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handoutMasterIdLst>
    <p:handoutMasterId r:id="rId70"/>
  </p:handoutMasterIdLst>
  <p:sldIdLst>
    <p:sldId id="257" r:id="rId2"/>
    <p:sldId id="258" r:id="rId3"/>
    <p:sldId id="315"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17" r:id="rId47"/>
    <p:sldId id="319" r:id="rId48"/>
    <p:sldId id="320" r:id="rId49"/>
    <p:sldId id="321" r:id="rId50"/>
    <p:sldId id="322" r:id="rId51"/>
    <p:sldId id="323" r:id="rId52"/>
    <p:sldId id="324" r:id="rId53"/>
    <p:sldId id="325" r:id="rId54"/>
    <p:sldId id="316" r:id="rId55"/>
    <p:sldId id="326" r:id="rId56"/>
    <p:sldId id="302" r:id="rId57"/>
    <p:sldId id="303" r:id="rId58"/>
    <p:sldId id="305" r:id="rId59"/>
    <p:sldId id="306" r:id="rId60"/>
    <p:sldId id="307" r:id="rId61"/>
    <p:sldId id="308" r:id="rId62"/>
    <p:sldId id="309" r:id="rId63"/>
    <p:sldId id="310" r:id="rId64"/>
    <p:sldId id="311" r:id="rId65"/>
    <p:sldId id="312" r:id="rId66"/>
    <p:sldId id="313" r:id="rId67"/>
    <p:sldId id="314"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Μεσαίο στυλ 1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Φωτεινό στυλ 2 - Έμφαση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p:scale>
          <a:sx n="76" d="100"/>
          <a:sy n="76" d="100"/>
        </p:scale>
        <p:origin x="-1212" y="-72"/>
      </p:cViewPr>
      <p:guideLst>
        <p:guide orient="horz" pos="2160"/>
        <p:guide pos="2880"/>
      </p:guideLst>
    </p:cSldViewPr>
  </p:slideViewPr>
  <p:notesTextViewPr>
    <p:cViewPr>
      <p:scale>
        <a:sx n="1" d="1"/>
        <a:sy n="1" d="1"/>
      </p:scale>
      <p:origin x="0" y="0"/>
    </p:cViewPr>
  </p:notesTextViewPr>
  <p:sorterViewPr>
    <p:cViewPr>
      <p:scale>
        <a:sx n="100" d="100"/>
        <a:sy n="100" d="100"/>
      </p:scale>
      <p:origin x="0" y="354"/>
    </p:cViewPr>
  </p:sorterViewPr>
  <p:notesViewPr>
    <p:cSldViewPr>
      <p:cViewPr varScale="1">
        <p:scale>
          <a:sx n="60" d="100"/>
          <a:sy n="60" d="100"/>
        </p:scale>
        <p:origin x="-274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6.xml.rels><?xml version="1.0" encoding="UTF-8" standalone="yes"?>
<Relationships xmlns="http://schemas.openxmlformats.org/package/2006/relationships"><Relationship Id="rId1" Type="http://schemas.openxmlformats.org/officeDocument/2006/relationships/hyperlink" Target="https://my.unisa.ac.za/sites/myunisa/default/"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my.unisa.ac.za/sites/myunisa/default/"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79D403-EF96-4BDA-B514-8F41B4EE8B22}" type="doc">
      <dgm:prSet loTypeId="urn:microsoft.com/office/officeart/2005/8/layout/vList6" loCatId="list" qsTypeId="urn:microsoft.com/office/officeart/2005/8/quickstyle/3d3" qsCatId="3D" csTypeId="urn:microsoft.com/office/officeart/2005/8/colors/colorful5" csCatId="colorful" phldr="1"/>
      <dgm:spPr/>
      <dgm:t>
        <a:bodyPr/>
        <a:lstStyle/>
        <a:p>
          <a:endParaRPr lang="el-GR"/>
        </a:p>
      </dgm:t>
    </dgm:pt>
    <dgm:pt modelId="{D3B431DB-7819-4820-87F5-7DAE98ACEFCA}">
      <dgm:prSet phldrT="[Κείμενο]" custT="1"/>
      <dgm:spPr/>
      <dgm:t>
        <a:bodyPr/>
        <a:lstStyle/>
        <a:p>
          <a:r>
            <a:rPr lang="el-GR" sz="2000" b="1" dirty="0" smtClean="0">
              <a:latin typeface="Times New Roman" panose="02020603050405020304" pitchFamily="18" charset="0"/>
              <a:cs typeface="Times New Roman" panose="02020603050405020304" pitchFamily="18" charset="0"/>
            </a:rPr>
            <a:t>Ανοικτή &amp; εξ αποστάσεως εκπαίδευση</a:t>
          </a:r>
          <a:endParaRPr lang="el-GR" sz="2000" b="1" dirty="0">
            <a:latin typeface="Times New Roman" panose="02020603050405020304" pitchFamily="18" charset="0"/>
            <a:cs typeface="Times New Roman" panose="02020603050405020304" pitchFamily="18" charset="0"/>
          </a:endParaRPr>
        </a:p>
      </dgm:t>
    </dgm:pt>
    <dgm:pt modelId="{587B0F2E-EC9B-4EE5-B95B-5E46713642A6}" type="parTrans" cxnId="{B6BB24D5-BF65-4535-BED9-560379F94234}">
      <dgm:prSet/>
      <dgm:spPr/>
      <dgm:t>
        <a:bodyPr/>
        <a:lstStyle/>
        <a:p>
          <a:endParaRPr lang="el-GR"/>
        </a:p>
      </dgm:t>
    </dgm:pt>
    <dgm:pt modelId="{8C4CE95F-FB3B-4022-83C7-925B945A38D6}" type="sibTrans" cxnId="{B6BB24D5-BF65-4535-BED9-560379F94234}">
      <dgm:prSet/>
      <dgm:spPr/>
      <dgm:t>
        <a:bodyPr/>
        <a:lstStyle/>
        <a:p>
          <a:endParaRPr lang="el-GR"/>
        </a:p>
      </dgm:t>
    </dgm:pt>
    <dgm:pt modelId="{D999AA00-9A78-431D-AA9A-4D8F94FF44D0}">
      <dgm:prSet phldrT="[Κείμενο]" custT="1"/>
      <dgm:spPr>
        <a:solidFill>
          <a:schemeClr val="accent1">
            <a:lumMod val="40000"/>
            <a:lumOff val="60000"/>
          </a:schemeClr>
        </a:solidFill>
      </dgm:spPr>
      <dgm:t>
        <a:bodyPr/>
        <a:lstStyle/>
        <a:p>
          <a:pPr algn="ctr"/>
          <a:r>
            <a:rPr lang="el-GR" sz="1800" dirty="0" smtClean="0">
              <a:latin typeface="Times New Roman" panose="02020603050405020304" pitchFamily="18" charset="0"/>
              <a:cs typeface="Times New Roman" panose="02020603050405020304" pitchFamily="18" charset="0"/>
            </a:rPr>
            <a:t>Μη ταυτόσημες έννοιες </a:t>
          </a:r>
          <a:endParaRPr lang="el-GR" sz="1800" dirty="0">
            <a:latin typeface="Times New Roman" panose="02020603050405020304" pitchFamily="18" charset="0"/>
            <a:cs typeface="Times New Roman" panose="02020603050405020304" pitchFamily="18" charset="0"/>
          </a:endParaRPr>
        </a:p>
      </dgm:t>
    </dgm:pt>
    <dgm:pt modelId="{612CE41A-F5BF-4254-8DB5-35C1521AAF34}" type="parTrans" cxnId="{7B97F377-D3F4-455F-9C52-8007F7112A52}">
      <dgm:prSet/>
      <dgm:spPr/>
      <dgm:t>
        <a:bodyPr/>
        <a:lstStyle/>
        <a:p>
          <a:endParaRPr lang="el-GR"/>
        </a:p>
      </dgm:t>
    </dgm:pt>
    <dgm:pt modelId="{9828A922-04CA-42DB-8CDB-147518CC7E9F}" type="sibTrans" cxnId="{7B97F377-D3F4-455F-9C52-8007F7112A52}">
      <dgm:prSet/>
      <dgm:spPr/>
      <dgm:t>
        <a:bodyPr/>
        <a:lstStyle/>
        <a:p>
          <a:endParaRPr lang="el-GR"/>
        </a:p>
      </dgm:t>
    </dgm:pt>
    <dgm:pt modelId="{2037DB63-C65B-46E3-A0B5-B2BD60C60891}">
      <dgm:prSet phldrT="[Κείμενο]" custT="1"/>
      <dgm:spPr>
        <a:solidFill>
          <a:schemeClr val="accent1">
            <a:lumMod val="40000"/>
            <a:lumOff val="60000"/>
          </a:schemeClr>
        </a:solidFill>
      </dgm:spPr>
      <dgm:t>
        <a:bodyPr/>
        <a:lstStyle/>
        <a:p>
          <a:pPr algn="ctr"/>
          <a:r>
            <a:rPr lang="el-GR" sz="1800" dirty="0" smtClean="0">
              <a:latin typeface="Times New Roman" panose="02020603050405020304" pitchFamily="18" charset="0"/>
              <a:cs typeface="Times New Roman" panose="02020603050405020304" pitchFamily="18" charset="0"/>
            </a:rPr>
            <a:t>Ανοικτή </a:t>
          </a:r>
          <a:r>
            <a:rPr lang="el-GR" sz="1800"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sz="1800" dirty="0" smtClean="0">
              <a:latin typeface="Times New Roman" panose="02020603050405020304" pitchFamily="18" charset="0"/>
              <a:cs typeface="Times New Roman" panose="02020603050405020304" pitchFamily="18" charset="0"/>
            </a:rPr>
            <a:t>διεύρυνσης, πρόσβασης &amp; ανοίγματος ιδρυμάτων παιδείας, εκπαιδευτικών προγραμμάτων &amp; υπουργείων παιδείας.</a:t>
          </a:r>
          <a:endParaRPr lang="el-GR" sz="1800" dirty="0">
            <a:latin typeface="Times New Roman" panose="02020603050405020304" pitchFamily="18" charset="0"/>
            <a:cs typeface="Times New Roman" panose="02020603050405020304" pitchFamily="18" charset="0"/>
          </a:endParaRPr>
        </a:p>
      </dgm:t>
    </dgm:pt>
    <dgm:pt modelId="{E34B49D4-427F-46DC-B2DB-E1242D54BBA0}" type="parTrans" cxnId="{AD6E8BE0-3464-438A-9720-EB919B6039BA}">
      <dgm:prSet/>
      <dgm:spPr/>
      <dgm:t>
        <a:bodyPr/>
        <a:lstStyle/>
        <a:p>
          <a:endParaRPr lang="el-GR"/>
        </a:p>
      </dgm:t>
    </dgm:pt>
    <dgm:pt modelId="{C2A165D5-A553-4A0A-9D8C-81EFDDCF7004}" type="sibTrans" cxnId="{AD6E8BE0-3464-438A-9720-EB919B6039BA}">
      <dgm:prSet/>
      <dgm:spPr/>
      <dgm:t>
        <a:bodyPr/>
        <a:lstStyle/>
        <a:p>
          <a:endParaRPr lang="el-GR"/>
        </a:p>
      </dgm:t>
    </dgm:pt>
    <dgm:pt modelId="{1DA58D09-3D2F-4615-99B8-19F316D446F8}">
      <dgm:prSet phldrT="[Κείμενο]" custT="1"/>
      <dgm:spPr/>
      <dgm:t>
        <a:bodyPr/>
        <a:lstStyle/>
        <a:p>
          <a:r>
            <a:rPr lang="el-GR" sz="2000" b="1" dirty="0" smtClean="0">
              <a:latin typeface="Times New Roman" panose="02020603050405020304" pitchFamily="18" charset="0"/>
              <a:cs typeface="Times New Roman" panose="02020603050405020304" pitchFamily="18" charset="0"/>
            </a:rPr>
            <a:t>Διερεύνηση των οικονομικών/κοινωνικών συνθηκών &amp; εξελικτική πορεία της ΑΕξΑΕ </a:t>
          </a:r>
          <a:endParaRPr lang="el-GR" sz="2000" b="1" dirty="0">
            <a:latin typeface="Times New Roman" panose="02020603050405020304" pitchFamily="18" charset="0"/>
            <a:cs typeface="Times New Roman" panose="02020603050405020304" pitchFamily="18" charset="0"/>
          </a:endParaRPr>
        </a:p>
      </dgm:t>
    </dgm:pt>
    <dgm:pt modelId="{C4A562A4-5F23-45A9-A9C8-B9DAA236B3AC}" type="parTrans" cxnId="{AA17B9FF-139E-453A-949B-96FF023FA6BE}">
      <dgm:prSet/>
      <dgm:spPr/>
      <dgm:t>
        <a:bodyPr/>
        <a:lstStyle/>
        <a:p>
          <a:endParaRPr lang="el-GR"/>
        </a:p>
      </dgm:t>
    </dgm:pt>
    <dgm:pt modelId="{18299AA1-5F3B-428D-A953-829B4B0F6AD6}" type="sibTrans" cxnId="{AA17B9FF-139E-453A-949B-96FF023FA6BE}">
      <dgm:prSet/>
      <dgm:spPr/>
      <dgm:t>
        <a:bodyPr/>
        <a:lstStyle/>
        <a:p>
          <a:endParaRPr lang="el-GR"/>
        </a:p>
      </dgm:t>
    </dgm:pt>
    <dgm:pt modelId="{04E6B38B-EAF4-4CBC-8568-9F91E623ABE5}">
      <dgm:prSet phldrT="[Κείμενο]" custT="1"/>
      <dgm:spPr>
        <a:solidFill>
          <a:schemeClr val="accent1">
            <a:lumMod val="40000"/>
            <a:lumOff val="60000"/>
          </a:schemeClr>
        </a:solidFill>
      </dgm:spPr>
      <dgm:t>
        <a:bodyPr/>
        <a:lstStyle/>
        <a:p>
          <a:pPr algn="ctr"/>
          <a:r>
            <a:rPr lang="el-GR" sz="1800" dirty="0" smtClean="0">
              <a:latin typeface="Times New Roman" panose="02020603050405020304" pitchFamily="18" charset="0"/>
              <a:cs typeface="Times New Roman" panose="02020603050405020304" pitchFamily="18" charset="0"/>
            </a:rPr>
            <a:t> Εξ αποστάσεως εκπαίδευση </a:t>
          </a:r>
          <a:r>
            <a:rPr lang="el-GR" sz="1800" dirty="0" smtClean="0">
              <a:latin typeface="Times New Roman" panose="02020603050405020304" pitchFamily="18" charset="0"/>
              <a:cs typeface="Times New Roman" panose="02020603050405020304" pitchFamily="18" charset="0"/>
              <a:sym typeface="Wingdings" panose="05000000000000000000" pitchFamily="2" charset="2"/>
            </a:rPr>
            <a:t></a:t>
          </a:r>
          <a:r>
            <a:rPr lang="el-GR" sz="1800" dirty="0" smtClean="0">
              <a:latin typeface="Times New Roman" panose="02020603050405020304" pitchFamily="18" charset="0"/>
              <a:cs typeface="Times New Roman" panose="02020603050405020304" pitchFamily="18" charset="0"/>
            </a:rPr>
            <a:t> φυσική απουσία του διδάσκοντα από το σχολείο &amp; εκπαιδευτικό οργανισμό &amp; παραγωγή ειδικά σχεδιασμένων διδακτικών εγχειριδίων. </a:t>
          </a:r>
          <a:endParaRPr lang="el-GR" sz="1800" dirty="0">
            <a:latin typeface="Times New Roman" panose="02020603050405020304" pitchFamily="18" charset="0"/>
            <a:cs typeface="Times New Roman" panose="02020603050405020304" pitchFamily="18" charset="0"/>
          </a:endParaRPr>
        </a:p>
      </dgm:t>
    </dgm:pt>
    <dgm:pt modelId="{768340BC-871E-4873-B51D-702DE70C8F6C}" type="parTrans" cxnId="{7379FF2B-AF92-4664-BCA6-F1746F8CCA77}">
      <dgm:prSet/>
      <dgm:spPr/>
      <dgm:t>
        <a:bodyPr/>
        <a:lstStyle/>
        <a:p>
          <a:endParaRPr lang="el-GR"/>
        </a:p>
      </dgm:t>
    </dgm:pt>
    <dgm:pt modelId="{53E5C3DB-5583-4E63-A563-5DBE8D8E335B}" type="sibTrans" cxnId="{7379FF2B-AF92-4664-BCA6-F1746F8CCA77}">
      <dgm:prSet/>
      <dgm:spPr/>
      <dgm:t>
        <a:bodyPr/>
        <a:lstStyle/>
        <a:p>
          <a:endParaRPr lang="el-GR"/>
        </a:p>
      </dgm:t>
    </dgm:pt>
    <dgm:pt modelId="{7C7A4FAB-DA35-49FF-858E-30579E40EE46}" type="pres">
      <dgm:prSet presAssocID="{0079D403-EF96-4BDA-B514-8F41B4EE8B22}" presName="Name0" presStyleCnt="0">
        <dgm:presLayoutVars>
          <dgm:dir/>
          <dgm:animLvl val="lvl"/>
          <dgm:resizeHandles/>
        </dgm:presLayoutVars>
      </dgm:prSet>
      <dgm:spPr/>
      <dgm:t>
        <a:bodyPr/>
        <a:lstStyle/>
        <a:p>
          <a:endParaRPr lang="el-GR"/>
        </a:p>
      </dgm:t>
    </dgm:pt>
    <dgm:pt modelId="{FFED3C6F-3FE4-4BD7-88BF-1B3E61E5473B}" type="pres">
      <dgm:prSet presAssocID="{D3B431DB-7819-4820-87F5-7DAE98ACEFCA}" presName="linNode" presStyleCnt="0"/>
      <dgm:spPr/>
      <dgm:t>
        <a:bodyPr/>
        <a:lstStyle/>
        <a:p>
          <a:endParaRPr lang="el-GR"/>
        </a:p>
      </dgm:t>
    </dgm:pt>
    <dgm:pt modelId="{7E067200-A359-49F6-82E8-C0F739784891}" type="pres">
      <dgm:prSet presAssocID="{D3B431DB-7819-4820-87F5-7DAE98ACEFCA}" presName="parentShp" presStyleLbl="node1" presStyleIdx="0" presStyleCnt="2" custScaleX="104647" custScaleY="311679" custLinFactNeighborX="-553" custLinFactNeighborY="-422">
        <dgm:presLayoutVars>
          <dgm:bulletEnabled val="1"/>
        </dgm:presLayoutVars>
      </dgm:prSet>
      <dgm:spPr/>
      <dgm:t>
        <a:bodyPr/>
        <a:lstStyle/>
        <a:p>
          <a:endParaRPr lang="el-GR"/>
        </a:p>
      </dgm:t>
    </dgm:pt>
    <dgm:pt modelId="{EA698331-CD50-427C-9C07-76C7A5A88390}" type="pres">
      <dgm:prSet presAssocID="{D3B431DB-7819-4820-87F5-7DAE98ACEFCA}" presName="childShp" presStyleLbl="bgAccFollowNode1" presStyleIdx="0" presStyleCnt="2" custScaleX="162269" custScaleY="555726">
        <dgm:presLayoutVars>
          <dgm:bulletEnabled val="1"/>
        </dgm:presLayoutVars>
      </dgm:prSet>
      <dgm:spPr/>
      <dgm:t>
        <a:bodyPr/>
        <a:lstStyle/>
        <a:p>
          <a:endParaRPr lang="el-GR"/>
        </a:p>
      </dgm:t>
    </dgm:pt>
    <dgm:pt modelId="{0F7057B3-B0CF-4E36-B9AC-2D7BA4CA1B6B}" type="pres">
      <dgm:prSet presAssocID="{8C4CE95F-FB3B-4022-83C7-925B945A38D6}" presName="spacing" presStyleCnt="0"/>
      <dgm:spPr/>
      <dgm:t>
        <a:bodyPr/>
        <a:lstStyle/>
        <a:p>
          <a:endParaRPr lang="el-GR"/>
        </a:p>
      </dgm:t>
    </dgm:pt>
    <dgm:pt modelId="{170CF61C-5C37-47BF-8CDC-51A099F8CE5D}" type="pres">
      <dgm:prSet presAssocID="{1DA58D09-3D2F-4615-99B8-19F316D446F8}" presName="linNode" presStyleCnt="0"/>
      <dgm:spPr/>
      <dgm:t>
        <a:bodyPr/>
        <a:lstStyle/>
        <a:p>
          <a:endParaRPr lang="el-GR"/>
        </a:p>
      </dgm:t>
    </dgm:pt>
    <dgm:pt modelId="{6283B0CF-CBD8-44C4-B349-CAE8207D1F36}" type="pres">
      <dgm:prSet presAssocID="{1DA58D09-3D2F-4615-99B8-19F316D446F8}" presName="parentShp" presStyleLbl="node1" presStyleIdx="1" presStyleCnt="2" custScaleX="81456" custScaleY="257452">
        <dgm:presLayoutVars>
          <dgm:bulletEnabled val="1"/>
        </dgm:presLayoutVars>
      </dgm:prSet>
      <dgm:spPr/>
      <dgm:t>
        <a:bodyPr/>
        <a:lstStyle/>
        <a:p>
          <a:endParaRPr lang="el-GR"/>
        </a:p>
      </dgm:t>
    </dgm:pt>
    <dgm:pt modelId="{455E03F9-8FED-4740-8329-48CBAC12345A}" type="pres">
      <dgm:prSet presAssocID="{1DA58D09-3D2F-4615-99B8-19F316D446F8}" presName="childShp" presStyleLbl="bgAccFollowNode1" presStyleIdx="1" presStyleCnt="2" custScaleX="110202" custScaleY="354277">
        <dgm:presLayoutVars>
          <dgm:bulletEnabled val="1"/>
        </dgm:presLayoutVars>
      </dgm:prSet>
      <dgm:spPr/>
      <dgm:t>
        <a:bodyPr/>
        <a:lstStyle/>
        <a:p>
          <a:endParaRPr lang="el-GR"/>
        </a:p>
      </dgm:t>
    </dgm:pt>
  </dgm:ptLst>
  <dgm:cxnLst>
    <dgm:cxn modelId="{7379FF2B-AF92-4664-BCA6-F1746F8CCA77}" srcId="{D3B431DB-7819-4820-87F5-7DAE98ACEFCA}" destId="{04E6B38B-EAF4-4CBC-8568-9F91E623ABE5}" srcOrd="2" destOrd="0" parTransId="{768340BC-871E-4873-B51D-702DE70C8F6C}" sibTransId="{53E5C3DB-5583-4E63-A563-5DBE8D8E335B}"/>
    <dgm:cxn modelId="{E0CF4E86-95E4-40E3-B5E5-F03AC689B425}" type="presOf" srcId="{D999AA00-9A78-431D-AA9A-4D8F94FF44D0}" destId="{EA698331-CD50-427C-9C07-76C7A5A88390}" srcOrd="0" destOrd="0" presId="urn:microsoft.com/office/officeart/2005/8/layout/vList6"/>
    <dgm:cxn modelId="{15068E8A-9BA3-4DBD-8057-C8DBBE6F3608}" type="presOf" srcId="{D3B431DB-7819-4820-87F5-7DAE98ACEFCA}" destId="{7E067200-A359-49F6-82E8-C0F739784891}" srcOrd="0" destOrd="0" presId="urn:microsoft.com/office/officeart/2005/8/layout/vList6"/>
    <dgm:cxn modelId="{7BF72527-7AFE-499A-9658-2026306A6071}" type="presOf" srcId="{2037DB63-C65B-46E3-A0B5-B2BD60C60891}" destId="{EA698331-CD50-427C-9C07-76C7A5A88390}" srcOrd="0" destOrd="1" presId="urn:microsoft.com/office/officeart/2005/8/layout/vList6"/>
    <dgm:cxn modelId="{B3451DF2-7B14-4A29-B9DC-913E94DA6A3C}" type="presOf" srcId="{1DA58D09-3D2F-4615-99B8-19F316D446F8}" destId="{6283B0CF-CBD8-44C4-B349-CAE8207D1F36}" srcOrd="0" destOrd="0" presId="urn:microsoft.com/office/officeart/2005/8/layout/vList6"/>
    <dgm:cxn modelId="{7B97F377-D3F4-455F-9C52-8007F7112A52}" srcId="{D3B431DB-7819-4820-87F5-7DAE98ACEFCA}" destId="{D999AA00-9A78-431D-AA9A-4D8F94FF44D0}" srcOrd="0" destOrd="0" parTransId="{612CE41A-F5BF-4254-8DB5-35C1521AAF34}" sibTransId="{9828A922-04CA-42DB-8CDB-147518CC7E9F}"/>
    <dgm:cxn modelId="{F660EAC2-46E5-477A-A81B-655CA30E8B76}" type="presOf" srcId="{04E6B38B-EAF4-4CBC-8568-9F91E623ABE5}" destId="{EA698331-CD50-427C-9C07-76C7A5A88390}" srcOrd="0" destOrd="2" presId="urn:microsoft.com/office/officeart/2005/8/layout/vList6"/>
    <dgm:cxn modelId="{AD6E8BE0-3464-438A-9720-EB919B6039BA}" srcId="{D3B431DB-7819-4820-87F5-7DAE98ACEFCA}" destId="{2037DB63-C65B-46E3-A0B5-B2BD60C60891}" srcOrd="1" destOrd="0" parTransId="{E34B49D4-427F-46DC-B2DB-E1242D54BBA0}" sibTransId="{C2A165D5-A553-4A0A-9D8C-81EFDDCF7004}"/>
    <dgm:cxn modelId="{B6BB24D5-BF65-4535-BED9-560379F94234}" srcId="{0079D403-EF96-4BDA-B514-8F41B4EE8B22}" destId="{D3B431DB-7819-4820-87F5-7DAE98ACEFCA}" srcOrd="0" destOrd="0" parTransId="{587B0F2E-EC9B-4EE5-B95B-5E46713642A6}" sibTransId="{8C4CE95F-FB3B-4022-83C7-925B945A38D6}"/>
    <dgm:cxn modelId="{AA17B9FF-139E-453A-949B-96FF023FA6BE}" srcId="{0079D403-EF96-4BDA-B514-8F41B4EE8B22}" destId="{1DA58D09-3D2F-4615-99B8-19F316D446F8}" srcOrd="1" destOrd="0" parTransId="{C4A562A4-5F23-45A9-A9C8-B9DAA236B3AC}" sibTransId="{18299AA1-5F3B-428D-A953-829B4B0F6AD6}"/>
    <dgm:cxn modelId="{EA035F47-D98E-4C11-820C-9DAB69FFAA01}" type="presOf" srcId="{0079D403-EF96-4BDA-B514-8F41B4EE8B22}" destId="{7C7A4FAB-DA35-49FF-858E-30579E40EE46}" srcOrd="0" destOrd="0" presId="urn:microsoft.com/office/officeart/2005/8/layout/vList6"/>
    <dgm:cxn modelId="{0DC17078-9FB7-4659-8F80-6041A64E97A8}" type="presParOf" srcId="{7C7A4FAB-DA35-49FF-858E-30579E40EE46}" destId="{FFED3C6F-3FE4-4BD7-88BF-1B3E61E5473B}" srcOrd="0" destOrd="0" presId="urn:microsoft.com/office/officeart/2005/8/layout/vList6"/>
    <dgm:cxn modelId="{E6FE5CC5-0A0B-4C58-9DD9-6018992664DB}" type="presParOf" srcId="{FFED3C6F-3FE4-4BD7-88BF-1B3E61E5473B}" destId="{7E067200-A359-49F6-82E8-C0F739784891}" srcOrd="0" destOrd="0" presId="urn:microsoft.com/office/officeart/2005/8/layout/vList6"/>
    <dgm:cxn modelId="{678E1C49-3B55-4DE3-B436-916F71D1BB2D}" type="presParOf" srcId="{FFED3C6F-3FE4-4BD7-88BF-1B3E61E5473B}" destId="{EA698331-CD50-427C-9C07-76C7A5A88390}" srcOrd="1" destOrd="0" presId="urn:microsoft.com/office/officeart/2005/8/layout/vList6"/>
    <dgm:cxn modelId="{8ED84910-659B-4EF4-891A-BEFD842571DD}" type="presParOf" srcId="{7C7A4FAB-DA35-49FF-858E-30579E40EE46}" destId="{0F7057B3-B0CF-4E36-B9AC-2D7BA4CA1B6B}" srcOrd="1" destOrd="0" presId="urn:microsoft.com/office/officeart/2005/8/layout/vList6"/>
    <dgm:cxn modelId="{ED25DEFB-9376-49B3-8E01-6ED896FEC354}" type="presParOf" srcId="{7C7A4FAB-DA35-49FF-858E-30579E40EE46}" destId="{170CF61C-5C37-47BF-8CDC-51A099F8CE5D}" srcOrd="2" destOrd="0" presId="urn:microsoft.com/office/officeart/2005/8/layout/vList6"/>
    <dgm:cxn modelId="{A1348760-AD24-4FC8-9B2E-177B2EC517B4}" type="presParOf" srcId="{170CF61C-5C37-47BF-8CDC-51A099F8CE5D}" destId="{6283B0CF-CBD8-44C4-B349-CAE8207D1F36}" srcOrd="0" destOrd="0" presId="urn:microsoft.com/office/officeart/2005/8/layout/vList6"/>
    <dgm:cxn modelId="{0A9CB901-CDD0-4CDB-A0B5-DE864EDDA2D6}" type="presParOf" srcId="{170CF61C-5C37-47BF-8CDC-51A099F8CE5D}" destId="{455E03F9-8FED-4740-8329-48CBAC12345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DB63AA-2604-4D50-B94F-C5C516A76BD5}" type="doc">
      <dgm:prSet loTypeId="urn:microsoft.com/office/officeart/2005/8/layout/chevron2" loCatId="process" qsTypeId="urn:microsoft.com/office/officeart/2005/8/quickstyle/3d2" qsCatId="3D" csTypeId="urn:microsoft.com/office/officeart/2005/8/colors/colorful1" csCatId="colorful" phldr="1"/>
      <dgm:spPr/>
      <dgm:t>
        <a:bodyPr/>
        <a:lstStyle/>
        <a:p>
          <a:endParaRPr lang="el-GR"/>
        </a:p>
      </dgm:t>
    </dgm:pt>
    <dgm:pt modelId="{0D83A9E8-18DC-44B3-BEDB-03B624C83D89}">
      <dgm:prSet phldrT="[Κείμενο]" custT="1"/>
      <dgm:spPr/>
      <dgm:t>
        <a:bodyPr/>
        <a:lstStyle/>
        <a:p>
          <a:r>
            <a:rPr lang="el-GR" sz="1400" b="1" dirty="0" smtClean="0">
              <a:latin typeface="Times New Roman" panose="02020603050405020304" pitchFamily="18" charset="0"/>
              <a:cs typeface="Times New Roman" panose="02020603050405020304" pitchFamily="18" charset="0"/>
            </a:rPr>
            <a:t>Χαρακτηριστικά της ανοικτής &amp; εξ αποστάσεως εκπαίδευσης</a:t>
          </a:r>
          <a:endParaRPr lang="el-GR" sz="1400" b="1" dirty="0">
            <a:latin typeface="Times New Roman" panose="02020603050405020304" pitchFamily="18" charset="0"/>
            <a:cs typeface="Times New Roman" panose="02020603050405020304" pitchFamily="18" charset="0"/>
          </a:endParaRPr>
        </a:p>
      </dgm:t>
    </dgm:pt>
    <dgm:pt modelId="{F566C373-C357-4B3A-82A1-943073657EA3}" type="parTrans" cxnId="{473C5BCD-5838-471D-89F4-4C0CD5E999EF}">
      <dgm:prSet/>
      <dgm:spPr/>
      <dgm:t>
        <a:bodyPr/>
        <a:lstStyle/>
        <a:p>
          <a:endParaRPr lang="el-GR"/>
        </a:p>
      </dgm:t>
    </dgm:pt>
    <dgm:pt modelId="{71970000-E190-42B5-BE9C-205AF4731E99}" type="sibTrans" cxnId="{473C5BCD-5838-471D-89F4-4C0CD5E999EF}">
      <dgm:prSet/>
      <dgm:spPr/>
      <dgm:t>
        <a:bodyPr/>
        <a:lstStyle/>
        <a:p>
          <a:endParaRPr lang="el-GR"/>
        </a:p>
      </dgm:t>
    </dgm:pt>
    <dgm:pt modelId="{78F85817-0FAF-4E66-9245-FE8C933CB32C}">
      <dgm:prSet phldrT="[Κείμενο]" custT="1"/>
      <dgm:spPr/>
      <dgm:t>
        <a:bodyPr/>
        <a:lstStyle/>
        <a:p>
          <a:r>
            <a:rPr lang="el-GR" sz="1800" b="1" dirty="0" smtClean="0">
              <a:latin typeface="Times New Roman" panose="02020603050405020304" pitchFamily="18" charset="0"/>
              <a:cs typeface="Times New Roman" panose="02020603050405020304" pitchFamily="18" charset="0"/>
            </a:rPr>
            <a:t>Θεωρίες της εξ αποστάσεως εκπαίδευσης</a:t>
          </a:r>
          <a:endParaRPr lang="el-GR" sz="1800" b="1" dirty="0">
            <a:latin typeface="Times New Roman" panose="02020603050405020304" pitchFamily="18" charset="0"/>
            <a:cs typeface="Times New Roman" panose="02020603050405020304" pitchFamily="18" charset="0"/>
          </a:endParaRPr>
        </a:p>
      </dgm:t>
    </dgm:pt>
    <dgm:pt modelId="{35F1B7AD-CC14-4244-8336-DFC801F77B34}" type="parTrans" cxnId="{9B0FE879-5DDE-4D71-98E9-FFBDE1735AA0}">
      <dgm:prSet/>
      <dgm:spPr/>
      <dgm:t>
        <a:bodyPr/>
        <a:lstStyle/>
        <a:p>
          <a:endParaRPr lang="el-GR"/>
        </a:p>
      </dgm:t>
    </dgm:pt>
    <dgm:pt modelId="{6A93CAD1-B477-4525-9297-E8DA86238F97}" type="sibTrans" cxnId="{9B0FE879-5DDE-4D71-98E9-FFBDE1735AA0}">
      <dgm:prSet/>
      <dgm:spPr/>
      <dgm:t>
        <a:bodyPr/>
        <a:lstStyle/>
        <a:p>
          <a:endParaRPr lang="el-GR"/>
        </a:p>
      </dgm:t>
    </dgm:pt>
    <dgm:pt modelId="{B3639D31-1740-4671-9499-DDD06B685F8E}">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 της ανεξαρτησίας &amp; αυτονομίας</a:t>
          </a:r>
          <a:endParaRPr lang="el-GR" sz="1800" dirty="0">
            <a:latin typeface="Times New Roman" panose="02020603050405020304" pitchFamily="18" charset="0"/>
            <a:cs typeface="Times New Roman" panose="02020603050405020304" pitchFamily="18" charset="0"/>
          </a:endParaRPr>
        </a:p>
      </dgm:t>
    </dgm:pt>
    <dgm:pt modelId="{C801A8E2-B1F1-4A2B-BC27-F982B0731E23}" type="parTrans" cxnId="{8A79E974-CDA7-44AF-93E8-26CB78787EF8}">
      <dgm:prSet/>
      <dgm:spPr/>
      <dgm:t>
        <a:bodyPr/>
        <a:lstStyle/>
        <a:p>
          <a:endParaRPr lang="el-GR"/>
        </a:p>
      </dgm:t>
    </dgm:pt>
    <dgm:pt modelId="{88D60FFB-4F49-4A7C-86E0-AACB56F77014}" type="sibTrans" cxnId="{8A79E974-CDA7-44AF-93E8-26CB78787EF8}">
      <dgm:prSet/>
      <dgm:spPr/>
      <dgm:t>
        <a:bodyPr/>
        <a:lstStyle/>
        <a:p>
          <a:endParaRPr lang="el-GR"/>
        </a:p>
      </dgm:t>
    </dgm:pt>
    <dgm:pt modelId="{0F32027F-DDB6-4DFD-A542-2AE04A5B9FED}">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 της αλληλεπίδρασης &amp; επικοινωνίας</a:t>
          </a:r>
          <a:endParaRPr lang="el-GR" sz="1800" dirty="0">
            <a:latin typeface="Times New Roman" panose="02020603050405020304" pitchFamily="18" charset="0"/>
            <a:cs typeface="Times New Roman" panose="02020603050405020304" pitchFamily="18" charset="0"/>
          </a:endParaRPr>
        </a:p>
      </dgm:t>
    </dgm:pt>
    <dgm:pt modelId="{EC7163F4-7B98-49EA-A4E9-489ABD35FD31}" type="parTrans" cxnId="{5FE8FF0A-1AF8-42F0-92F2-96F97F253A99}">
      <dgm:prSet/>
      <dgm:spPr/>
      <dgm:t>
        <a:bodyPr/>
        <a:lstStyle/>
        <a:p>
          <a:endParaRPr lang="el-GR"/>
        </a:p>
      </dgm:t>
    </dgm:pt>
    <dgm:pt modelId="{FC4826BF-8CE2-47DF-B69B-22A83E3954E3}" type="sibTrans" cxnId="{5FE8FF0A-1AF8-42F0-92F2-96F97F253A99}">
      <dgm:prSet/>
      <dgm:spPr/>
      <dgm:t>
        <a:bodyPr/>
        <a:lstStyle/>
        <a:p>
          <a:endParaRPr lang="el-GR"/>
        </a:p>
      </dgm:t>
    </dgm:pt>
    <dgm:pt modelId="{EB9372FC-7A96-4327-A899-407E50AF2B86}">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 της βιομηχανοποίησης της διδασκαλίας</a:t>
          </a:r>
          <a:endParaRPr lang="el-GR" sz="1800" dirty="0">
            <a:latin typeface="Times New Roman" panose="02020603050405020304" pitchFamily="18" charset="0"/>
            <a:cs typeface="Times New Roman" panose="02020603050405020304" pitchFamily="18" charset="0"/>
          </a:endParaRPr>
        </a:p>
      </dgm:t>
    </dgm:pt>
    <dgm:pt modelId="{AE7FE7A7-7114-4190-93A0-949437529A65}" type="parTrans" cxnId="{6ECC5A43-E392-4FAD-8378-A34E88F5B929}">
      <dgm:prSet/>
      <dgm:spPr/>
      <dgm:t>
        <a:bodyPr/>
        <a:lstStyle/>
        <a:p>
          <a:endParaRPr lang="el-GR"/>
        </a:p>
      </dgm:t>
    </dgm:pt>
    <dgm:pt modelId="{8E0B59DF-E75B-45F6-82B7-1E68505C90B4}" type="sibTrans" cxnId="{6ECC5A43-E392-4FAD-8378-A34E88F5B929}">
      <dgm:prSet/>
      <dgm:spPr/>
      <dgm:t>
        <a:bodyPr/>
        <a:lstStyle/>
        <a:p>
          <a:endParaRPr lang="el-GR"/>
        </a:p>
      </dgm:t>
    </dgm:pt>
    <dgm:pt modelId="{A0EE8938-071B-4850-BD45-1B69696B2E3C}">
      <dgm:prSet phldrT="[Κείμενο]" custT="1"/>
      <dgm:spPr/>
      <dgm:t>
        <a:bodyPr/>
        <a:lstStyle/>
        <a:p>
          <a:r>
            <a:rPr lang="el-GR" sz="1800" dirty="0" smtClean="0">
              <a:latin typeface="Times New Roman" panose="02020603050405020304" pitchFamily="18" charset="0"/>
              <a:cs typeface="Times New Roman" panose="02020603050405020304" pitchFamily="18" charset="0"/>
            </a:rPr>
            <a:t>Σύνθεση βασικών θεωριών</a:t>
          </a:r>
          <a:endParaRPr lang="el-GR" sz="1800" dirty="0">
            <a:latin typeface="Times New Roman" panose="02020603050405020304" pitchFamily="18" charset="0"/>
            <a:cs typeface="Times New Roman" panose="02020603050405020304" pitchFamily="18" charset="0"/>
          </a:endParaRPr>
        </a:p>
      </dgm:t>
    </dgm:pt>
    <dgm:pt modelId="{2D392660-7A13-42AB-9D66-C8755F43B1B7}" type="parTrans" cxnId="{167F3782-E529-45A0-BC67-56C6B4D46AC6}">
      <dgm:prSet/>
      <dgm:spPr/>
      <dgm:t>
        <a:bodyPr/>
        <a:lstStyle/>
        <a:p>
          <a:endParaRPr lang="el-GR"/>
        </a:p>
      </dgm:t>
    </dgm:pt>
    <dgm:pt modelId="{BB56248F-9222-4396-9781-D14CE62A962E}" type="sibTrans" cxnId="{167F3782-E529-45A0-BC67-56C6B4D46AC6}">
      <dgm:prSet/>
      <dgm:spPr/>
      <dgm:t>
        <a:bodyPr/>
        <a:lstStyle/>
        <a:p>
          <a:endParaRPr lang="el-GR"/>
        </a:p>
      </dgm:t>
    </dgm:pt>
    <dgm:pt modelId="{5BE7A89E-0D35-4861-8623-15F9038D5415}">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 της ισοδυναμίας</a:t>
          </a:r>
          <a:endParaRPr lang="el-GR" sz="1800" dirty="0">
            <a:latin typeface="Times New Roman" panose="02020603050405020304" pitchFamily="18" charset="0"/>
            <a:cs typeface="Times New Roman" panose="02020603050405020304" pitchFamily="18" charset="0"/>
          </a:endParaRPr>
        </a:p>
      </dgm:t>
    </dgm:pt>
    <dgm:pt modelId="{C9960022-932A-4976-8A0A-2A23DBF33101}" type="parTrans" cxnId="{4D69127B-DAF1-4C60-840E-B93D08ED7E93}">
      <dgm:prSet/>
      <dgm:spPr/>
      <dgm:t>
        <a:bodyPr/>
        <a:lstStyle/>
        <a:p>
          <a:endParaRPr lang="el-GR"/>
        </a:p>
      </dgm:t>
    </dgm:pt>
    <dgm:pt modelId="{4585C772-6343-4542-8835-265CCDFACF65}" type="sibTrans" cxnId="{4D69127B-DAF1-4C60-840E-B93D08ED7E93}">
      <dgm:prSet/>
      <dgm:spPr/>
      <dgm:t>
        <a:bodyPr/>
        <a:lstStyle/>
        <a:p>
          <a:endParaRPr lang="el-GR"/>
        </a:p>
      </dgm:t>
    </dgm:pt>
    <dgm:pt modelId="{396C6ADA-BC1C-4DAF-98DD-913DA57266E3}">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 της συνεργατικής ελευθερίας</a:t>
          </a:r>
          <a:endParaRPr lang="el-GR" sz="1800" dirty="0">
            <a:latin typeface="Times New Roman" panose="02020603050405020304" pitchFamily="18" charset="0"/>
            <a:cs typeface="Times New Roman" panose="02020603050405020304" pitchFamily="18" charset="0"/>
          </a:endParaRPr>
        </a:p>
      </dgm:t>
    </dgm:pt>
    <dgm:pt modelId="{EE00AF1B-AD2B-435A-A0F4-B067B4719D9B}" type="parTrans" cxnId="{E7572D5D-73B8-4060-85B7-2E6C91C84735}">
      <dgm:prSet/>
      <dgm:spPr/>
      <dgm:t>
        <a:bodyPr/>
        <a:lstStyle/>
        <a:p>
          <a:endParaRPr lang="el-GR"/>
        </a:p>
      </dgm:t>
    </dgm:pt>
    <dgm:pt modelId="{FD7AF755-ABB0-4902-893C-346D47FDC962}" type="sibTrans" cxnId="{E7572D5D-73B8-4060-85B7-2E6C91C84735}">
      <dgm:prSet/>
      <dgm:spPr/>
      <dgm:t>
        <a:bodyPr/>
        <a:lstStyle/>
        <a:p>
          <a:endParaRPr lang="el-GR"/>
        </a:p>
      </dgm:t>
    </dgm:pt>
    <dgm:pt modelId="{A797B97A-42A0-46DB-A186-3B750E8EEDD7}">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Θεωρίας της πολυμορφικής εκπαίδευσης</a:t>
          </a:r>
          <a:endParaRPr lang="el-GR" sz="1800" dirty="0">
            <a:latin typeface="Times New Roman" panose="02020603050405020304" pitchFamily="18" charset="0"/>
            <a:cs typeface="Times New Roman" panose="02020603050405020304" pitchFamily="18" charset="0"/>
          </a:endParaRPr>
        </a:p>
      </dgm:t>
    </dgm:pt>
    <dgm:pt modelId="{F1495676-C3F3-48B8-B10A-0A68CD56625E}" type="parTrans" cxnId="{6E37DDC8-21D1-4934-B3D9-3AD2929E1E76}">
      <dgm:prSet/>
      <dgm:spPr/>
      <dgm:t>
        <a:bodyPr/>
        <a:lstStyle/>
        <a:p>
          <a:endParaRPr lang="el-GR"/>
        </a:p>
      </dgm:t>
    </dgm:pt>
    <dgm:pt modelId="{03F56ABE-2C45-425D-B836-0FE6C7EA0B9C}" type="sibTrans" cxnId="{6E37DDC8-21D1-4934-B3D9-3AD2929E1E76}">
      <dgm:prSet/>
      <dgm:spPr/>
      <dgm:t>
        <a:bodyPr/>
        <a:lstStyle/>
        <a:p>
          <a:endParaRPr lang="el-GR"/>
        </a:p>
      </dgm:t>
    </dgm:pt>
    <dgm:pt modelId="{4C9F1B1D-593C-4BE7-831F-A9AB20B95EC1}">
      <dgm:prSet phldrT="[Κείμενο]"/>
      <dgm:spPr/>
      <dgm:t>
        <a:bodyPr/>
        <a:lstStyle/>
        <a:p>
          <a:endParaRPr lang="el-GR" sz="1300" dirty="0"/>
        </a:p>
      </dgm:t>
    </dgm:pt>
    <dgm:pt modelId="{2EEF85B5-52FD-4489-B8CD-F212BE7C372F}" type="sibTrans" cxnId="{781473EC-009E-4FC6-80EA-FD0441EA2FC6}">
      <dgm:prSet/>
      <dgm:spPr/>
      <dgm:t>
        <a:bodyPr/>
        <a:lstStyle/>
        <a:p>
          <a:endParaRPr lang="el-GR"/>
        </a:p>
      </dgm:t>
    </dgm:pt>
    <dgm:pt modelId="{DD6A8EBB-8AD1-407F-BD05-E62C06BE3070}" type="parTrans" cxnId="{781473EC-009E-4FC6-80EA-FD0441EA2FC6}">
      <dgm:prSet/>
      <dgm:spPr/>
      <dgm:t>
        <a:bodyPr/>
        <a:lstStyle/>
        <a:p>
          <a:endParaRPr lang="el-GR"/>
        </a:p>
      </dgm:t>
    </dgm:pt>
    <dgm:pt modelId="{4B4450E3-7EFB-4298-8A17-BCB579210726}">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Επίπεδο οργάνωσης της μάθησης</a:t>
          </a:r>
          <a:endParaRPr lang="el-GR" sz="1800" dirty="0">
            <a:latin typeface="Times New Roman" panose="02020603050405020304" pitchFamily="18" charset="0"/>
            <a:cs typeface="Times New Roman" panose="02020603050405020304" pitchFamily="18" charset="0"/>
          </a:endParaRPr>
        </a:p>
      </dgm:t>
    </dgm:pt>
    <dgm:pt modelId="{50EBE2A4-44FA-4852-B79E-93F532970E83}" type="sibTrans" cxnId="{7FB91A7E-B90F-4A8D-B8B8-D870CBA58756}">
      <dgm:prSet/>
      <dgm:spPr/>
      <dgm:t>
        <a:bodyPr/>
        <a:lstStyle/>
        <a:p>
          <a:endParaRPr lang="el-GR"/>
        </a:p>
      </dgm:t>
    </dgm:pt>
    <dgm:pt modelId="{1639EE01-A24F-4DD9-9EFC-4E79D3694FF4}" type="parTrans" cxnId="{7FB91A7E-B90F-4A8D-B8B8-D870CBA58756}">
      <dgm:prSet/>
      <dgm:spPr/>
      <dgm:t>
        <a:bodyPr/>
        <a:lstStyle/>
        <a:p>
          <a:endParaRPr lang="el-GR"/>
        </a:p>
      </dgm:t>
    </dgm:pt>
    <dgm:pt modelId="{351AA0BF-2740-4F48-8330-F87C7FE009B2}">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Επίπεδο μέσων &amp; τεχνολογιών </a:t>
          </a:r>
          <a:endParaRPr lang="el-GR" sz="1800" dirty="0">
            <a:latin typeface="Times New Roman" panose="02020603050405020304" pitchFamily="18" charset="0"/>
            <a:cs typeface="Times New Roman" panose="02020603050405020304" pitchFamily="18" charset="0"/>
          </a:endParaRPr>
        </a:p>
      </dgm:t>
    </dgm:pt>
    <dgm:pt modelId="{5A7140F4-5AC3-4BE8-A80D-7DC98A7D9B25}" type="sibTrans" cxnId="{69588209-0F8F-42AA-AD92-5307ABAAB423}">
      <dgm:prSet/>
      <dgm:spPr/>
      <dgm:t>
        <a:bodyPr/>
        <a:lstStyle/>
        <a:p>
          <a:endParaRPr lang="el-GR"/>
        </a:p>
      </dgm:t>
    </dgm:pt>
    <dgm:pt modelId="{CEF02538-B588-4DB0-89A7-72B0AA948D46}" type="parTrans" cxnId="{69588209-0F8F-42AA-AD92-5307ABAAB423}">
      <dgm:prSet/>
      <dgm:spPr/>
      <dgm:t>
        <a:bodyPr/>
        <a:lstStyle/>
        <a:p>
          <a:endParaRPr lang="el-GR"/>
        </a:p>
      </dgm:t>
    </dgm:pt>
    <dgm:pt modelId="{B9F74366-D1A4-44A0-B7E9-7FEFD3640F9F}">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Επίπεδο κοινωνικής επικοινωνίας &amp; συνεργασίας</a:t>
          </a:r>
          <a:endParaRPr lang="el-GR" sz="1800" dirty="0">
            <a:latin typeface="Times New Roman" panose="02020603050405020304" pitchFamily="18" charset="0"/>
            <a:cs typeface="Times New Roman" panose="02020603050405020304" pitchFamily="18" charset="0"/>
          </a:endParaRPr>
        </a:p>
      </dgm:t>
    </dgm:pt>
    <dgm:pt modelId="{11C2A1C0-4424-4F3F-AC1A-2F3B40704EA2}" type="sibTrans" cxnId="{1C033953-1CF7-428F-BC2C-015825E815B7}">
      <dgm:prSet/>
      <dgm:spPr/>
      <dgm:t>
        <a:bodyPr/>
        <a:lstStyle/>
        <a:p>
          <a:endParaRPr lang="el-GR"/>
        </a:p>
      </dgm:t>
    </dgm:pt>
    <dgm:pt modelId="{C82C4974-E03C-4BC4-80B6-90722C687E48}" type="parTrans" cxnId="{1C033953-1CF7-428F-BC2C-015825E815B7}">
      <dgm:prSet/>
      <dgm:spPr/>
      <dgm:t>
        <a:bodyPr/>
        <a:lstStyle/>
        <a:p>
          <a:endParaRPr lang="el-GR"/>
        </a:p>
      </dgm:t>
    </dgm:pt>
    <dgm:pt modelId="{F418BE0F-9A45-4AA9-AF4D-13D29E44D390}">
      <dgm:prSet phldrT="[Κείμενο]" custT="1"/>
      <dgm:spPr/>
      <dgm:t>
        <a:bodyPr/>
        <a:lstStyle/>
        <a:p>
          <a:r>
            <a:rPr lang="el-GR" sz="1800" dirty="0" smtClean="0">
              <a:latin typeface="Times New Roman" panose="02020603050405020304" pitchFamily="18" charset="0"/>
              <a:cs typeface="Times New Roman" panose="02020603050405020304" pitchFamily="18" charset="0"/>
            </a:rPr>
            <a:t>Επίπεδο διαμόρφωσης προσωπικών &amp; αναπτυξιακών μορφωτικών πορειών</a:t>
          </a:r>
          <a:endParaRPr lang="el-GR" sz="1800" dirty="0">
            <a:latin typeface="Times New Roman" panose="02020603050405020304" pitchFamily="18" charset="0"/>
            <a:cs typeface="Times New Roman" panose="02020603050405020304" pitchFamily="18" charset="0"/>
          </a:endParaRPr>
        </a:p>
      </dgm:t>
    </dgm:pt>
    <dgm:pt modelId="{DD9A41DC-D8C1-4628-93EE-1CFEA4787562}" type="sibTrans" cxnId="{4CD2DE63-20FA-4976-B85A-E1A35BC7E203}">
      <dgm:prSet/>
      <dgm:spPr/>
      <dgm:t>
        <a:bodyPr/>
        <a:lstStyle/>
        <a:p>
          <a:endParaRPr lang="el-GR"/>
        </a:p>
      </dgm:t>
    </dgm:pt>
    <dgm:pt modelId="{197825BC-7540-49C2-8670-649684969D68}" type="parTrans" cxnId="{4CD2DE63-20FA-4976-B85A-E1A35BC7E203}">
      <dgm:prSet/>
      <dgm:spPr/>
      <dgm:t>
        <a:bodyPr/>
        <a:lstStyle/>
        <a:p>
          <a:endParaRPr lang="el-GR"/>
        </a:p>
      </dgm:t>
    </dgm:pt>
    <dgm:pt modelId="{DF91F97D-8794-41F9-AA52-D9B2E06095A8}" type="pres">
      <dgm:prSet presAssocID="{05DB63AA-2604-4D50-B94F-C5C516A76BD5}" presName="linearFlow" presStyleCnt="0">
        <dgm:presLayoutVars>
          <dgm:dir/>
          <dgm:animLvl val="lvl"/>
          <dgm:resizeHandles val="exact"/>
        </dgm:presLayoutVars>
      </dgm:prSet>
      <dgm:spPr/>
      <dgm:t>
        <a:bodyPr/>
        <a:lstStyle/>
        <a:p>
          <a:endParaRPr lang="el-GR"/>
        </a:p>
      </dgm:t>
    </dgm:pt>
    <dgm:pt modelId="{890D1C3D-50B0-442C-88B8-21AFC165DB83}" type="pres">
      <dgm:prSet presAssocID="{0D83A9E8-18DC-44B3-BEDB-03B624C83D89}" presName="composite" presStyleCnt="0"/>
      <dgm:spPr/>
    </dgm:pt>
    <dgm:pt modelId="{0B5F563B-8BBC-4849-B49E-0214D455CD42}" type="pres">
      <dgm:prSet presAssocID="{0D83A9E8-18DC-44B3-BEDB-03B624C83D89}" presName="parentText" presStyleLbl="alignNode1" presStyleIdx="0" presStyleCnt="2" custScaleX="103454" custScaleY="98961" custLinFactNeighborX="14370" custLinFactNeighborY="-38607">
        <dgm:presLayoutVars>
          <dgm:chMax val="1"/>
          <dgm:bulletEnabled val="1"/>
        </dgm:presLayoutVars>
      </dgm:prSet>
      <dgm:spPr/>
      <dgm:t>
        <a:bodyPr/>
        <a:lstStyle/>
        <a:p>
          <a:endParaRPr lang="el-GR"/>
        </a:p>
      </dgm:t>
    </dgm:pt>
    <dgm:pt modelId="{0D4AB302-BEB9-481C-8FC1-8FDECBFD2632}" type="pres">
      <dgm:prSet presAssocID="{0D83A9E8-18DC-44B3-BEDB-03B624C83D89}" presName="descendantText" presStyleLbl="alignAcc1" presStyleIdx="0" presStyleCnt="2" custScaleY="182662" custLinFactNeighborX="5281" custLinFactNeighborY="-7460">
        <dgm:presLayoutVars>
          <dgm:bulletEnabled val="1"/>
        </dgm:presLayoutVars>
      </dgm:prSet>
      <dgm:spPr/>
      <dgm:t>
        <a:bodyPr/>
        <a:lstStyle/>
        <a:p>
          <a:endParaRPr lang="el-GR"/>
        </a:p>
      </dgm:t>
    </dgm:pt>
    <dgm:pt modelId="{C2472890-2727-4925-B6AA-60979B07F394}" type="pres">
      <dgm:prSet presAssocID="{71970000-E190-42B5-BE9C-205AF4731E99}" presName="sp" presStyleCnt="0"/>
      <dgm:spPr/>
    </dgm:pt>
    <dgm:pt modelId="{ADC26329-B066-4478-A9B9-2814EB1E7704}" type="pres">
      <dgm:prSet presAssocID="{78F85817-0FAF-4E66-9245-FE8C933CB32C}" presName="composite" presStyleCnt="0"/>
      <dgm:spPr/>
    </dgm:pt>
    <dgm:pt modelId="{B7205BE3-67E2-4C0E-A2A5-55FB470DA163}" type="pres">
      <dgm:prSet presAssocID="{78F85817-0FAF-4E66-9245-FE8C933CB32C}" presName="parentText" presStyleLbl="alignNode1" presStyleIdx="1" presStyleCnt="2" custScaleX="110832" custScaleY="105466" custLinFactNeighborX="8818" custLinFactNeighborY="-11123">
        <dgm:presLayoutVars>
          <dgm:chMax val="1"/>
          <dgm:bulletEnabled val="1"/>
        </dgm:presLayoutVars>
      </dgm:prSet>
      <dgm:spPr/>
      <dgm:t>
        <a:bodyPr/>
        <a:lstStyle/>
        <a:p>
          <a:endParaRPr lang="el-GR"/>
        </a:p>
      </dgm:t>
    </dgm:pt>
    <dgm:pt modelId="{B6FA5C2D-7937-4D5F-8644-5EAE38719E90}" type="pres">
      <dgm:prSet presAssocID="{78F85817-0FAF-4E66-9245-FE8C933CB32C}" presName="descendantText" presStyleLbl="alignAcc1" presStyleIdx="1" presStyleCnt="2" custScaleX="93470" custScaleY="186922" custLinFactNeighborX="806" custLinFactNeighborY="2396">
        <dgm:presLayoutVars>
          <dgm:bulletEnabled val="1"/>
        </dgm:presLayoutVars>
      </dgm:prSet>
      <dgm:spPr/>
      <dgm:t>
        <a:bodyPr/>
        <a:lstStyle/>
        <a:p>
          <a:endParaRPr lang="el-GR"/>
        </a:p>
      </dgm:t>
    </dgm:pt>
  </dgm:ptLst>
  <dgm:cxnLst>
    <dgm:cxn modelId="{0638D019-4F9A-434B-BD0B-76FA1818CD97}" type="presOf" srcId="{A0EE8938-071B-4850-BD45-1B69696B2E3C}" destId="{B6FA5C2D-7937-4D5F-8644-5EAE38719E90}" srcOrd="0" destOrd="3" presId="urn:microsoft.com/office/officeart/2005/8/layout/chevron2"/>
    <dgm:cxn modelId="{6E37DDC8-21D1-4934-B3D9-3AD2929E1E76}" srcId="{78F85817-0FAF-4E66-9245-FE8C933CB32C}" destId="{A797B97A-42A0-46DB-A186-3B750E8EEDD7}" srcOrd="6" destOrd="0" parTransId="{F1495676-C3F3-48B8-B10A-0A68CD56625E}" sibTransId="{03F56ABE-2C45-425D-B836-0FE6C7EA0B9C}"/>
    <dgm:cxn modelId="{10EE7940-625B-4060-A35A-3483EB3D45BC}" type="presOf" srcId="{F418BE0F-9A45-4AA9-AF4D-13D29E44D390}" destId="{0D4AB302-BEB9-481C-8FC1-8FDECBFD2632}" srcOrd="0" destOrd="1" presId="urn:microsoft.com/office/officeart/2005/8/layout/chevron2"/>
    <dgm:cxn modelId="{167F3782-E529-45A0-BC67-56C6B4D46AC6}" srcId="{78F85817-0FAF-4E66-9245-FE8C933CB32C}" destId="{A0EE8938-071B-4850-BD45-1B69696B2E3C}" srcOrd="3" destOrd="0" parTransId="{2D392660-7A13-42AB-9D66-C8755F43B1B7}" sibTransId="{BB56248F-9222-4396-9781-D14CE62A962E}"/>
    <dgm:cxn modelId="{E7572D5D-73B8-4060-85B7-2E6C91C84735}" srcId="{78F85817-0FAF-4E66-9245-FE8C933CB32C}" destId="{396C6ADA-BC1C-4DAF-98DD-913DA57266E3}" srcOrd="5" destOrd="0" parTransId="{EE00AF1B-AD2B-435A-A0F4-B067B4719D9B}" sibTransId="{FD7AF755-ABB0-4902-893C-346D47FDC962}"/>
    <dgm:cxn modelId="{ECD8A678-8226-4455-92A1-DC1134DA8F55}" type="presOf" srcId="{78F85817-0FAF-4E66-9245-FE8C933CB32C}" destId="{B7205BE3-67E2-4C0E-A2A5-55FB470DA163}" srcOrd="0" destOrd="0" presId="urn:microsoft.com/office/officeart/2005/8/layout/chevron2"/>
    <dgm:cxn modelId="{5FE8FF0A-1AF8-42F0-92F2-96F97F253A99}" srcId="{78F85817-0FAF-4E66-9245-FE8C933CB32C}" destId="{0F32027F-DDB6-4DFD-A542-2AE04A5B9FED}" srcOrd="2" destOrd="0" parTransId="{EC7163F4-7B98-49EA-A4E9-489ABD35FD31}" sibTransId="{FC4826BF-8CE2-47DF-B69B-22A83E3954E3}"/>
    <dgm:cxn modelId="{7FB91A7E-B90F-4A8D-B8B8-D870CBA58756}" srcId="{0D83A9E8-18DC-44B3-BEDB-03B624C83D89}" destId="{4B4450E3-7EFB-4298-8A17-BCB579210726}" srcOrd="0" destOrd="0" parTransId="{1639EE01-A24F-4DD9-9EFC-4E79D3694FF4}" sibTransId="{50EBE2A4-44FA-4852-B79E-93F532970E83}"/>
    <dgm:cxn modelId="{CC7FC1BF-A846-4C3E-B475-614DA83636CE}" type="presOf" srcId="{0D83A9E8-18DC-44B3-BEDB-03B624C83D89}" destId="{0B5F563B-8BBC-4849-B49E-0214D455CD42}" srcOrd="0" destOrd="0" presId="urn:microsoft.com/office/officeart/2005/8/layout/chevron2"/>
    <dgm:cxn modelId="{1C033953-1CF7-428F-BC2C-015825E815B7}" srcId="{0D83A9E8-18DC-44B3-BEDB-03B624C83D89}" destId="{B9F74366-D1A4-44A0-B7E9-7FEFD3640F9F}" srcOrd="2" destOrd="0" parTransId="{C82C4974-E03C-4BC4-80B6-90722C687E48}" sibTransId="{11C2A1C0-4424-4F3F-AC1A-2F3B40704EA2}"/>
    <dgm:cxn modelId="{4CD2DE63-20FA-4976-B85A-E1A35BC7E203}" srcId="{0D83A9E8-18DC-44B3-BEDB-03B624C83D89}" destId="{F418BE0F-9A45-4AA9-AF4D-13D29E44D390}" srcOrd="1" destOrd="0" parTransId="{197825BC-7540-49C2-8670-649684969D68}" sibTransId="{DD9A41DC-D8C1-4628-93EE-1CFEA4787562}"/>
    <dgm:cxn modelId="{52344B0D-EA04-4D68-A844-31E0BBE3A02E}" type="presOf" srcId="{05DB63AA-2604-4D50-B94F-C5C516A76BD5}" destId="{DF91F97D-8794-41F9-AA52-D9B2E06095A8}" srcOrd="0" destOrd="0" presId="urn:microsoft.com/office/officeart/2005/8/layout/chevron2"/>
    <dgm:cxn modelId="{19DC3707-BAC8-4349-847D-C807E445ACF0}" type="presOf" srcId="{B9F74366-D1A4-44A0-B7E9-7FEFD3640F9F}" destId="{0D4AB302-BEB9-481C-8FC1-8FDECBFD2632}" srcOrd="0" destOrd="2" presId="urn:microsoft.com/office/officeart/2005/8/layout/chevron2"/>
    <dgm:cxn modelId="{4F8F8CBA-4F9B-4676-998D-7000B196BB85}" type="presOf" srcId="{5BE7A89E-0D35-4861-8623-15F9038D5415}" destId="{B6FA5C2D-7937-4D5F-8644-5EAE38719E90}" srcOrd="0" destOrd="4" presId="urn:microsoft.com/office/officeart/2005/8/layout/chevron2"/>
    <dgm:cxn modelId="{C8BAC20F-E420-4AA3-A196-92423838E588}" type="presOf" srcId="{4C9F1B1D-593C-4BE7-831F-A9AB20B95EC1}" destId="{0D4AB302-BEB9-481C-8FC1-8FDECBFD2632}" srcOrd="0" destOrd="4" presId="urn:microsoft.com/office/officeart/2005/8/layout/chevron2"/>
    <dgm:cxn modelId="{8A79E974-CDA7-44AF-93E8-26CB78787EF8}" srcId="{78F85817-0FAF-4E66-9245-FE8C933CB32C}" destId="{B3639D31-1740-4671-9499-DDD06B685F8E}" srcOrd="0" destOrd="0" parTransId="{C801A8E2-B1F1-4A2B-BC27-F982B0731E23}" sibTransId="{88D60FFB-4F49-4A7C-86E0-AACB56F77014}"/>
    <dgm:cxn modelId="{6698F242-D971-4A13-BA2A-0364E1E9149B}" type="presOf" srcId="{A797B97A-42A0-46DB-A186-3B750E8EEDD7}" destId="{B6FA5C2D-7937-4D5F-8644-5EAE38719E90}" srcOrd="0" destOrd="6" presId="urn:microsoft.com/office/officeart/2005/8/layout/chevron2"/>
    <dgm:cxn modelId="{4D69127B-DAF1-4C60-840E-B93D08ED7E93}" srcId="{78F85817-0FAF-4E66-9245-FE8C933CB32C}" destId="{5BE7A89E-0D35-4861-8623-15F9038D5415}" srcOrd="4" destOrd="0" parTransId="{C9960022-932A-4976-8A0A-2A23DBF33101}" sibTransId="{4585C772-6343-4542-8835-265CCDFACF65}"/>
    <dgm:cxn modelId="{B1C58B18-EB83-4AF8-B1E9-E23A4825D1D8}" type="presOf" srcId="{396C6ADA-BC1C-4DAF-98DD-913DA57266E3}" destId="{B6FA5C2D-7937-4D5F-8644-5EAE38719E90}" srcOrd="0" destOrd="5" presId="urn:microsoft.com/office/officeart/2005/8/layout/chevron2"/>
    <dgm:cxn modelId="{8AC89497-4422-44EF-8FE6-CFDFA2B74156}" type="presOf" srcId="{351AA0BF-2740-4F48-8330-F87C7FE009B2}" destId="{0D4AB302-BEB9-481C-8FC1-8FDECBFD2632}" srcOrd="0" destOrd="3" presId="urn:microsoft.com/office/officeart/2005/8/layout/chevron2"/>
    <dgm:cxn modelId="{9B0FE879-5DDE-4D71-98E9-FFBDE1735AA0}" srcId="{05DB63AA-2604-4D50-B94F-C5C516A76BD5}" destId="{78F85817-0FAF-4E66-9245-FE8C933CB32C}" srcOrd="1" destOrd="0" parTransId="{35F1B7AD-CC14-4244-8336-DFC801F77B34}" sibTransId="{6A93CAD1-B477-4525-9297-E8DA86238F97}"/>
    <dgm:cxn modelId="{41D90B57-B4AD-4296-A606-3A70D0B63481}" type="presOf" srcId="{0F32027F-DDB6-4DFD-A542-2AE04A5B9FED}" destId="{B6FA5C2D-7937-4D5F-8644-5EAE38719E90}" srcOrd="0" destOrd="2" presId="urn:microsoft.com/office/officeart/2005/8/layout/chevron2"/>
    <dgm:cxn modelId="{781473EC-009E-4FC6-80EA-FD0441EA2FC6}" srcId="{0D83A9E8-18DC-44B3-BEDB-03B624C83D89}" destId="{4C9F1B1D-593C-4BE7-831F-A9AB20B95EC1}" srcOrd="4" destOrd="0" parTransId="{DD6A8EBB-8AD1-407F-BD05-E62C06BE3070}" sibTransId="{2EEF85B5-52FD-4489-B8CD-F212BE7C372F}"/>
    <dgm:cxn modelId="{F9D3C84C-D7D2-4D68-A981-B2AC16E38F76}" type="presOf" srcId="{EB9372FC-7A96-4327-A899-407E50AF2B86}" destId="{B6FA5C2D-7937-4D5F-8644-5EAE38719E90}" srcOrd="0" destOrd="1" presId="urn:microsoft.com/office/officeart/2005/8/layout/chevron2"/>
    <dgm:cxn modelId="{8B386C69-C951-430B-82E8-42D05B2735E1}" type="presOf" srcId="{4B4450E3-7EFB-4298-8A17-BCB579210726}" destId="{0D4AB302-BEB9-481C-8FC1-8FDECBFD2632}" srcOrd="0" destOrd="0" presId="urn:microsoft.com/office/officeart/2005/8/layout/chevron2"/>
    <dgm:cxn modelId="{69588209-0F8F-42AA-AD92-5307ABAAB423}" srcId="{0D83A9E8-18DC-44B3-BEDB-03B624C83D89}" destId="{351AA0BF-2740-4F48-8330-F87C7FE009B2}" srcOrd="3" destOrd="0" parTransId="{CEF02538-B588-4DB0-89A7-72B0AA948D46}" sibTransId="{5A7140F4-5AC3-4BE8-A80D-7DC98A7D9B25}"/>
    <dgm:cxn modelId="{6ECC5A43-E392-4FAD-8378-A34E88F5B929}" srcId="{78F85817-0FAF-4E66-9245-FE8C933CB32C}" destId="{EB9372FC-7A96-4327-A899-407E50AF2B86}" srcOrd="1" destOrd="0" parTransId="{AE7FE7A7-7114-4190-93A0-949437529A65}" sibTransId="{8E0B59DF-E75B-45F6-82B7-1E68505C90B4}"/>
    <dgm:cxn modelId="{212A79F7-2B7C-4652-9E98-B3DCA5B62AF3}" type="presOf" srcId="{B3639D31-1740-4671-9499-DDD06B685F8E}" destId="{B6FA5C2D-7937-4D5F-8644-5EAE38719E90}" srcOrd="0" destOrd="0" presId="urn:microsoft.com/office/officeart/2005/8/layout/chevron2"/>
    <dgm:cxn modelId="{473C5BCD-5838-471D-89F4-4C0CD5E999EF}" srcId="{05DB63AA-2604-4D50-B94F-C5C516A76BD5}" destId="{0D83A9E8-18DC-44B3-BEDB-03B624C83D89}" srcOrd="0" destOrd="0" parTransId="{F566C373-C357-4B3A-82A1-943073657EA3}" sibTransId="{71970000-E190-42B5-BE9C-205AF4731E99}"/>
    <dgm:cxn modelId="{659579E5-DC71-442B-B444-24EF1CD56B99}" type="presParOf" srcId="{DF91F97D-8794-41F9-AA52-D9B2E06095A8}" destId="{890D1C3D-50B0-442C-88B8-21AFC165DB83}" srcOrd="0" destOrd="0" presId="urn:microsoft.com/office/officeart/2005/8/layout/chevron2"/>
    <dgm:cxn modelId="{CC3D9DBA-4059-4525-9255-737073358AFB}" type="presParOf" srcId="{890D1C3D-50B0-442C-88B8-21AFC165DB83}" destId="{0B5F563B-8BBC-4849-B49E-0214D455CD42}" srcOrd="0" destOrd="0" presId="urn:microsoft.com/office/officeart/2005/8/layout/chevron2"/>
    <dgm:cxn modelId="{CDC82FDE-1E40-4BD4-8CCE-19C7534BAD4F}" type="presParOf" srcId="{890D1C3D-50B0-442C-88B8-21AFC165DB83}" destId="{0D4AB302-BEB9-481C-8FC1-8FDECBFD2632}" srcOrd="1" destOrd="0" presId="urn:microsoft.com/office/officeart/2005/8/layout/chevron2"/>
    <dgm:cxn modelId="{B3D0CFC1-F3CC-4A60-981B-5BFBCB86EF2F}" type="presParOf" srcId="{DF91F97D-8794-41F9-AA52-D9B2E06095A8}" destId="{C2472890-2727-4925-B6AA-60979B07F394}" srcOrd="1" destOrd="0" presId="urn:microsoft.com/office/officeart/2005/8/layout/chevron2"/>
    <dgm:cxn modelId="{AB719A89-ECB0-4B39-8CAB-A813484DD589}" type="presParOf" srcId="{DF91F97D-8794-41F9-AA52-D9B2E06095A8}" destId="{ADC26329-B066-4478-A9B9-2814EB1E7704}" srcOrd="2" destOrd="0" presId="urn:microsoft.com/office/officeart/2005/8/layout/chevron2"/>
    <dgm:cxn modelId="{29A9AE04-27FB-4D44-B03D-77D227FCABEC}" type="presParOf" srcId="{ADC26329-B066-4478-A9B9-2814EB1E7704}" destId="{B7205BE3-67E2-4C0E-A2A5-55FB470DA163}" srcOrd="0" destOrd="0" presId="urn:microsoft.com/office/officeart/2005/8/layout/chevron2"/>
    <dgm:cxn modelId="{D8033925-2CC7-477A-8D37-E9143A815771}" type="presParOf" srcId="{ADC26329-B066-4478-A9B9-2814EB1E7704}" destId="{B6FA5C2D-7937-4D5F-8644-5EAE38719E9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E37868-D65F-4717-9B6B-34E257EB56A7}" type="doc">
      <dgm:prSet loTypeId="urn:microsoft.com/office/officeart/2005/8/layout/hProcess9" loCatId="process" qsTypeId="urn:microsoft.com/office/officeart/2005/8/quickstyle/3d2" qsCatId="3D" csTypeId="urn:microsoft.com/office/officeart/2005/8/colors/colorful2" csCatId="colorful" phldr="1"/>
      <dgm:spPr/>
    </dgm:pt>
    <dgm:pt modelId="{53AB728F-1851-47A2-AAB2-775D6D285F35}">
      <dgm:prSet custT="1"/>
      <dgm:spPr/>
      <dgm:t>
        <a:bodyPr/>
        <a:lstStyle/>
        <a:p>
          <a:pPr algn="ctr"/>
          <a:r>
            <a:rPr lang="el-GR" sz="1800" b="1" dirty="0" smtClean="0">
              <a:latin typeface="Times New Roman" panose="02020603050405020304" pitchFamily="18" charset="0"/>
              <a:cs typeface="Times New Roman" panose="02020603050405020304" pitchFamily="18" charset="0"/>
            </a:rPr>
            <a:t>Ρόλος της επικοινωνίας στην </a:t>
          </a:r>
          <a:r>
            <a:rPr lang="el-GR" sz="1800" b="1" dirty="0" err="1" smtClean="0">
              <a:latin typeface="Times New Roman" panose="02020603050405020304" pitchFamily="18" charset="0"/>
              <a:cs typeface="Times New Roman" panose="02020603050405020304" pitchFamily="18" charset="0"/>
            </a:rPr>
            <a:t>εξΑΕ</a:t>
          </a:r>
          <a:endParaRPr lang="el-GR" sz="1800" b="1" dirty="0">
            <a:latin typeface="Times New Roman" panose="02020603050405020304" pitchFamily="18" charset="0"/>
            <a:cs typeface="Times New Roman" panose="02020603050405020304" pitchFamily="18" charset="0"/>
          </a:endParaRPr>
        </a:p>
      </dgm:t>
    </dgm:pt>
    <dgm:pt modelId="{41B20B24-C8B2-4B76-90D3-45605342ACCA}" type="parTrans" cxnId="{877E5CAD-401B-4CEC-B88A-8E24B1465C28}">
      <dgm:prSet/>
      <dgm:spPr/>
      <dgm:t>
        <a:bodyPr/>
        <a:lstStyle/>
        <a:p>
          <a:endParaRPr lang="el-GR"/>
        </a:p>
      </dgm:t>
    </dgm:pt>
    <dgm:pt modelId="{5D8838F5-5A30-44C6-9745-A86E8C694C99}" type="sibTrans" cxnId="{877E5CAD-401B-4CEC-B88A-8E24B1465C28}">
      <dgm:prSet/>
      <dgm:spPr/>
      <dgm:t>
        <a:bodyPr/>
        <a:lstStyle/>
        <a:p>
          <a:endParaRPr lang="el-GR"/>
        </a:p>
      </dgm:t>
    </dgm:pt>
    <dgm:pt modelId="{33B74F6B-189F-4AAF-942E-E41E6FFC954D}">
      <dgm:prSet custT="1"/>
      <dgm:spPr/>
      <dgm:t>
        <a:bodyPr/>
        <a:lstStyle/>
        <a:p>
          <a:pPr algn="ctr"/>
          <a:r>
            <a:rPr lang="el-GR" sz="1800" dirty="0" smtClean="0">
              <a:latin typeface="Times New Roman" panose="02020603050405020304" pitchFamily="18" charset="0"/>
              <a:cs typeface="Times New Roman" panose="02020603050405020304" pitchFamily="18" charset="0"/>
            </a:rPr>
            <a:t>Τύποι επικοινωνίας &amp; αλληλεπίδρασης</a:t>
          </a:r>
          <a:endParaRPr lang="el-GR" sz="1800" dirty="0">
            <a:latin typeface="Times New Roman" panose="02020603050405020304" pitchFamily="18" charset="0"/>
            <a:cs typeface="Times New Roman" panose="02020603050405020304" pitchFamily="18" charset="0"/>
          </a:endParaRPr>
        </a:p>
      </dgm:t>
    </dgm:pt>
    <dgm:pt modelId="{F067B03D-6D76-4AC1-883F-6420922B398B}" type="parTrans" cxnId="{10B2D7BF-4A6D-4D42-8249-08E0B0BA443B}">
      <dgm:prSet/>
      <dgm:spPr/>
      <dgm:t>
        <a:bodyPr/>
        <a:lstStyle/>
        <a:p>
          <a:endParaRPr lang="el-GR"/>
        </a:p>
      </dgm:t>
    </dgm:pt>
    <dgm:pt modelId="{6EFAC819-79F2-4081-86E2-ADD3BB2E842F}" type="sibTrans" cxnId="{10B2D7BF-4A6D-4D42-8249-08E0B0BA443B}">
      <dgm:prSet/>
      <dgm:spPr/>
      <dgm:t>
        <a:bodyPr/>
        <a:lstStyle/>
        <a:p>
          <a:endParaRPr lang="el-GR"/>
        </a:p>
      </dgm:t>
    </dgm:pt>
    <dgm:pt modelId="{72A5FE1C-E149-4F25-AF52-70973D299243}">
      <dgm:prSet custT="1"/>
      <dgm:spPr/>
      <dgm:t>
        <a:bodyPr/>
        <a:lstStyle/>
        <a:p>
          <a:pPr algn="ctr"/>
          <a:r>
            <a:rPr lang="el-GR" sz="1800" dirty="0" smtClean="0">
              <a:latin typeface="Times New Roman" panose="02020603050405020304" pitchFamily="18" charset="0"/>
              <a:cs typeface="Times New Roman" panose="02020603050405020304" pitchFamily="18" charset="0"/>
            </a:rPr>
            <a:t>Ανεξαρτησία &amp; αυτονομία</a:t>
          </a:r>
          <a:endParaRPr lang="el-GR" sz="1800" dirty="0">
            <a:latin typeface="Times New Roman" panose="02020603050405020304" pitchFamily="18" charset="0"/>
            <a:cs typeface="Times New Roman" panose="02020603050405020304" pitchFamily="18" charset="0"/>
          </a:endParaRPr>
        </a:p>
      </dgm:t>
    </dgm:pt>
    <dgm:pt modelId="{BA009AA7-313F-45BC-9F97-E7156729ECC3}" type="parTrans" cxnId="{D4F944F9-1CE9-421D-941E-C418BF4CF1E1}">
      <dgm:prSet/>
      <dgm:spPr/>
      <dgm:t>
        <a:bodyPr/>
        <a:lstStyle/>
        <a:p>
          <a:endParaRPr lang="el-GR"/>
        </a:p>
      </dgm:t>
    </dgm:pt>
    <dgm:pt modelId="{5A7DC5AC-0F67-475D-8BA3-6DB6F0531C23}" type="sibTrans" cxnId="{D4F944F9-1CE9-421D-941E-C418BF4CF1E1}">
      <dgm:prSet/>
      <dgm:spPr/>
      <dgm:t>
        <a:bodyPr/>
        <a:lstStyle/>
        <a:p>
          <a:endParaRPr lang="el-GR"/>
        </a:p>
      </dgm:t>
    </dgm:pt>
    <dgm:pt modelId="{7615219A-FEBC-4714-9351-0511281DC71E}">
      <dgm:prSet custT="1"/>
      <dgm:spPr/>
      <dgm:t>
        <a:bodyPr/>
        <a:lstStyle/>
        <a:p>
          <a:pPr algn="ctr"/>
          <a:r>
            <a:rPr lang="el-GR" sz="1800" b="1" dirty="0" smtClean="0">
              <a:latin typeface="Times New Roman" panose="02020603050405020304" pitchFamily="18" charset="0"/>
              <a:cs typeface="Times New Roman" panose="02020603050405020304" pitchFamily="18" charset="0"/>
            </a:rPr>
            <a:t>Ρόλος του εκπαιδευτή</a:t>
          </a:r>
          <a:endParaRPr lang="el-GR" sz="1800" b="1" dirty="0">
            <a:latin typeface="Times New Roman" panose="02020603050405020304" pitchFamily="18" charset="0"/>
            <a:cs typeface="Times New Roman" panose="02020603050405020304" pitchFamily="18" charset="0"/>
          </a:endParaRPr>
        </a:p>
      </dgm:t>
    </dgm:pt>
    <dgm:pt modelId="{40BA0139-A31B-4C36-A94E-B1B9F19ADC74}" type="parTrans" cxnId="{332FE4DC-0E6F-4E88-A05F-64D5789F7851}">
      <dgm:prSet/>
      <dgm:spPr/>
      <dgm:t>
        <a:bodyPr/>
        <a:lstStyle/>
        <a:p>
          <a:endParaRPr lang="el-GR"/>
        </a:p>
      </dgm:t>
    </dgm:pt>
    <dgm:pt modelId="{867B6334-38DE-47E3-B0FD-8BEDDE38CF0A}" type="sibTrans" cxnId="{332FE4DC-0E6F-4E88-A05F-64D5789F7851}">
      <dgm:prSet/>
      <dgm:spPr/>
      <dgm:t>
        <a:bodyPr/>
        <a:lstStyle/>
        <a:p>
          <a:endParaRPr lang="el-GR"/>
        </a:p>
      </dgm:t>
    </dgm:pt>
    <dgm:pt modelId="{AC906C12-55C5-469A-8A5C-A355D2E94468}">
      <dgm:prSet custT="1"/>
      <dgm:spPr/>
      <dgm:t>
        <a:bodyPr/>
        <a:lstStyle/>
        <a:p>
          <a:pPr algn="ctr"/>
          <a:r>
            <a:rPr lang="el-GR" sz="1800" dirty="0" smtClean="0">
              <a:latin typeface="Times New Roman" panose="02020603050405020304" pitchFamily="18" charset="0"/>
              <a:cs typeface="Times New Roman" panose="02020603050405020304" pitchFamily="18" charset="0"/>
            </a:rPr>
            <a:t>Καθηγητής σύμβουλος ως «διευκολυντής μάθησης»</a:t>
          </a:r>
          <a:endParaRPr lang="el-GR" sz="1800" dirty="0">
            <a:latin typeface="Times New Roman" panose="02020603050405020304" pitchFamily="18" charset="0"/>
            <a:cs typeface="Times New Roman" panose="02020603050405020304" pitchFamily="18" charset="0"/>
          </a:endParaRPr>
        </a:p>
      </dgm:t>
    </dgm:pt>
    <dgm:pt modelId="{72BA5629-3B98-4019-90EB-ED243FDA7647}" type="parTrans" cxnId="{2FC81129-4018-4C2B-B97E-4D280CB49B97}">
      <dgm:prSet/>
      <dgm:spPr/>
      <dgm:t>
        <a:bodyPr/>
        <a:lstStyle/>
        <a:p>
          <a:endParaRPr lang="el-GR"/>
        </a:p>
      </dgm:t>
    </dgm:pt>
    <dgm:pt modelId="{028891A6-711E-4F65-AED5-9604934CBDFD}" type="sibTrans" cxnId="{2FC81129-4018-4C2B-B97E-4D280CB49B97}">
      <dgm:prSet/>
      <dgm:spPr/>
      <dgm:t>
        <a:bodyPr/>
        <a:lstStyle/>
        <a:p>
          <a:endParaRPr lang="el-GR"/>
        </a:p>
      </dgm:t>
    </dgm:pt>
    <dgm:pt modelId="{200568D7-9075-4796-B71E-CC0F6452D799}">
      <dgm:prSet custT="1"/>
      <dgm:spPr/>
      <dgm:t>
        <a:bodyPr/>
        <a:lstStyle/>
        <a:p>
          <a:pPr algn="ctr"/>
          <a:r>
            <a:rPr lang="el-GR" sz="1800" dirty="0" smtClean="0">
              <a:latin typeface="Times New Roman" panose="02020603050405020304" pitchFamily="18" charset="0"/>
              <a:cs typeface="Times New Roman" panose="02020603050405020304" pitchFamily="18" charset="0"/>
            </a:rPr>
            <a:t>Καθηγητής σύμβουλος ως «εμψυχωτής»</a:t>
          </a:r>
          <a:endParaRPr lang="el-GR" sz="1800" dirty="0">
            <a:latin typeface="Times New Roman" panose="02020603050405020304" pitchFamily="18" charset="0"/>
            <a:cs typeface="Times New Roman" panose="02020603050405020304" pitchFamily="18" charset="0"/>
          </a:endParaRPr>
        </a:p>
      </dgm:t>
    </dgm:pt>
    <dgm:pt modelId="{0CEA10B1-7E88-4E14-86BC-C3E91F3DBDCE}" type="parTrans" cxnId="{220DC1AA-E32E-44B0-9A5E-30F8D5DEE745}">
      <dgm:prSet/>
      <dgm:spPr/>
      <dgm:t>
        <a:bodyPr/>
        <a:lstStyle/>
        <a:p>
          <a:endParaRPr lang="el-GR"/>
        </a:p>
      </dgm:t>
    </dgm:pt>
    <dgm:pt modelId="{89FA7984-221C-4F91-9807-E74743DF4362}" type="sibTrans" cxnId="{220DC1AA-E32E-44B0-9A5E-30F8D5DEE745}">
      <dgm:prSet/>
      <dgm:spPr/>
      <dgm:t>
        <a:bodyPr/>
        <a:lstStyle/>
        <a:p>
          <a:endParaRPr lang="el-GR"/>
        </a:p>
      </dgm:t>
    </dgm:pt>
    <dgm:pt modelId="{57198387-097E-45E2-881F-90A1BD398E3B}">
      <dgm:prSet custT="1"/>
      <dgm:spPr/>
      <dgm:t>
        <a:bodyPr/>
        <a:lstStyle/>
        <a:p>
          <a:pPr algn="ctr"/>
          <a:r>
            <a:rPr lang="el-GR" sz="1800" dirty="0" smtClean="0">
              <a:latin typeface="Times New Roman" panose="02020603050405020304" pitchFamily="18" charset="0"/>
              <a:cs typeface="Times New Roman" panose="02020603050405020304" pitchFamily="18" charset="0"/>
            </a:rPr>
            <a:t>Καθηγητής σύμβουλος στο ΕΑΠ</a:t>
          </a:r>
          <a:endParaRPr lang="el-GR" sz="1800" dirty="0">
            <a:latin typeface="Times New Roman" panose="02020603050405020304" pitchFamily="18" charset="0"/>
            <a:cs typeface="Times New Roman" panose="02020603050405020304" pitchFamily="18" charset="0"/>
          </a:endParaRPr>
        </a:p>
      </dgm:t>
    </dgm:pt>
    <dgm:pt modelId="{0F757996-A67C-44E5-A103-98816FD2E745}" type="parTrans" cxnId="{7C7DD435-37D8-4B44-911A-3F7C9FA1E772}">
      <dgm:prSet/>
      <dgm:spPr/>
      <dgm:t>
        <a:bodyPr/>
        <a:lstStyle/>
        <a:p>
          <a:endParaRPr lang="el-GR"/>
        </a:p>
      </dgm:t>
    </dgm:pt>
    <dgm:pt modelId="{677ED979-566A-4F9A-8891-7BB79EE9D61F}" type="sibTrans" cxnId="{7C7DD435-37D8-4B44-911A-3F7C9FA1E772}">
      <dgm:prSet/>
      <dgm:spPr/>
      <dgm:t>
        <a:bodyPr/>
        <a:lstStyle/>
        <a:p>
          <a:endParaRPr lang="el-GR"/>
        </a:p>
      </dgm:t>
    </dgm:pt>
    <dgm:pt modelId="{5C35A487-6FA8-43AE-BAA7-352406AE0DA0}">
      <dgm:prSet custT="1"/>
      <dgm:spPr/>
      <dgm:t>
        <a:bodyPr/>
        <a:lstStyle/>
        <a:p>
          <a:pPr algn="ctr"/>
          <a:r>
            <a:rPr lang="el-GR" sz="1800" dirty="0" smtClean="0">
              <a:latin typeface="Times New Roman" panose="02020603050405020304" pitchFamily="18" charset="0"/>
              <a:cs typeface="Times New Roman" panose="02020603050405020304" pitchFamily="18" charset="0"/>
            </a:rPr>
            <a:t>Ομαδική συμβουλευτική συνάντηση (Ο.Σ.Σ.)</a:t>
          </a:r>
          <a:endParaRPr lang="el-GR" sz="1800" dirty="0">
            <a:latin typeface="Times New Roman" panose="02020603050405020304" pitchFamily="18" charset="0"/>
            <a:cs typeface="Times New Roman" panose="02020603050405020304" pitchFamily="18" charset="0"/>
          </a:endParaRPr>
        </a:p>
      </dgm:t>
    </dgm:pt>
    <dgm:pt modelId="{27751058-EB1E-4CA3-B19B-C3E6BDB9609F}" type="parTrans" cxnId="{58753255-9FD7-44D4-9261-F073ED4E29CC}">
      <dgm:prSet/>
      <dgm:spPr/>
      <dgm:t>
        <a:bodyPr/>
        <a:lstStyle/>
        <a:p>
          <a:endParaRPr lang="el-GR"/>
        </a:p>
      </dgm:t>
    </dgm:pt>
    <dgm:pt modelId="{617EC82E-E2D1-4C1D-94F4-9749752A77C9}" type="sibTrans" cxnId="{58753255-9FD7-44D4-9261-F073ED4E29CC}">
      <dgm:prSet/>
      <dgm:spPr/>
      <dgm:t>
        <a:bodyPr/>
        <a:lstStyle/>
        <a:p>
          <a:endParaRPr lang="el-GR"/>
        </a:p>
      </dgm:t>
    </dgm:pt>
    <dgm:pt modelId="{9B8D025E-D000-4736-9771-CF1045DE65AB}">
      <dgm:prSet custT="1"/>
      <dgm:spPr/>
      <dgm:t>
        <a:bodyPr/>
        <a:lstStyle/>
        <a:p>
          <a:pPr algn="ctr"/>
          <a:r>
            <a:rPr lang="el-GR" sz="1800" dirty="0" smtClean="0">
              <a:latin typeface="Times New Roman" panose="02020603050405020304" pitchFamily="18" charset="0"/>
              <a:cs typeface="Times New Roman" panose="02020603050405020304" pitchFamily="18" charset="0"/>
            </a:rPr>
            <a:t>Υποστηρικτικός ρόλος του καθηγητή </a:t>
          </a:r>
          <a:endParaRPr lang="el-GR" sz="1800" dirty="0">
            <a:latin typeface="Times New Roman" panose="02020603050405020304" pitchFamily="18" charset="0"/>
            <a:cs typeface="Times New Roman" panose="02020603050405020304" pitchFamily="18" charset="0"/>
          </a:endParaRPr>
        </a:p>
      </dgm:t>
    </dgm:pt>
    <dgm:pt modelId="{98CB9E85-B068-498F-891C-4C10A61B932E}" type="parTrans" cxnId="{A25C2EEF-A761-4798-88F9-4875BF5C3432}">
      <dgm:prSet/>
      <dgm:spPr/>
      <dgm:t>
        <a:bodyPr/>
        <a:lstStyle/>
        <a:p>
          <a:endParaRPr lang="el-GR"/>
        </a:p>
      </dgm:t>
    </dgm:pt>
    <dgm:pt modelId="{0A8318E4-006A-446B-9A76-F778075E14DE}" type="sibTrans" cxnId="{A25C2EEF-A761-4798-88F9-4875BF5C3432}">
      <dgm:prSet/>
      <dgm:spPr/>
      <dgm:t>
        <a:bodyPr/>
        <a:lstStyle/>
        <a:p>
          <a:endParaRPr lang="el-GR"/>
        </a:p>
      </dgm:t>
    </dgm:pt>
    <dgm:pt modelId="{FDC3657B-6093-4A1C-855B-20C6AB2037FF}">
      <dgm:prSet custT="1"/>
      <dgm:spPr/>
      <dgm:t>
        <a:bodyPr/>
        <a:lstStyle/>
        <a:p>
          <a:pPr algn="ctr"/>
          <a:r>
            <a:rPr lang="el-GR" sz="1800" b="1" dirty="0" smtClean="0">
              <a:latin typeface="Times New Roman" panose="02020603050405020304" pitchFamily="18" charset="0"/>
              <a:cs typeface="Times New Roman" panose="02020603050405020304" pitchFamily="18" charset="0"/>
            </a:rPr>
            <a:t>Ρόλος των γραπτών εργασιών</a:t>
          </a:r>
          <a:endParaRPr lang="el-GR" sz="1800" b="1" dirty="0">
            <a:latin typeface="Times New Roman" panose="02020603050405020304" pitchFamily="18" charset="0"/>
            <a:cs typeface="Times New Roman" panose="02020603050405020304" pitchFamily="18" charset="0"/>
          </a:endParaRPr>
        </a:p>
      </dgm:t>
    </dgm:pt>
    <dgm:pt modelId="{FC32EABA-29CA-43CF-9171-7F6F788BE10D}" type="parTrans" cxnId="{4864FE52-0275-42DC-A311-0EC2D956D512}">
      <dgm:prSet/>
      <dgm:spPr/>
      <dgm:t>
        <a:bodyPr/>
        <a:lstStyle/>
        <a:p>
          <a:endParaRPr lang="el-GR"/>
        </a:p>
      </dgm:t>
    </dgm:pt>
    <dgm:pt modelId="{41109285-E472-4E18-B2BB-D7FD222881F0}" type="sibTrans" cxnId="{4864FE52-0275-42DC-A311-0EC2D956D512}">
      <dgm:prSet/>
      <dgm:spPr/>
      <dgm:t>
        <a:bodyPr/>
        <a:lstStyle/>
        <a:p>
          <a:endParaRPr lang="el-GR"/>
        </a:p>
      </dgm:t>
    </dgm:pt>
    <dgm:pt modelId="{FA2A46EA-765E-4743-8F79-9F7E8E2D1848}">
      <dgm:prSet custT="1"/>
      <dgm:spPr/>
      <dgm:t>
        <a:bodyPr/>
        <a:lstStyle/>
        <a:p>
          <a:pPr algn="ctr"/>
          <a:r>
            <a:rPr lang="el-GR" sz="1800" dirty="0" smtClean="0">
              <a:latin typeface="Times New Roman" panose="02020603050405020304" pitchFamily="18" charset="0"/>
              <a:cs typeface="Times New Roman" panose="02020603050405020304" pitchFamily="18" charset="0"/>
            </a:rPr>
            <a:t>Φόρμα ανατροφοδότησης</a:t>
          </a:r>
          <a:endParaRPr lang="el-GR" sz="1800" dirty="0">
            <a:latin typeface="Times New Roman" panose="02020603050405020304" pitchFamily="18" charset="0"/>
            <a:cs typeface="Times New Roman" panose="02020603050405020304" pitchFamily="18" charset="0"/>
          </a:endParaRPr>
        </a:p>
      </dgm:t>
    </dgm:pt>
    <dgm:pt modelId="{C8DB04D9-DF78-46C8-A95A-F192722CD6A0}" type="parTrans" cxnId="{1DC32ABE-DAD3-4756-B786-839E7DFA6C22}">
      <dgm:prSet/>
      <dgm:spPr/>
      <dgm:t>
        <a:bodyPr/>
        <a:lstStyle/>
        <a:p>
          <a:endParaRPr lang="el-GR"/>
        </a:p>
      </dgm:t>
    </dgm:pt>
    <dgm:pt modelId="{8BCA1A79-8095-4E58-B65B-836BA37BC4BA}" type="sibTrans" cxnId="{1DC32ABE-DAD3-4756-B786-839E7DFA6C22}">
      <dgm:prSet/>
      <dgm:spPr/>
      <dgm:t>
        <a:bodyPr/>
        <a:lstStyle/>
        <a:p>
          <a:endParaRPr lang="el-GR"/>
        </a:p>
      </dgm:t>
    </dgm:pt>
    <dgm:pt modelId="{5CEC5493-2F8A-49EA-924E-5E114F6E78C6}">
      <dgm:prSet custT="1"/>
      <dgm:spPr/>
      <dgm:t>
        <a:bodyPr/>
        <a:lstStyle/>
        <a:p>
          <a:pPr algn="ctr"/>
          <a:r>
            <a:rPr lang="el-GR" sz="1800" dirty="0" smtClean="0">
              <a:latin typeface="Times New Roman" panose="02020603050405020304" pitchFamily="18" charset="0"/>
              <a:cs typeface="Times New Roman" panose="02020603050405020304" pitchFamily="18" charset="0"/>
            </a:rPr>
            <a:t>Είδη γραπτών σχολίων</a:t>
          </a:r>
          <a:endParaRPr lang="el-GR" sz="1800" dirty="0">
            <a:latin typeface="Times New Roman" panose="02020603050405020304" pitchFamily="18" charset="0"/>
            <a:cs typeface="Times New Roman" panose="02020603050405020304" pitchFamily="18" charset="0"/>
          </a:endParaRPr>
        </a:p>
      </dgm:t>
    </dgm:pt>
    <dgm:pt modelId="{CD18CC74-D944-4695-9E3C-8D651D6181C9}" type="parTrans" cxnId="{0DDAEBE5-FE13-4B41-8B7A-4111D9142E4A}">
      <dgm:prSet/>
      <dgm:spPr/>
      <dgm:t>
        <a:bodyPr/>
        <a:lstStyle/>
        <a:p>
          <a:endParaRPr lang="el-GR"/>
        </a:p>
      </dgm:t>
    </dgm:pt>
    <dgm:pt modelId="{09D9B4D6-955D-41BE-A7DF-D261C69A9F2A}" type="sibTrans" cxnId="{0DDAEBE5-FE13-4B41-8B7A-4111D9142E4A}">
      <dgm:prSet/>
      <dgm:spPr/>
      <dgm:t>
        <a:bodyPr/>
        <a:lstStyle/>
        <a:p>
          <a:endParaRPr lang="el-GR"/>
        </a:p>
      </dgm:t>
    </dgm:pt>
    <dgm:pt modelId="{17C20109-CCA6-4D18-88C0-0CE82594E6C3}" type="pres">
      <dgm:prSet presAssocID="{95E37868-D65F-4717-9B6B-34E257EB56A7}" presName="CompostProcess" presStyleCnt="0">
        <dgm:presLayoutVars>
          <dgm:dir/>
          <dgm:resizeHandles val="exact"/>
        </dgm:presLayoutVars>
      </dgm:prSet>
      <dgm:spPr/>
    </dgm:pt>
    <dgm:pt modelId="{6FD688DB-3A7E-42BF-9C72-539D3088B925}" type="pres">
      <dgm:prSet presAssocID="{95E37868-D65F-4717-9B6B-34E257EB56A7}" presName="arrow" presStyleLbl="bgShp" presStyleIdx="0" presStyleCnt="1" custScaleX="117647"/>
      <dgm:spPr/>
    </dgm:pt>
    <dgm:pt modelId="{062DB275-8ADA-4D76-9790-2D75CBD2C99D}" type="pres">
      <dgm:prSet presAssocID="{95E37868-D65F-4717-9B6B-34E257EB56A7}" presName="linearProcess" presStyleCnt="0"/>
      <dgm:spPr/>
    </dgm:pt>
    <dgm:pt modelId="{B4F758FB-2997-41F5-9DC6-8D5ED0EFF6C4}" type="pres">
      <dgm:prSet presAssocID="{53AB728F-1851-47A2-AAB2-775D6D285F35}" presName="textNode" presStyleLbl="node1" presStyleIdx="0" presStyleCnt="3" custScaleY="134615" custLinFactNeighborX="8642" custLinFactNeighborY="-29915">
        <dgm:presLayoutVars>
          <dgm:bulletEnabled val="1"/>
        </dgm:presLayoutVars>
      </dgm:prSet>
      <dgm:spPr/>
      <dgm:t>
        <a:bodyPr/>
        <a:lstStyle/>
        <a:p>
          <a:endParaRPr lang="el-GR"/>
        </a:p>
      </dgm:t>
    </dgm:pt>
    <dgm:pt modelId="{31231191-5263-4D69-B418-AEA20DF671B1}" type="pres">
      <dgm:prSet presAssocID="{5D8838F5-5A30-44C6-9745-A86E8C694C99}" presName="sibTrans" presStyleCnt="0"/>
      <dgm:spPr/>
    </dgm:pt>
    <dgm:pt modelId="{B6131AE1-3C3F-4BE8-9EAD-D4F87C20563A}" type="pres">
      <dgm:prSet presAssocID="{7615219A-FEBC-4714-9351-0511281DC71E}" presName="textNode" presStyleLbl="node1" presStyleIdx="1" presStyleCnt="3" custScaleX="129870" custScaleY="226190">
        <dgm:presLayoutVars>
          <dgm:bulletEnabled val="1"/>
        </dgm:presLayoutVars>
      </dgm:prSet>
      <dgm:spPr/>
      <dgm:t>
        <a:bodyPr/>
        <a:lstStyle/>
        <a:p>
          <a:endParaRPr lang="el-GR"/>
        </a:p>
      </dgm:t>
    </dgm:pt>
    <dgm:pt modelId="{B353D057-1E2D-45CE-B2AD-D5536B47D9AF}" type="pres">
      <dgm:prSet presAssocID="{867B6334-38DE-47E3-B0FD-8BEDDE38CF0A}" presName="sibTrans" presStyleCnt="0"/>
      <dgm:spPr/>
    </dgm:pt>
    <dgm:pt modelId="{567011D6-8472-46C2-8AD9-E47D7EBAF7E9}" type="pres">
      <dgm:prSet presAssocID="{FDC3657B-6093-4A1C-855B-20C6AB2037FF}" presName="textNode" presStyleLbl="node1" presStyleIdx="2" presStyleCnt="3" custScaleX="111794" custScaleY="130952">
        <dgm:presLayoutVars>
          <dgm:bulletEnabled val="1"/>
        </dgm:presLayoutVars>
      </dgm:prSet>
      <dgm:spPr/>
      <dgm:t>
        <a:bodyPr/>
        <a:lstStyle/>
        <a:p>
          <a:endParaRPr lang="el-GR"/>
        </a:p>
      </dgm:t>
    </dgm:pt>
  </dgm:ptLst>
  <dgm:cxnLst>
    <dgm:cxn modelId="{B247F72B-8E2D-4642-926A-634359D749AA}" type="presOf" srcId="{9B8D025E-D000-4736-9771-CF1045DE65AB}" destId="{B6131AE1-3C3F-4BE8-9EAD-D4F87C20563A}" srcOrd="0" destOrd="5" presId="urn:microsoft.com/office/officeart/2005/8/layout/hProcess9"/>
    <dgm:cxn modelId="{4864FE52-0275-42DC-A311-0EC2D956D512}" srcId="{95E37868-D65F-4717-9B6B-34E257EB56A7}" destId="{FDC3657B-6093-4A1C-855B-20C6AB2037FF}" srcOrd="2" destOrd="0" parTransId="{FC32EABA-29CA-43CF-9171-7F6F788BE10D}" sibTransId="{41109285-E472-4E18-B2BB-D7FD222881F0}"/>
    <dgm:cxn modelId="{10B2D7BF-4A6D-4D42-8249-08E0B0BA443B}" srcId="{53AB728F-1851-47A2-AAB2-775D6D285F35}" destId="{33B74F6B-189F-4AAF-942E-E41E6FFC954D}" srcOrd="0" destOrd="0" parTransId="{F067B03D-6D76-4AC1-883F-6420922B398B}" sibTransId="{6EFAC819-79F2-4081-86E2-ADD3BB2E842F}"/>
    <dgm:cxn modelId="{7995648F-F556-4233-ACA1-D2A364A2F986}" type="presOf" srcId="{33B74F6B-189F-4AAF-942E-E41E6FFC954D}" destId="{B4F758FB-2997-41F5-9DC6-8D5ED0EFF6C4}" srcOrd="0" destOrd="1" presId="urn:microsoft.com/office/officeart/2005/8/layout/hProcess9"/>
    <dgm:cxn modelId="{2FC81129-4018-4C2B-B97E-4D280CB49B97}" srcId="{7615219A-FEBC-4714-9351-0511281DC71E}" destId="{AC906C12-55C5-469A-8A5C-A355D2E94468}" srcOrd="0" destOrd="0" parTransId="{72BA5629-3B98-4019-90EB-ED243FDA7647}" sibTransId="{028891A6-711E-4F65-AED5-9604934CBDFD}"/>
    <dgm:cxn modelId="{73C8D44E-D218-4A10-AD9A-A1419213BC46}" type="presOf" srcId="{7615219A-FEBC-4714-9351-0511281DC71E}" destId="{B6131AE1-3C3F-4BE8-9EAD-D4F87C20563A}" srcOrd="0" destOrd="0" presId="urn:microsoft.com/office/officeart/2005/8/layout/hProcess9"/>
    <dgm:cxn modelId="{58753255-9FD7-44D4-9261-F073ED4E29CC}" srcId="{7615219A-FEBC-4714-9351-0511281DC71E}" destId="{5C35A487-6FA8-43AE-BAA7-352406AE0DA0}" srcOrd="3" destOrd="0" parTransId="{27751058-EB1E-4CA3-B19B-C3E6BDB9609F}" sibTransId="{617EC82E-E2D1-4C1D-94F4-9749752A77C9}"/>
    <dgm:cxn modelId="{1DC32ABE-DAD3-4756-B786-839E7DFA6C22}" srcId="{FDC3657B-6093-4A1C-855B-20C6AB2037FF}" destId="{FA2A46EA-765E-4743-8F79-9F7E8E2D1848}" srcOrd="0" destOrd="0" parTransId="{C8DB04D9-DF78-46C8-A95A-F192722CD6A0}" sibTransId="{8BCA1A79-8095-4E58-B65B-836BA37BC4BA}"/>
    <dgm:cxn modelId="{157749C0-CB47-45E5-B1C9-AB97E2131A1C}" type="presOf" srcId="{5C35A487-6FA8-43AE-BAA7-352406AE0DA0}" destId="{B6131AE1-3C3F-4BE8-9EAD-D4F87C20563A}" srcOrd="0" destOrd="4" presId="urn:microsoft.com/office/officeart/2005/8/layout/hProcess9"/>
    <dgm:cxn modelId="{0DDAEBE5-FE13-4B41-8B7A-4111D9142E4A}" srcId="{FDC3657B-6093-4A1C-855B-20C6AB2037FF}" destId="{5CEC5493-2F8A-49EA-924E-5E114F6E78C6}" srcOrd="1" destOrd="0" parTransId="{CD18CC74-D944-4695-9E3C-8D651D6181C9}" sibTransId="{09D9B4D6-955D-41BE-A7DF-D261C69A9F2A}"/>
    <dgm:cxn modelId="{7F0CB0D9-CD2F-4FAF-9319-4ABBBF4ACC7C}" type="presOf" srcId="{95E37868-D65F-4717-9B6B-34E257EB56A7}" destId="{17C20109-CCA6-4D18-88C0-0CE82594E6C3}" srcOrd="0" destOrd="0" presId="urn:microsoft.com/office/officeart/2005/8/layout/hProcess9"/>
    <dgm:cxn modelId="{877E5CAD-401B-4CEC-B88A-8E24B1465C28}" srcId="{95E37868-D65F-4717-9B6B-34E257EB56A7}" destId="{53AB728F-1851-47A2-AAB2-775D6D285F35}" srcOrd="0" destOrd="0" parTransId="{41B20B24-C8B2-4B76-90D3-45605342ACCA}" sibTransId="{5D8838F5-5A30-44C6-9745-A86E8C694C99}"/>
    <dgm:cxn modelId="{D4F944F9-1CE9-421D-941E-C418BF4CF1E1}" srcId="{53AB728F-1851-47A2-AAB2-775D6D285F35}" destId="{72A5FE1C-E149-4F25-AF52-70973D299243}" srcOrd="1" destOrd="0" parTransId="{BA009AA7-313F-45BC-9F97-E7156729ECC3}" sibTransId="{5A7DC5AC-0F67-475D-8BA3-6DB6F0531C23}"/>
    <dgm:cxn modelId="{0780131C-60E7-4FE8-AA2A-F2DB5FC270E9}" type="presOf" srcId="{AC906C12-55C5-469A-8A5C-A355D2E94468}" destId="{B6131AE1-3C3F-4BE8-9EAD-D4F87C20563A}" srcOrd="0" destOrd="1" presId="urn:microsoft.com/office/officeart/2005/8/layout/hProcess9"/>
    <dgm:cxn modelId="{332FE4DC-0E6F-4E88-A05F-64D5789F7851}" srcId="{95E37868-D65F-4717-9B6B-34E257EB56A7}" destId="{7615219A-FEBC-4714-9351-0511281DC71E}" srcOrd="1" destOrd="0" parTransId="{40BA0139-A31B-4C36-A94E-B1B9F19ADC74}" sibTransId="{867B6334-38DE-47E3-B0FD-8BEDDE38CF0A}"/>
    <dgm:cxn modelId="{2F40AAB6-0D9B-469F-8E89-78A202BDCCB3}" type="presOf" srcId="{53AB728F-1851-47A2-AAB2-775D6D285F35}" destId="{B4F758FB-2997-41F5-9DC6-8D5ED0EFF6C4}" srcOrd="0" destOrd="0" presId="urn:microsoft.com/office/officeart/2005/8/layout/hProcess9"/>
    <dgm:cxn modelId="{E59CE96C-B366-4087-8DB0-F976ED355A83}" type="presOf" srcId="{FDC3657B-6093-4A1C-855B-20C6AB2037FF}" destId="{567011D6-8472-46C2-8AD9-E47D7EBAF7E9}" srcOrd="0" destOrd="0" presId="urn:microsoft.com/office/officeart/2005/8/layout/hProcess9"/>
    <dgm:cxn modelId="{9A60856C-1D6C-4AAC-BA90-2469D23D8400}" type="presOf" srcId="{72A5FE1C-E149-4F25-AF52-70973D299243}" destId="{B4F758FB-2997-41F5-9DC6-8D5ED0EFF6C4}" srcOrd="0" destOrd="2" presId="urn:microsoft.com/office/officeart/2005/8/layout/hProcess9"/>
    <dgm:cxn modelId="{6BEA9A27-0F31-4A9F-A91E-9DAF17FE9280}" type="presOf" srcId="{200568D7-9075-4796-B71E-CC0F6452D799}" destId="{B6131AE1-3C3F-4BE8-9EAD-D4F87C20563A}" srcOrd="0" destOrd="2" presId="urn:microsoft.com/office/officeart/2005/8/layout/hProcess9"/>
    <dgm:cxn modelId="{A25C2EEF-A761-4798-88F9-4875BF5C3432}" srcId="{7615219A-FEBC-4714-9351-0511281DC71E}" destId="{9B8D025E-D000-4736-9771-CF1045DE65AB}" srcOrd="4" destOrd="0" parTransId="{98CB9E85-B068-498F-891C-4C10A61B932E}" sibTransId="{0A8318E4-006A-446B-9A76-F778075E14DE}"/>
    <dgm:cxn modelId="{220DC1AA-E32E-44B0-9A5E-30F8D5DEE745}" srcId="{7615219A-FEBC-4714-9351-0511281DC71E}" destId="{200568D7-9075-4796-B71E-CC0F6452D799}" srcOrd="1" destOrd="0" parTransId="{0CEA10B1-7E88-4E14-86BC-C3E91F3DBDCE}" sibTransId="{89FA7984-221C-4F91-9807-E74743DF4362}"/>
    <dgm:cxn modelId="{DCE45111-9CF6-4B3D-BE36-7A381E0058A6}" type="presOf" srcId="{57198387-097E-45E2-881F-90A1BD398E3B}" destId="{B6131AE1-3C3F-4BE8-9EAD-D4F87C20563A}" srcOrd="0" destOrd="3" presId="urn:microsoft.com/office/officeart/2005/8/layout/hProcess9"/>
    <dgm:cxn modelId="{7C7DD435-37D8-4B44-911A-3F7C9FA1E772}" srcId="{7615219A-FEBC-4714-9351-0511281DC71E}" destId="{57198387-097E-45E2-881F-90A1BD398E3B}" srcOrd="2" destOrd="0" parTransId="{0F757996-A67C-44E5-A103-98816FD2E745}" sibTransId="{677ED979-566A-4F9A-8891-7BB79EE9D61F}"/>
    <dgm:cxn modelId="{9CFC0DB3-45B1-4C24-8DC6-4561D71659C3}" type="presOf" srcId="{FA2A46EA-765E-4743-8F79-9F7E8E2D1848}" destId="{567011D6-8472-46C2-8AD9-E47D7EBAF7E9}" srcOrd="0" destOrd="1" presId="urn:microsoft.com/office/officeart/2005/8/layout/hProcess9"/>
    <dgm:cxn modelId="{DA4555AF-8060-4229-8B19-59BECB7169DA}" type="presOf" srcId="{5CEC5493-2F8A-49EA-924E-5E114F6E78C6}" destId="{567011D6-8472-46C2-8AD9-E47D7EBAF7E9}" srcOrd="0" destOrd="2" presId="urn:microsoft.com/office/officeart/2005/8/layout/hProcess9"/>
    <dgm:cxn modelId="{313E19E8-29B8-43B3-95F2-42DAD37D312E}" type="presParOf" srcId="{17C20109-CCA6-4D18-88C0-0CE82594E6C3}" destId="{6FD688DB-3A7E-42BF-9C72-539D3088B925}" srcOrd="0" destOrd="0" presId="urn:microsoft.com/office/officeart/2005/8/layout/hProcess9"/>
    <dgm:cxn modelId="{A2D27345-0204-4EFC-B7D5-840C93380E5D}" type="presParOf" srcId="{17C20109-CCA6-4D18-88C0-0CE82594E6C3}" destId="{062DB275-8ADA-4D76-9790-2D75CBD2C99D}" srcOrd="1" destOrd="0" presId="urn:microsoft.com/office/officeart/2005/8/layout/hProcess9"/>
    <dgm:cxn modelId="{11E5F3FF-3ADB-4512-BB56-667C3B867399}" type="presParOf" srcId="{062DB275-8ADA-4D76-9790-2D75CBD2C99D}" destId="{B4F758FB-2997-41F5-9DC6-8D5ED0EFF6C4}" srcOrd="0" destOrd="0" presId="urn:microsoft.com/office/officeart/2005/8/layout/hProcess9"/>
    <dgm:cxn modelId="{9E09EEA6-9AE1-422E-8337-C29DE8306654}" type="presParOf" srcId="{062DB275-8ADA-4D76-9790-2D75CBD2C99D}" destId="{31231191-5263-4D69-B418-AEA20DF671B1}" srcOrd="1" destOrd="0" presId="urn:microsoft.com/office/officeart/2005/8/layout/hProcess9"/>
    <dgm:cxn modelId="{19321D70-E52A-4B53-BA95-58B69AAEE4F3}" type="presParOf" srcId="{062DB275-8ADA-4D76-9790-2D75CBD2C99D}" destId="{B6131AE1-3C3F-4BE8-9EAD-D4F87C20563A}" srcOrd="2" destOrd="0" presId="urn:microsoft.com/office/officeart/2005/8/layout/hProcess9"/>
    <dgm:cxn modelId="{90EEC622-4F26-41B1-8EE7-F37AD49C7200}" type="presParOf" srcId="{062DB275-8ADA-4D76-9790-2D75CBD2C99D}" destId="{B353D057-1E2D-45CE-B2AD-D5536B47D9AF}" srcOrd="3" destOrd="0" presId="urn:microsoft.com/office/officeart/2005/8/layout/hProcess9"/>
    <dgm:cxn modelId="{21C2A846-823C-4678-8583-B8F6CE303ECA}" type="presParOf" srcId="{062DB275-8ADA-4D76-9790-2D75CBD2C99D}" destId="{567011D6-8472-46C2-8AD9-E47D7EBAF7E9}"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39123B-E4C2-4B66-928B-943091D17241}" type="doc">
      <dgm:prSet loTypeId="urn:microsoft.com/office/officeart/2005/8/layout/target3" loCatId="list" qsTypeId="urn:microsoft.com/office/officeart/2005/8/quickstyle/3d2" qsCatId="3D" csTypeId="urn:microsoft.com/office/officeart/2005/8/colors/colorful4" csCatId="colorful" phldr="1"/>
      <dgm:spPr/>
      <dgm:t>
        <a:bodyPr/>
        <a:lstStyle/>
        <a:p>
          <a:endParaRPr lang="el-GR"/>
        </a:p>
      </dgm:t>
    </dgm:pt>
    <dgm:pt modelId="{9F51101C-B6FC-4E77-BB2A-8CEE2CA37634}">
      <dgm:prSet phldrT="[Κείμενο]" custT="1"/>
      <dgm:spPr/>
      <dgm:t>
        <a:bodyPr/>
        <a:lstStyle/>
        <a:p>
          <a:r>
            <a:rPr lang="el-GR" sz="2000" b="1" dirty="0" smtClean="0">
              <a:latin typeface="Times New Roman" panose="02020603050405020304" pitchFamily="18" charset="0"/>
              <a:cs typeface="Times New Roman" panose="02020603050405020304" pitchFamily="18" charset="0"/>
            </a:rPr>
            <a:t>Ελληνικό Ανοικτό Πανεπιστήμιο </a:t>
          </a:r>
          <a:endParaRPr lang="el-GR" sz="2000" dirty="0"/>
        </a:p>
      </dgm:t>
    </dgm:pt>
    <dgm:pt modelId="{8146A730-F906-42A3-9170-214BB3D5DE6D}" type="parTrans" cxnId="{833D51E1-C0A6-459B-BE5F-99A9EFC44D3F}">
      <dgm:prSet/>
      <dgm:spPr/>
      <dgm:t>
        <a:bodyPr/>
        <a:lstStyle/>
        <a:p>
          <a:endParaRPr lang="el-GR"/>
        </a:p>
      </dgm:t>
    </dgm:pt>
    <dgm:pt modelId="{33886DA3-9926-40FB-B071-808D2F05A660}" type="sibTrans" cxnId="{833D51E1-C0A6-459B-BE5F-99A9EFC44D3F}">
      <dgm:prSet/>
      <dgm:spPr/>
      <dgm:t>
        <a:bodyPr/>
        <a:lstStyle/>
        <a:p>
          <a:endParaRPr lang="el-GR"/>
        </a:p>
      </dgm:t>
    </dgm:pt>
    <dgm:pt modelId="{0CF2C91B-C5FD-493A-848B-D2505CD39C46}">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Πρόσβαση</a:t>
          </a:r>
          <a:r>
            <a:rPr lang="el-GR" sz="1200" dirty="0" smtClean="0">
              <a:latin typeface="Times New Roman" panose="02020603050405020304" pitchFamily="18" charset="0"/>
              <a:cs typeface="Times New Roman" panose="02020603050405020304" pitchFamily="18" charset="0"/>
            </a:rPr>
            <a:t>: Παρέχει τίτλους-Πτυχία-Μεταπτυχιακά-Διδακτορικά Διπλώματα</a:t>
          </a:r>
          <a:endParaRPr lang="el-GR" sz="1200" dirty="0">
            <a:latin typeface="Times New Roman" panose="02020603050405020304" pitchFamily="18" charset="0"/>
            <a:cs typeface="Times New Roman" panose="02020603050405020304" pitchFamily="18" charset="0"/>
          </a:endParaRPr>
        </a:p>
      </dgm:t>
    </dgm:pt>
    <dgm:pt modelId="{87F52F9F-834C-40B1-8BB3-BB9F13652C9C}" type="parTrans" cxnId="{FBA170E1-ACE8-488C-85DC-2998C4AD0B41}">
      <dgm:prSet/>
      <dgm:spPr/>
      <dgm:t>
        <a:bodyPr/>
        <a:lstStyle/>
        <a:p>
          <a:endParaRPr lang="el-GR"/>
        </a:p>
      </dgm:t>
    </dgm:pt>
    <dgm:pt modelId="{C27759C5-E370-43A8-BDB0-0827F46BC9CA}" type="sibTrans" cxnId="{FBA170E1-ACE8-488C-85DC-2998C4AD0B41}">
      <dgm:prSet/>
      <dgm:spPr/>
      <dgm:t>
        <a:bodyPr/>
        <a:lstStyle/>
        <a:p>
          <a:endParaRPr lang="el-GR"/>
        </a:p>
      </dgm:t>
    </dgm:pt>
    <dgm:pt modelId="{BE9154E8-8237-4569-8BCD-A19AFB70B025}">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 Πρόγραμμα Σπουδών</a:t>
          </a:r>
          <a:r>
            <a:rPr lang="el-GR" sz="1200" dirty="0" smtClean="0">
              <a:latin typeface="Times New Roman" panose="02020603050405020304" pitchFamily="18" charset="0"/>
              <a:cs typeface="Times New Roman" panose="02020603050405020304" pitchFamily="18" charset="0"/>
            </a:rPr>
            <a:t>: Ολοκλήρωση θεματικών ενοτήτων</a:t>
          </a:r>
          <a:endParaRPr lang="el-GR" sz="1200" dirty="0">
            <a:latin typeface="Times New Roman" panose="02020603050405020304" pitchFamily="18" charset="0"/>
            <a:cs typeface="Times New Roman" panose="02020603050405020304" pitchFamily="18" charset="0"/>
          </a:endParaRPr>
        </a:p>
      </dgm:t>
    </dgm:pt>
    <dgm:pt modelId="{6226ACF3-CB8F-4265-9320-04877760B295}" type="parTrans" cxnId="{27C5075A-439A-4B86-BADC-9B80AC317BE4}">
      <dgm:prSet/>
      <dgm:spPr/>
      <dgm:t>
        <a:bodyPr/>
        <a:lstStyle/>
        <a:p>
          <a:endParaRPr lang="el-GR"/>
        </a:p>
      </dgm:t>
    </dgm:pt>
    <dgm:pt modelId="{2AAF7A69-2619-42A3-B953-A537B9CC9586}" type="sibTrans" cxnId="{27C5075A-439A-4B86-BADC-9B80AC317BE4}">
      <dgm:prSet/>
      <dgm:spPr/>
      <dgm:t>
        <a:bodyPr/>
        <a:lstStyle/>
        <a:p>
          <a:endParaRPr lang="el-GR"/>
        </a:p>
      </dgm:t>
    </dgm:pt>
    <dgm:pt modelId="{32A9D812-33CB-4D7C-8B6F-76F2864DB9E4}">
      <dgm:prSet phldrT="[Κείμενο]" custT="1"/>
      <dgm:spPr/>
      <dgm:t>
        <a:bodyPr/>
        <a:lstStyle/>
        <a:p>
          <a:r>
            <a:rPr lang="el-GR" sz="2000" b="1" dirty="0" smtClean="0">
              <a:latin typeface="Times New Roman" panose="02020603050405020304" pitchFamily="18" charset="0"/>
              <a:cs typeface="Times New Roman" panose="02020603050405020304" pitchFamily="18" charset="0"/>
            </a:rPr>
            <a:t>Ανοικτό Πανεπιστήμιο Κύπρου</a:t>
          </a:r>
          <a:endParaRPr lang="el-GR" sz="2000" b="1" dirty="0">
            <a:latin typeface="Times New Roman" panose="02020603050405020304" pitchFamily="18" charset="0"/>
            <a:cs typeface="Times New Roman" panose="02020603050405020304" pitchFamily="18" charset="0"/>
          </a:endParaRPr>
        </a:p>
      </dgm:t>
    </dgm:pt>
    <dgm:pt modelId="{6908419B-004D-41CD-AA1F-CDF579CCB3A5}" type="parTrans" cxnId="{6C258DAD-4BD7-4887-B8E7-A44CD627F1BC}">
      <dgm:prSet/>
      <dgm:spPr/>
      <dgm:t>
        <a:bodyPr/>
        <a:lstStyle/>
        <a:p>
          <a:endParaRPr lang="el-GR"/>
        </a:p>
      </dgm:t>
    </dgm:pt>
    <dgm:pt modelId="{E6354106-0541-497A-ABE5-C9E39CDA1D2A}" type="sibTrans" cxnId="{6C258DAD-4BD7-4887-B8E7-A44CD627F1BC}">
      <dgm:prSet/>
      <dgm:spPr/>
      <dgm:t>
        <a:bodyPr/>
        <a:lstStyle/>
        <a:p>
          <a:endParaRPr lang="el-GR"/>
        </a:p>
      </dgm:t>
    </dgm:pt>
    <dgm:pt modelId="{202F86EE-27D1-4374-9B6F-E9921E86FCB6}">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Πρόσβαση</a:t>
          </a:r>
          <a:r>
            <a:rPr lang="el-GR" sz="1200" dirty="0" smtClean="0">
              <a:latin typeface="Times New Roman" panose="02020603050405020304" pitchFamily="18" charset="0"/>
              <a:cs typeface="Times New Roman" panose="02020603050405020304" pitchFamily="18" charset="0"/>
            </a:rPr>
            <a:t>: Παρέχει τίτλους-Πτυχία-Μεταπτυχιακά-Διδακτορικά Διπλώματα</a:t>
          </a:r>
          <a:endParaRPr lang="el-GR" sz="1200" dirty="0"/>
        </a:p>
      </dgm:t>
    </dgm:pt>
    <dgm:pt modelId="{116E386E-1513-4F5C-A982-AC758E8FC97B}" type="parTrans" cxnId="{FB121343-BC8F-4922-89D9-115F8142C0EA}">
      <dgm:prSet/>
      <dgm:spPr/>
      <dgm:t>
        <a:bodyPr/>
        <a:lstStyle/>
        <a:p>
          <a:endParaRPr lang="el-GR"/>
        </a:p>
      </dgm:t>
    </dgm:pt>
    <dgm:pt modelId="{1F370404-135A-4DFB-996F-98BD677CE45D}" type="sibTrans" cxnId="{FB121343-BC8F-4922-89D9-115F8142C0EA}">
      <dgm:prSet/>
      <dgm:spPr/>
      <dgm:t>
        <a:bodyPr/>
        <a:lstStyle/>
        <a:p>
          <a:endParaRPr lang="el-GR"/>
        </a:p>
      </dgm:t>
    </dgm:pt>
    <dgm:pt modelId="{D01F24D1-9587-4E77-856F-49B9163D945F}">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Διδακτικό υλικό</a:t>
          </a:r>
          <a:r>
            <a:rPr lang="el-GR" sz="1200" dirty="0" smtClean="0">
              <a:latin typeface="Times New Roman" panose="02020603050405020304" pitchFamily="18" charset="0"/>
              <a:cs typeface="Times New Roman" panose="02020603050405020304" pitchFamily="18" charset="0"/>
            </a:rPr>
            <a:t>: Έντυπο, οπτικοακουστικό και ορισμένες φορές σε ηλεκτρονική μορφή</a:t>
          </a:r>
          <a:endParaRPr lang="el-GR" sz="1200" dirty="0">
            <a:latin typeface="Times New Roman" panose="02020603050405020304" pitchFamily="18" charset="0"/>
            <a:cs typeface="Times New Roman" panose="02020603050405020304" pitchFamily="18" charset="0"/>
          </a:endParaRPr>
        </a:p>
      </dgm:t>
    </dgm:pt>
    <dgm:pt modelId="{F76E7FFF-3071-4FD3-A6C5-B5DD1F9D3E07}" type="parTrans" cxnId="{A199F525-EA28-454D-9B43-CD427FEE330C}">
      <dgm:prSet/>
      <dgm:spPr/>
      <dgm:t>
        <a:bodyPr/>
        <a:lstStyle/>
        <a:p>
          <a:endParaRPr lang="el-GR"/>
        </a:p>
      </dgm:t>
    </dgm:pt>
    <dgm:pt modelId="{83E31740-8623-4BE5-A6E4-9C1F60666B2C}" type="sibTrans" cxnId="{A199F525-EA28-454D-9B43-CD427FEE330C}">
      <dgm:prSet/>
      <dgm:spPr/>
      <dgm:t>
        <a:bodyPr/>
        <a:lstStyle/>
        <a:p>
          <a:endParaRPr lang="el-GR"/>
        </a:p>
      </dgm:t>
    </dgm:pt>
    <dgm:pt modelId="{AFC1A86C-162E-4EA8-9362-A0AA538B3225}">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Εκπαιδευτική μεθοδολογία</a:t>
          </a:r>
          <a:r>
            <a:rPr lang="el-GR" sz="1200" dirty="0" smtClean="0">
              <a:latin typeface="Times New Roman" panose="02020603050405020304" pitchFamily="18" charset="0"/>
              <a:cs typeface="Times New Roman" panose="02020603050405020304" pitchFamily="18" charset="0"/>
            </a:rPr>
            <a:t>: Συμμετοχή σε Ο.Σ.Σ.</a:t>
          </a:r>
          <a:endParaRPr lang="el-GR" sz="1200" dirty="0">
            <a:latin typeface="Times New Roman" panose="02020603050405020304" pitchFamily="18" charset="0"/>
            <a:cs typeface="Times New Roman" panose="02020603050405020304" pitchFamily="18" charset="0"/>
          </a:endParaRPr>
        </a:p>
      </dgm:t>
    </dgm:pt>
    <dgm:pt modelId="{92F25E31-D095-4821-BE68-7181C681E068}" type="parTrans" cxnId="{6C576333-99D5-4613-A83F-590FB82AC2F8}">
      <dgm:prSet/>
      <dgm:spPr/>
      <dgm:t>
        <a:bodyPr/>
        <a:lstStyle/>
        <a:p>
          <a:endParaRPr lang="el-GR"/>
        </a:p>
      </dgm:t>
    </dgm:pt>
    <dgm:pt modelId="{E8568E67-B9C6-44A7-BB03-563582D0E8E4}" type="sibTrans" cxnId="{6C576333-99D5-4613-A83F-590FB82AC2F8}">
      <dgm:prSet/>
      <dgm:spPr/>
      <dgm:t>
        <a:bodyPr/>
        <a:lstStyle/>
        <a:p>
          <a:endParaRPr lang="el-GR"/>
        </a:p>
      </dgm:t>
    </dgm:pt>
    <dgm:pt modelId="{5ED7AC95-7A9A-4AFB-BC67-B592E7D56461}">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&amp; υποστήριξη</a:t>
          </a:r>
          <a:endParaRPr lang="el-GR" sz="1200" b="0" u="none" dirty="0">
            <a:latin typeface="Times New Roman" panose="02020603050405020304" pitchFamily="18" charset="0"/>
            <a:cs typeface="Times New Roman" panose="02020603050405020304" pitchFamily="18" charset="0"/>
          </a:endParaRPr>
        </a:p>
      </dgm:t>
    </dgm:pt>
    <dgm:pt modelId="{E3D4951C-B750-4BA1-B8B8-4097F024C8A1}" type="parTrans" cxnId="{E09A6193-94AA-4726-ABA0-7572D0465810}">
      <dgm:prSet/>
      <dgm:spPr/>
      <dgm:t>
        <a:bodyPr/>
        <a:lstStyle/>
        <a:p>
          <a:endParaRPr lang="el-GR"/>
        </a:p>
      </dgm:t>
    </dgm:pt>
    <dgm:pt modelId="{14B6F179-5473-4B08-B0F2-ABD7F3531C9B}" type="sibTrans" cxnId="{E09A6193-94AA-4726-ABA0-7572D0465810}">
      <dgm:prSet/>
      <dgm:spPr/>
      <dgm:t>
        <a:bodyPr/>
        <a:lstStyle/>
        <a:p>
          <a:endParaRPr lang="el-GR"/>
        </a:p>
      </dgm:t>
    </dgm:pt>
    <dgm:pt modelId="{9ACD6CAF-70F9-42C6-B02D-3A38AE208D58}">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Αξιοποίηση των ΤΠΕ: </a:t>
          </a:r>
          <a:r>
            <a:rPr lang="el-GR" sz="1200" b="0" u="none" dirty="0" smtClean="0">
              <a:latin typeface="Times New Roman" panose="02020603050405020304" pitchFamily="18" charset="0"/>
              <a:cs typeface="Times New Roman" panose="02020603050405020304" pitchFamily="18" charset="0"/>
            </a:rPr>
            <a:t>Ενσωμάτωση τεχνολογίας με αργούς ρυθμούς</a:t>
          </a:r>
          <a:endParaRPr lang="el-GR" sz="1200" b="0" u="none" dirty="0">
            <a:latin typeface="Times New Roman" panose="02020603050405020304" pitchFamily="18" charset="0"/>
            <a:cs typeface="Times New Roman" panose="02020603050405020304" pitchFamily="18" charset="0"/>
          </a:endParaRPr>
        </a:p>
      </dgm:t>
    </dgm:pt>
    <dgm:pt modelId="{EAE57B09-AC8F-4286-ABC3-9380169766D6}" type="parTrans" cxnId="{86EDBFCE-B950-4A87-BE00-D3E2011975DF}">
      <dgm:prSet/>
      <dgm:spPr/>
      <dgm:t>
        <a:bodyPr/>
        <a:lstStyle/>
        <a:p>
          <a:endParaRPr lang="el-GR"/>
        </a:p>
      </dgm:t>
    </dgm:pt>
    <dgm:pt modelId="{5FBB39A7-DD7F-4B23-9E55-C02A8E7C526B}" type="sibTrans" cxnId="{86EDBFCE-B950-4A87-BE00-D3E2011975DF}">
      <dgm:prSet/>
      <dgm:spPr/>
      <dgm:t>
        <a:bodyPr/>
        <a:lstStyle/>
        <a:p>
          <a:endParaRPr lang="el-GR"/>
        </a:p>
      </dgm:t>
    </dgm:pt>
    <dgm:pt modelId="{588E3359-BD0A-419E-9305-5A8820414699}">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1" u="none" dirty="0" smtClean="0">
              <a:latin typeface="Times New Roman" panose="02020603050405020304" pitchFamily="18" charset="0"/>
              <a:cs typeface="Times New Roman" panose="02020603050405020304" pitchFamily="18" charset="0"/>
            </a:rPr>
            <a:t> </a:t>
          </a:r>
          <a:r>
            <a:rPr lang="el-GR" sz="1200" b="0" u="none" dirty="0" smtClean="0">
              <a:latin typeface="Times New Roman" panose="02020603050405020304" pitchFamily="18" charset="0"/>
              <a:cs typeface="Times New Roman" panose="02020603050405020304" pitchFamily="18" charset="0"/>
            </a:rPr>
            <a:t>Προς διερεύνηση</a:t>
          </a:r>
          <a:endParaRPr lang="el-GR" sz="1200" b="0" u="none" dirty="0">
            <a:latin typeface="Times New Roman" panose="02020603050405020304" pitchFamily="18" charset="0"/>
            <a:cs typeface="Times New Roman" panose="02020603050405020304" pitchFamily="18" charset="0"/>
          </a:endParaRPr>
        </a:p>
      </dgm:t>
    </dgm:pt>
    <dgm:pt modelId="{D0F845F9-EA95-4CA9-AE80-5048A3586B3F}" type="parTrans" cxnId="{58BE93FC-D947-4B98-86AB-48DEED1ED692}">
      <dgm:prSet/>
      <dgm:spPr/>
      <dgm:t>
        <a:bodyPr/>
        <a:lstStyle/>
        <a:p>
          <a:endParaRPr lang="el-GR"/>
        </a:p>
      </dgm:t>
    </dgm:pt>
    <dgm:pt modelId="{05425EFB-3B2A-4C27-AB49-209C5F39C46C}" type="sibTrans" cxnId="{58BE93FC-D947-4B98-86AB-48DEED1ED692}">
      <dgm:prSet/>
      <dgm:spPr/>
      <dgm:t>
        <a:bodyPr/>
        <a:lstStyle/>
        <a:p>
          <a:endParaRPr lang="el-GR"/>
        </a:p>
      </dgm:t>
    </dgm:pt>
    <dgm:pt modelId="{6BC18B20-6205-4EE1-9DFD-940D4A113E30}">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 Πρόγραμμα Σπουδών</a:t>
          </a:r>
          <a:r>
            <a:rPr lang="el-GR" sz="1200" dirty="0" smtClean="0">
              <a:latin typeface="Times New Roman" panose="02020603050405020304" pitchFamily="18" charset="0"/>
              <a:cs typeface="Times New Roman" panose="02020603050405020304" pitchFamily="18" charset="0"/>
            </a:rPr>
            <a:t>: Ολοκλήρωση θεματικών ενοτήτων</a:t>
          </a:r>
          <a:endParaRPr lang="el-GR" sz="1200" dirty="0">
            <a:latin typeface="Times New Roman" panose="02020603050405020304" pitchFamily="18" charset="0"/>
            <a:cs typeface="Times New Roman" panose="02020603050405020304" pitchFamily="18" charset="0"/>
          </a:endParaRPr>
        </a:p>
      </dgm:t>
    </dgm:pt>
    <dgm:pt modelId="{6236F90A-6A17-4224-A62C-B52F6C87F298}" type="parTrans" cxnId="{904F1191-BB25-42F8-BBB5-9A8507D735C0}">
      <dgm:prSet/>
      <dgm:spPr/>
      <dgm:t>
        <a:bodyPr/>
        <a:lstStyle/>
        <a:p>
          <a:endParaRPr lang="el-GR"/>
        </a:p>
      </dgm:t>
    </dgm:pt>
    <dgm:pt modelId="{EEBE113E-240D-4D02-8E5E-EDD1F6C4DCF9}" type="sibTrans" cxnId="{904F1191-BB25-42F8-BBB5-9A8507D735C0}">
      <dgm:prSet/>
      <dgm:spPr/>
      <dgm:t>
        <a:bodyPr/>
        <a:lstStyle/>
        <a:p>
          <a:endParaRPr lang="el-GR"/>
        </a:p>
      </dgm:t>
    </dgm:pt>
    <dgm:pt modelId="{CF939186-35C4-4EA2-8BF3-52D812A7987C}">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Διδακτικό υλικό</a:t>
          </a:r>
          <a:r>
            <a:rPr lang="el-GR" sz="1200" dirty="0" smtClean="0">
              <a:latin typeface="Times New Roman" panose="02020603050405020304" pitchFamily="18" charset="0"/>
              <a:cs typeface="Times New Roman" panose="02020603050405020304" pitchFamily="18" charset="0"/>
            </a:rPr>
            <a:t>: Έντυπο, οπτικοακουστικό και αναρτάται στην πλατφόρμα τηλεδιάσκεψης</a:t>
          </a:r>
          <a:endParaRPr lang="el-GR" sz="1200" dirty="0">
            <a:latin typeface="Times New Roman" panose="02020603050405020304" pitchFamily="18" charset="0"/>
            <a:cs typeface="Times New Roman" panose="02020603050405020304" pitchFamily="18" charset="0"/>
          </a:endParaRPr>
        </a:p>
      </dgm:t>
    </dgm:pt>
    <dgm:pt modelId="{D6E85135-5404-4AEF-A41E-393FA46590D3}" type="parTrans" cxnId="{A73637F2-3D21-4FE3-86EA-4963ADB584CB}">
      <dgm:prSet/>
      <dgm:spPr/>
      <dgm:t>
        <a:bodyPr/>
        <a:lstStyle/>
        <a:p>
          <a:endParaRPr lang="el-GR"/>
        </a:p>
      </dgm:t>
    </dgm:pt>
    <dgm:pt modelId="{39C71E35-F015-4C63-8B8F-056DB6124F44}" type="sibTrans" cxnId="{A73637F2-3D21-4FE3-86EA-4963ADB584CB}">
      <dgm:prSet/>
      <dgm:spPr/>
      <dgm:t>
        <a:bodyPr/>
        <a:lstStyle/>
        <a:p>
          <a:endParaRPr lang="el-GR"/>
        </a:p>
      </dgm:t>
    </dgm:pt>
    <dgm:pt modelId="{A6A17B7D-D1AC-40C8-AC1B-9DCCDF6BBB14}">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Εκπαιδευτική μεθοδολογία</a:t>
          </a:r>
          <a:r>
            <a:rPr lang="el-GR" sz="1200" dirty="0" smtClean="0">
              <a:latin typeface="Times New Roman" panose="02020603050405020304" pitchFamily="18" charset="0"/>
              <a:cs typeface="Times New Roman" panose="02020603050405020304" pitchFamily="18" charset="0"/>
            </a:rPr>
            <a:t>: Εφαρμογή αρθρωτού συστήματος</a:t>
          </a:r>
          <a:endParaRPr lang="el-GR" sz="1200" dirty="0">
            <a:latin typeface="Times New Roman" panose="02020603050405020304" pitchFamily="18" charset="0"/>
            <a:cs typeface="Times New Roman" panose="02020603050405020304" pitchFamily="18" charset="0"/>
          </a:endParaRPr>
        </a:p>
      </dgm:t>
    </dgm:pt>
    <dgm:pt modelId="{E2B43B75-0245-4677-807E-5D277B6E35E2}" type="parTrans" cxnId="{A97ACBBA-1BB4-477E-928F-3ADC92982027}">
      <dgm:prSet/>
      <dgm:spPr/>
      <dgm:t>
        <a:bodyPr/>
        <a:lstStyle/>
        <a:p>
          <a:endParaRPr lang="el-GR"/>
        </a:p>
      </dgm:t>
    </dgm:pt>
    <dgm:pt modelId="{883269A5-0FC1-49A0-BAE4-F7114520BF73}" type="sibTrans" cxnId="{A97ACBBA-1BB4-477E-928F-3ADC92982027}">
      <dgm:prSet/>
      <dgm:spPr/>
      <dgm:t>
        <a:bodyPr/>
        <a:lstStyle/>
        <a:p>
          <a:endParaRPr lang="el-GR"/>
        </a:p>
      </dgm:t>
    </dgm:pt>
    <dgm:pt modelId="{2B0CE9D5-2CF2-4D06-B899-1F964816E008}">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&amp; υποστήριξη</a:t>
          </a:r>
          <a:endParaRPr lang="el-GR" sz="1200" b="0" u="none" dirty="0">
            <a:latin typeface="Times New Roman" panose="02020603050405020304" pitchFamily="18" charset="0"/>
            <a:cs typeface="Times New Roman" panose="02020603050405020304" pitchFamily="18" charset="0"/>
          </a:endParaRPr>
        </a:p>
      </dgm:t>
    </dgm:pt>
    <dgm:pt modelId="{B7C6143C-4E2A-41D3-AB3D-DBB25636287D}" type="parTrans" cxnId="{D3257C97-9ED5-4214-9949-223A339573A4}">
      <dgm:prSet/>
      <dgm:spPr/>
      <dgm:t>
        <a:bodyPr/>
        <a:lstStyle/>
        <a:p>
          <a:endParaRPr lang="el-GR"/>
        </a:p>
      </dgm:t>
    </dgm:pt>
    <dgm:pt modelId="{B5902C17-63C7-4C7C-BE5D-1D227259C116}" type="sibTrans" cxnId="{D3257C97-9ED5-4214-9949-223A339573A4}">
      <dgm:prSet/>
      <dgm:spPr/>
      <dgm:t>
        <a:bodyPr/>
        <a:lstStyle/>
        <a:p>
          <a:endParaRPr lang="el-GR"/>
        </a:p>
      </dgm:t>
    </dgm:pt>
    <dgm:pt modelId="{EE5D0F27-3AA2-4C0F-B96B-52D1FFF504BB}">
      <dgm:prSet phldrT="[Κείμενο]" custT="1"/>
      <dgm:spPr/>
      <dgm:t>
        <a:bodyPr/>
        <a:lstStyle/>
        <a:p>
          <a:r>
            <a:rPr lang="el-GR" sz="1200" b="1" u="sng" dirty="0" smtClean="0">
              <a:latin typeface="Times New Roman" panose="02020603050405020304" pitchFamily="18" charset="0"/>
              <a:cs typeface="Times New Roman" panose="02020603050405020304" pitchFamily="18" charset="0"/>
            </a:rPr>
            <a:t>Αξιοποίηση των ΤΠΕ: </a:t>
          </a:r>
          <a:r>
            <a:rPr lang="el-GR" sz="1200" b="0" u="none" dirty="0" smtClean="0">
              <a:latin typeface="Times New Roman" panose="02020603050405020304" pitchFamily="18" charset="0"/>
              <a:cs typeface="Times New Roman" panose="02020603050405020304" pitchFamily="18" charset="0"/>
            </a:rPr>
            <a:t>Χρήση πλατφόρμας  τηλεδιάσκεψης </a:t>
          </a:r>
          <a:r>
            <a:rPr lang="en-US" sz="1200" b="0" u="none" dirty="0" smtClean="0">
              <a:latin typeface="Times New Roman" panose="02020603050405020304" pitchFamily="18" charset="0"/>
              <a:cs typeface="Times New Roman" panose="02020603050405020304" pitchFamily="18" charset="0"/>
            </a:rPr>
            <a:t>e-class</a:t>
          </a:r>
          <a:r>
            <a:rPr lang="el-GR" sz="1200" b="0" u="none" dirty="0" smtClean="0">
              <a:latin typeface="Times New Roman" panose="02020603050405020304" pitchFamily="18" charset="0"/>
              <a:cs typeface="Times New Roman" panose="02020603050405020304" pitchFamily="18" charset="0"/>
            </a:rPr>
            <a:t>. </a:t>
          </a:r>
          <a:endParaRPr lang="el-GR" sz="1200" b="0" u="none" dirty="0">
            <a:latin typeface="Times New Roman" panose="02020603050405020304" pitchFamily="18" charset="0"/>
            <a:cs typeface="Times New Roman" panose="02020603050405020304" pitchFamily="18" charset="0"/>
          </a:endParaRPr>
        </a:p>
      </dgm:t>
    </dgm:pt>
    <dgm:pt modelId="{FDE070FE-6942-42C9-B2AE-22E5E4516B48}" type="parTrans" cxnId="{E8A38DE8-6057-4EBC-A038-E29AD2537286}">
      <dgm:prSet/>
      <dgm:spPr/>
      <dgm:t>
        <a:bodyPr/>
        <a:lstStyle/>
        <a:p>
          <a:endParaRPr lang="el-GR"/>
        </a:p>
      </dgm:t>
    </dgm:pt>
    <dgm:pt modelId="{9BF70C17-9BCC-44F5-8B40-B4CAC8EDAA3B}" type="sibTrans" cxnId="{E8A38DE8-6057-4EBC-A038-E29AD2537286}">
      <dgm:prSet/>
      <dgm:spPr/>
      <dgm:t>
        <a:bodyPr/>
        <a:lstStyle/>
        <a:p>
          <a:endParaRPr lang="el-GR"/>
        </a:p>
      </dgm:t>
    </dgm:pt>
    <dgm:pt modelId="{FC2F7735-7674-42A4-A6B4-AA4A2D6DBA2F}" type="pres">
      <dgm:prSet presAssocID="{A639123B-E4C2-4B66-928B-943091D17241}" presName="Name0" presStyleCnt="0">
        <dgm:presLayoutVars>
          <dgm:chMax val="7"/>
          <dgm:dir/>
          <dgm:animLvl val="lvl"/>
          <dgm:resizeHandles val="exact"/>
        </dgm:presLayoutVars>
      </dgm:prSet>
      <dgm:spPr/>
      <dgm:t>
        <a:bodyPr/>
        <a:lstStyle/>
        <a:p>
          <a:endParaRPr lang="el-GR"/>
        </a:p>
      </dgm:t>
    </dgm:pt>
    <dgm:pt modelId="{7A9CCB7C-F211-40BF-8C4C-C966356C3786}" type="pres">
      <dgm:prSet presAssocID="{9F51101C-B6FC-4E77-BB2A-8CEE2CA37634}" presName="circle1" presStyleLbl="node1" presStyleIdx="0" presStyleCnt="2" custLinFactNeighborX="-13135" custLinFactNeighborY="-2241"/>
      <dgm:spPr/>
    </dgm:pt>
    <dgm:pt modelId="{4578C6BC-B372-4C02-BC14-53FFB039F62A}" type="pres">
      <dgm:prSet presAssocID="{9F51101C-B6FC-4E77-BB2A-8CEE2CA37634}" presName="space" presStyleCnt="0"/>
      <dgm:spPr/>
    </dgm:pt>
    <dgm:pt modelId="{B317418C-3149-4C76-826C-D7291E6F07FE}" type="pres">
      <dgm:prSet presAssocID="{9F51101C-B6FC-4E77-BB2A-8CEE2CA37634}" presName="rect1" presStyleLbl="alignAcc1" presStyleIdx="0" presStyleCnt="2" custScaleX="123918" custScaleY="109356" custLinFactNeighborX="-5470" custLinFactNeighborY="1331"/>
      <dgm:spPr/>
      <dgm:t>
        <a:bodyPr/>
        <a:lstStyle/>
        <a:p>
          <a:endParaRPr lang="el-GR"/>
        </a:p>
      </dgm:t>
    </dgm:pt>
    <dgm:pt modelId="{5D04B8FA-A4C0-4881-AD3E-97F41CCEFBEF}" type="pres">
      <dgm:prSet presAssocID="{32A9D812-33CB-4D7C-8B6F-76F2864DB9E4}" presName="vertSpace2" presStyleLbl="node1" presStyleIdx="0" presStyleCnt="2"/>
      <dgm:spPr/>
    </dgm:pt>
    <dgm:pt modelId="{CC824C54-5B82-4C37-959D-6FBB1A9CE349}" type="pres">
      <dgm:prSet presAssocID="{32A9D812-33CB-4D7C-8B6F-76F2864DB9E4}" presName="circle2" presStyleLbl="node1" presStyleIdx="1" presStyleCnt="2" custLinFactNeighborX="-40577" custLinFactNeighborY="19044"/>
      <dgm:spPr/>
    </dgm:pt>
    <dgm:pt modelId="{F24CFB4B-A0FE-4531-B468-08DB1DCCC1B7}" type="pres">
      <dgm:prSet presAssocID="{32A9D812-33CB-4D7C-8B6F-76F2864DB9E4}" presName="rect2" presStyleLbl="alignAcc1" presStyleIdx="1" presStyleCnt="2" custScaleX="123052" custScaleY="109503" custLinFactNeighborX="-5546" custLinFactNeighborY="25402"/>
      <dgm:spPr/>
      <dgm:t>
        <a:bodyPr/>
        <a:lstStyle/>
        <a:p>
          <a:endParaRPr lang="el-GR"/>
        </a:p>
      </dgm:t>
    </dgm:pt>
    <dgm:pt modelId="{AA0388D3-8B82-403D-B6AD-79FFF0692EE5}" type="pres">
      <dgm:prSet presAssocID="{9F51101C-B6FC-4E77-BB2A-8CEE2CA37634}" presName="rect1ParTx" presStyleLbl="alignAcc1" presStyleIdx="1" presStyleCnt="2">
        <dgm:presLayoutVars>
          <dgm:chMax val="1"/>
          <dgm:bulletEnabled val="1"/>
        </dgm:presLayoutVars>
      </dgm:prSet>
      <dgm:spPr/>
      <dgm:t>
        <a:bodyPr/>
        <a:lstStyle/>
        <a:p>
          <a:endParaRPr lang="el-GR"/>
        </a:p>
      </dgm:t>
    </dgm:pt>
    <dgm:pt modelId="{59EDB027-5C28-4233-B7A6-D4AFA3FE0E88}" type="pres">
      <dgm:prSet presAssocID="{9F51101C-B6FC-4E77-BB2A-8CEE2CA37634}" presName="rect1ChTx" presStyleLbl="alignAcc1" presStyleIdx="1" presStyleCnt="2" custScaleX="129917" custScaleY="129712">
        <dgm:presLayoutVars>
          <dgm:bulletEnabled val="1"/>
        </dgm:presLayoutVars>
      </dgm:prSet>
      <dgm:spPr/>
      <dgm:t>
        <a:bodyPr/>
        <a:lstStyle/>
        <a:p>
          <a:endParaRPr lang="el-GR"/>
        </a:p>
      </dgm:t>
    </dgm:pt>
    <dgm:pt modelId="{369F14CD-B3E4-4EEB-A1CD-1828081CDD11}" type="pres">
      <dgm:prSet presAssocID="{32A9D812-33CB-4D7C-8B6F-76F2864DB9E4}" presName="rect2ParTx" presStyleLbl="alignAcc1" presStyleIdx="1" presStyleCnt="2">
        <dgm:presLayoutVars>
          <dgm:chMax val="1"/>
          <dgm:bulletEnabled val="1"/>
        </dgm:presLayoutVars>
      </dgm:prSet>
      <dgm:spPr/>
      <dgm:t>
        <a:bodyPr/>
        <a:lstStyle/>
        <a:p>
          <a:endParaRPr lang="el-GR"/>
        </a:p>
      </dgm:t>
    </dgm:pt>
    <dgm:pt modelId="{DCF2465F-870A-4BEE-B794-28EB8A79A2AD}" type="pres">
      <dgm:prSet presAssocID="{32A9D812-33CB-4D7C-8B6F-76F2864DB9E4}" presName="rect2ChTx" presStyleLbl="alignAcc1" presStyleIdx="1" presStyleCnt="2" custScaleX="116398" custLinFactNeighborX="-6434" custLinFactNeighborY="15787">
        <dgm:presLayoutVars>
          <dgm:bulletEnabled val="1"/>
        </dgm:presLayoutVars>
      </dgm:prSet>
      <dgm:spPr/>
      <dgm:t>
        <a:bodyPr/>
        <a:lstStyle/>
        <a:p>
          <a:endParaRPr lang="el-GR"/>
        </a:p>
      </dgm:t>
    </dgm:pt>
  </dgm:ptLst>
  <dgm:cxnLst>
    <dgm:cxn modelId="{A199F525-EA28-454D-9B43-CD427FEE330C}" srcId="{9F51101C-B6FC-4E77-BB2A-8CEE2CA37634}" destId="{D01F24D1-9587-4E77-856F-49B9163D945F}" srcOrd="2" destOrd="0" parTransId="{F76E7FFF-3071-4FD3-A6C5-B5DD1F9D3E07}" sibTransId="{83E31740-8623-4BE5-A6E4-9C1F60666B2C}"/>
    <dgm:cxn modelId="{FBA170E1-ACE8-488C-85DC-2998C4AD0B41}" srcId="{9F51101C-B6FC-4E77-BB2A-8CEE2CA37634}" destId="{0CF2C91B-C5FD-493A-848B-D2505CD39C46}" srcOrd="0" destOrd="0" parTransId="{87F52F9F-834C-40B1-8BB3-BB9F13652C9C}" sibTransId="{C27759C5-E370-43A8-BDB0-0827F46BC9CA}"/>
    <dgm:cxn modelId="{6C258DAD-4BD7-4887-B8E7-A44CD627F1BC}" srcId="{A639123B-E4C2-4B66-928B-943091D17241}" destId="{32A9D812-33CB-4D7C-8B6F-76F2864DB9E4}" srcOrd="1" destOrd="0" parTransId="{6908419B-004D-41CD-AA1F-CDF579CCB3A5}" sibTransId="{E6354106-0541-497A-ABE5-C9E39CDA1D2A}"/>
    <dgm:cxn modelId="{9AC6897E-BE1B-454E-BE53-9FCF8063301B}" type="presOf" srcId="{6BC18B20-6205-4EE1-9DFD-940D4A113E30}" destId="{DCF2465F-870A-4BEE-B794-28EB8A79A2AD}" srcOrd="0" destOrd="1" presId="urn:microsoft.com/office/officeart/2005/8/layout/target3"/>
    <dgm:cxn modelId="{93EFE548-8C17-4086-8166-EAEF41AAEAF0}" type="presOf" srcId="{AFC1A86C-162E-4EA8-9362-A0AA538B3225}" destId="{59EDB027-5C28-4233-B7A6-D4AFA3FE0E88}" srcOrd="0" destOrd="3" presId="urn:microsoft.com/office/officeart/2005/8/layout/target3"/>
    <dgm:cxn modelId="{F334861A-FF66-449F-94C1-997432A2BDB2}" type="presOf" srcId="{0CF2C91B-C5FD-493A-848B-D2505CD39C46}" destId="{59EDB027-5C28-4233-B7A6-D4AFA3FE0E88}" srcOrd="0" destOrd="0" presId="urn:microsoft.com/office/officeart/2005/8/layout/target3"/>
    <dgm:cxn modelId="{27C5075A-439A-4B86-BADC-9B80AC317BE4}" srcId="{9F51101C-B6FC-4E77-BB2A-8CEE2CA37634}" destId="{BE9154E8-8237-4569-8BCD-A19AFB70B025}" srcOrd="1" destOrd="0" parTransId="{6226ACF3-CB8F-4265-9320-04877760B295}" sibTransId="{2AAF7A69-2619-42A3-B953-A537B9CC9586}"/>
    <dgm:cxn modelId="{58BE93FC-D947-4B98-86AB-48DEED1ED692}" srcId="{9F51101C-B6FC-4E77-BB2A-8CEE2CA37634}" destId="{588E3359-BD0A-419E-9305-5A8820414699}" srcOrd="6" destOrd="0" parTransId="{D0F845F9-EA95-4CA9-AE80-5048A3586B3F}" sibTransId="{05425EFB-3B2A-4C27-AB49-209C5F39C46C}"/>
    <dgm:cxn modelId="{FB121343-BC8F-4922-89D9-115F8142C0EA}" srcId="{32A9D812-33CB-4D7C-8B6F-76F2864DB9E4}" destId="{202F86EE-27D1-4374-9B6F-E9921E86FCB6}" srcOrd="0" destOrd="0" parTransId="{116E386E-1513-4F5C-A982-AC758E8FC97B}" sibTransId="{1F370404-135A-4DFB-996F-98BD677CE45D}"/>
    <dgm:cxn modelId="{C14B6883-70E6-47E4-A675-9734B929B61E}" type="presOf" srcId="{5ED7AC95-7A9A-4AFB-BC67-B592E7D56461}" destId="{59EDB027-5C28-4233-B7A6-D4AFA3FE0E88}" srcOrd="0" destOrd="4" presId="urn:microsoft.com/office/officeart/2005/8/layout/target3"/>
    <dgm:cxn modelId="{499C8200-337C-4E85-B100-AA5804B65F7A}" type="presOf" srcId="{9F51101C-B6FC-4E77-BB2A-8CEE2CA37634}" destId="{B317418C-3149-4C76-826C-D7291E6F07FE}" srcOrd="0" destOrd="0" presId="urn:microsoft.com/office/officeart/2005/8/layout/target3"/>
    <dgm:cxn modelId="{B941D1D4-C090-44E5-8151-2F81CC72CD1D}" type="presOf" srcId="{9F51101C-B6FC-4E77-BB2A-8CEE2CA37634}" destId="{AA0388D3-8B82-403D-B6AD-79FFF0692EE5}" srcOrd="1" destOrd="0" presId="urn:microsoft.com/office/officeart/2005/8/layout/target3"/>
    <dgm:cxn modelId="{E09A6193-94AA-4726-ABA0-7572D0465810}" srcId="{9F51101C-B6FC-4E77-BB2A-8CEE2CA37634}" destId="{5ED7AC95-7A9A-4AFB-BC67-B592E7D56461}" srcOrd="4" destOrd="0" parTransId="{E3D4951C-B750-4BA1-B8B8-4097F024C8A1}" sibTransId="{14B6F179-5473-4B08-B0F2-ABD7F3531C9B}"/>
    <dgm:cxn modelId="{925C0843-5CDD-426F-A6CA-67BE591C8E7A}" type="presOf" srcId="{2B0CE9D5-2CF2-4D06-B899-1F964816E008}" destId="{DCF2465F-870A-4BEE-B794-28EB8A79A2AD}" srcOrd="0" destOrd="4" presId="urn:microsoft.com/office/officeart/2005/8/layout/target3"/>
    <dgm:cxn modelId="{E5BFFC27-51BB-4526-922B-5832D4B8C80D}" type="presOf" srcId="{EE5D0F27-3AA2-4C0F-B96B-52D1FFF504BB}" destId="{DCF2465F-870A-4BEE-B794-28EB8A79A2AD}" srcOrd="0" destOrd="5" presId="urn:microsoft.com/office/officeart/2005/8/layout/target3"/>
    <dgm:cxn modelId="{0A0494FE-EC11-4329-89F0-1C882F6D3F11}" type="presOf" srcId="{A639123B-E4C2-4B66-928B-943091D17241}" destId="{FC2F7735-7674-42A4-A6B4-AA4A2D6DBA2F}" srcOrd="0" destOrd="0" presId="urn:microsoft.com/office/officeart/2005/8/layout/target3"/>
    <dgm:cxn modelId="{4DF00695-AAE1-4B22-9D99-FA08519E47B6}" type="presOf" srcId="{A6A17B7D-D1AC-40C8-AC1B-9DCCDF6BBB14}" destId="{DCF2465F-870A-4BEE-B794-28EB8A79A2AD}" srcOrd="0" destOrd="3" presId="urn:microsoft.com/office/officeart/2005/8/layout/target3"/>
    <dgm:cxn modelId="{904F1191-BB25-42F8-BBB5-9A8507D735C0}" srcId="{32A9D812-33CB-4D7C-8B6F-76F2864DB9E4}" destId="{6BC18B20-6205-4EE1-9DFD-940D4A113E30}" srcOrd="1" destOrd="0" parTransId="{6236F90A-6A17-4224-A62C-B52F6C87F298}" sibTransId="{EEBE113E-240D-4D02-8E5E-EDD1F6C4DCF9}"/>
    <dgm:cxn modelId="{A89FEAB8-A8E9-4B33-80FC-2F41E6D4246B}" type="presOf" srcId="{32A9D812-33CB-4D7C-8B6F-76F2864DB9E4}" destId="{F24CFB4B-A0FE-4531-B468-08DB1DCCC1B7}" srcOrd="0" destOrd="0" presId="urn:microsoft.com/office/officeart/2005/8/layout/target3"/>
    <dgm:cxn modelId="{D3257C97-9ED5-4214-9949-223A339573A4}" srcId="{32A9D812-33CB-4D7C-8B6F-76F2864DB9E4}" destId="{2B0CE9D5-2CF2-4D06-B899-1F964816E008}" srcOrd="4" destOrd="0" parTransId="{B7C6143C-4E2A-41D3-AB3D-DBB25636287D}" sibTransId="{B5902C17-63C7-4C7C-BE5D-1D227259C116}"/>
    <dgm:cxn modelId="{6BED7F92-7E34-45EE-82C3-68F82AF2F238}" type="presOf" srcId="{9ACD6CAF-70F9-42C6-B02D-3A38AE208D58}" destId="{59EDB027-5C28-4233-B7A6-D4AFA3FE0E88}" srcOrd="0" destOrd="5" presId="urn:microsoft.com/office/officeart/2005/8/layout/target3"/>
    <dgm:cxn modelId="{2BD9E208-7318-44E3-AB27-6A363A426B2D}" type="presOf" srcId="{32A9D812-33CB-4D7C-8B6F-76F2864DB9E4}" destId="{369F14CD-B3E4-4EEB-A1CD-1828081CDD11}" srcOrd="1" destOrd="0" presId="urn:microsoft.com/office/officeart/2005/8/layout/target3"/>
    <dgm:cxn modelId="{A73637F2-3D21-4FE3-86EA-4963ADB584CB}" srcId="{32A9D812-33CB-4D7C-8B6F-76F2864DB9E4}" destId="{CF939186-35C4-4EA2-8BF3-52D812A7987C}" srcOrd="2" destOrd="0" parTransId="{D6E85135-5404-4AEF-A41E-393FA46590D3}" sibTransId="{39C71E35-F015-4C63-8B8F-056DB6124F44}"/>
    <dgm:cxn modelId="{647173B1-60C7-4A07-BD91-E83DF7D10033}" type="presOf" srcId="{CF939186-35C4-4EA2-8BF3-52D812A7987C}" destId="{DCF2465F-870A-4BEE-B794-28EB8A79A2AD}" srcOrd="0" destOrd="2" presId="urn:microsoft.com/office/officeart/2005/8/layout/target3"/>
    <dgm:cxn modelId="{81E55FA7-A400-4F5F-8438-00BFD270AF5E}" type="presOf" srcId="{D01F24D1-9587-4E77-856F-49B9163D945F}" destId="{59EDB027-5C28-4233-B7A6-D4AFA3FE0E88}" srcOrd="0" destOrd="2" presId="urn:microsoft.com/office/officeart/2005/8/layout/target3"/>
    <dgm:cxn modelId="{E8A38DE8-6057-4EBC-A038-E29AD2537286}" srcId="{32A9D812-33CB-4D7C-8B6F-76F2864DB9E4}" destId="{EE5D0F27-3AA2-4C0F-B96B-52D1FFF504BB}" srcOrd="5" destOrd="0" parTransId="{FDE070FE-6942-42C9-B2AE-22E5E4516B48}" sibTransId="{9BF70C17-9BCC-44F5-8B40-B4CAC8EDAA3B}"/>
    <dgm:cxn modelId="{6D8E6F6A-3AED-4CC3-9D6E-6335A7768D10}" type="presOf" srcId="{BE9154E8-8237-4569-8BCD-A19AFB70B025}" destId="{59EDB027-5C28-4233-B7A6-D4AFA3FE0E88}" srcOrd="0" destOrd="1" presId="urn:microsoft.com/office/officeart/2005/8/layout/target3"/>
    <dgm:cxn modelId="{73BDFF03-BA7D-4107-9F30-852DE4BD723E}" type="presOf" srcId="{202F86EE-27D1-4374-9B6F-E9921E86FCB6}" destId="{DCF2465F-870A-4BEE-B794-28EB8A79A2AD}" srcOrd="0" destOrd="0" presId="urn:microsoft.com/office/officeart/2005/8/layout/target3"/>
    <dgm:cxn modelId="{A97ACBBA-1BB4-477E-928F-3ADC92982027}" srcId="{32A9D812-33CB-4D7C-8B6F-76F2864DB9E4}" destId="{A6A17B7D-D1AC-40C8-AC1B-9DCCDF6BBB14}" srcOrd="3" destOrd="0" parTransId="{E2B43B75-0245-4677-807E-5D277B6E35E2}" sibTransId="{883269A5-0FC1-49A0-BAE4-F7114520BF73}"/>
    <dgm:cxn modelId="{86EDBFCE-B950-4A87-BE00-D3E2011975DF}" srcId="{9F51101C-B6FC-4E77-BB2A-8CEE2CA37634}" destId="{9ACD6CAF-70F9-42C6-B02D-3A38AE208D58}" srcOrd="5" destOrd="0" parTransId="{EAE57B09-AC8F-4286-ABC3-9380169766D6}" sibTransId="{5FBB39A7-DD7F-4B23-9E55-C02A8E7C526B}"/>
    <dgm:cxn modelId="{D7E5AF1D-2726-4077-900A-D9D6866F513E}" type="presOf" srcId="{588E3359-BD0A-419E-9305-5A8820414699}" destId="{59EDB027-5C28-4233-B7A6-D4AFA3FE0E88}" srcOrd="0" destOrd="6" presId="urn:microsoft.com/office/officeart/2005/8/layout/target3"/>
    <dgm:cxn modelId="{833D51E1-C0A6-459B-BE5F-99A9EFC44D3F}" srcId="{A639123B-E4C2-4B66-928B-943091D17241}" destId="{9F51101C-B6FC-4E77-BB2A-8CEE2CA37634}" srcOrd="0" destOrd="0" parTransId="{8146A730-F906-42A3-9170-214BB3D5DE6D}" sibTransId="{33886DA3-9926-40FB-B071-808D2F05A660}"/>
    <dgm:cxn modelId="{6C576333-99D5-4613-A83F-590FB82AC2F8}" srcId="{9F51101C-B6FC-4E77-BB2A-8CEE2CA37634}" destId="{AFC1A86C-162E-4EA8-9362-A0AA538B3225}" srcOrd="3" destOrd="0" parTransId="{92F25E31-D095-4821-BE68-7181C681E068}" sibTransId="{E8568E67-B9C6-44A7-BB03-563582D0E8E4}"/>
    <dgm:cxn modelId="{84F8A8D5-1128-4FB3-9475-5F8DFD02A39B}" type="presParOf" srcId="{FC2F7735-7674-42A4-A6B4-AA4A2D6DBA2F}" destId="{7A9CCB7C-F211-40BF-8C4C-C966356C3786}" srcOrd="0" destOrd="0" presId="urn:microsoft.com/office/officeart/2005/8/layout/target3"/>
    <dgm:cxn modelId="{9CBE0405-7232-445D-8ED5-59676DDC7C0B}" type="presParOf" srcId="{FC2F7735-7674-42A4-A6B4-AA4A2D6DBA2F}" destId="{4578C6BC-B372-4C02-BC14-53FFB039F62A}" srcOrd="1" destOrd="0" presId="urn:microsoft.com/office/officeart/2005/8/layout/target3"/>
    <dgm:cxn modelId="{CBA6593A-6F6A-4906-A53F-F0B8CD19E00E}" type="presParOf" srcId="{FC2F7735-7674-42A4-A6B4-AA4A2D6DBA2F}" destId="{B317418C-3149-4C76-826C-D7291E6F07FE}" srcOrd="2" destOrd="0" presId="urn:microsoft.com/office/officeart/2005/8/layout/target3"/>
    <dgm:cxn modelId="{C3B1638D-A8D2-40DB-9B38-95102A1A98CB}" type="presParOf" srcId="{FC2F7735-7674-42A4-A6B4-AA4A2D6DBA2F}" destId="{5D04B8FA-A4C0-4881-AD3E-97F41CCEFBEF}" srcOrd="3" destOrd="0" presId="urn:microsoft.com/office/officeart/2005/8/layout/target3"/>
    <dgm:cxn modelId="{9F595BA7-DB8A-45C9-8BF9-F5DA98DB6765}" type="presParOf" srcId="{FC2F7735-7674-42A4-A6B4-AA4A2D6DBA2F}" destId="{CC824C54-5B82-4C37-959D-6FBB1A9CE349}" srcOrd="4" destOrd="0" presId="urn:microsoft.com/office/officeart/2005/8/layout/target3"/>
    <dgm:cxn modelId="{7C819A7A-0578-42E7-878E-6D3B7E8F7252}" type="presParOf" srcId="{FC2F7735-7674-42A4-A6B4-AA4A2D6DBA2F}" destId="{F24CFB4B-A0FE-4531-B468-08DB1DCCC1B7}" srcOrd="5" destOrd="0" presId="urn:microsoft.com/office/officeart/2005/8/layout/target3"/>
    <dgm:cxn modelId="{62DD61D6-8A84-49DC-AABA-39A830B11C6A}" type="presParOf" srcId="{FC2F7735-7674-42A4-A6B4-AA4A2D6DBA2F}" destId="{AA0388D3-8B82-403D-B6AD-79FFF0692EE5}" srcOrd="6" destOrd="0" presId="urn:microsoft.com/office/officeart/2005/8/layout/target3"/>
    <dgm:cxn modelId="{99C51D52-F6AC-4538-971F-BDC52220DB76}" type="presParOf" srcId="{FC2F7735-7674-42A4-A6B4-AA4A2D6DBA2F}" destId="{59EDB027-5C28-4233-B7A6-D4AFA3FE0E88}" srcOrd="7" destOrd="0" presId="urn:microsoft.com/office/officeart/2005/8/layout/target3"/>
    <dgm:cxn modelId="{DF6C6FAF-8F1B-4260-BE5C-6205C8D00DC8}" type="presParOf" srcId="{FC2F7735-7674-42A4-A6B4-AA4A2D6DBA2F}" destId="{369F14CD-B3E4-4EEB-A1CD-1828081CDD11}" srcOrd="8" destOrd="0" presId="urn:microsoft.com/office/officeart/2005/8/layout/target3"/>
    <dgm:cxn modelId="{C0208E9D-DE35-4CDC-BF26-5A6C1A2052EF}" type="presParOf" srcId="{FC2F7735-7674-42A4-A6B4-AA4A2D6DBA2F}" destId="{DCF2465F-870A-4BEE-B794-28EB8A79A2AD}" srcOrd="9"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39123B-E4C2-4B66-928B-943091D17241}" type="doc">
      <dgm:prSet loTypeId="urn:microsoft.com/office/officeart/2005/8/layout/hList6" loCatId="list" qsTypeId="urn:microsoft.com/office/officeart/2005/8/quickstyle/simple3" qsCatId="simple" csTypeId="urn:microsoft.com/office/officeart/2005/8/colors/colorful3" csCatId="colorful" phldr="1"/>
      <dgm:spPr/>
      <dgm:t>
        <a:bodyPr/>
        <a:lstStyle/>
        <a:p>
          <a:endParaRPr lang="el-GR"/>
        </a:p>
      </dgm:t>
    </dgm:pt>
    <dgm:pt modelId="{9F51101C-B6FC-4E77-BB2A-8CEE2CA37634}">
      <dgm:prSet phldrT="[Κείμενο]" custT="1"/>
      <dgm:spPr/>
      <dgm:t>
        <a:bodyPr/>
        <a:lstStyle/>
        <a:p>
          <a:pPr algn="ctr"/>
          <a:r>
            <a:rPr lang="el-GR" sz="2000" b="1" dirty="0" smtClean="0">
              <a:latin typeface="Times New Roman" panose="02020603050405020304" pitchFamily="18" charset="0"/>
              <a:cs typeface="Times New Roman" panose="02020603050405020304" pitchFamily="18" charset="0"/>
            </a:rPr>
            <a:t>Βρετανικό Ανοικτό Πανεπιστήμιο </a:t>
          </a:r>
          <a:endParaRPr lang="el-GR" sz="2000" dirty="0"/>
        </a:p>
      </dgm:t>
    </dgm:pt>
    <dgm:pt modelId="{8146A730-F906-42A3-9170-214BB3D5DE6D}" type="parTrans" cxnId="{833D51E1-C0A6-459B-BE5F-99A9EFC44D3F}">
      <dgm:prSet/>
      <dgm:spPr/>
      <dgm:t>
        <a:bodyPr/>
        <a:lstStyle/>
        <a:p>
          <a:endParaRPr lang="el-GR">
            <a:solidFill>
              <a:schemeClr val="tx1"/>
            </a:solidFill>
          </a:endParaRPr>
        </a:p>
      </dgm:t>
    </dgm:pt>
    <dgm:pt modelId="{33886DA3-9926-40FB-B071-808D2F05A660}" type="sibTrans" cxnId="{833D51E1-C0A6-459B-BE5F-99A9EFC44D3F}">
      <dgm:prSet/>
      <dgm:spPr/>
      <dgm:t>
        <a:bodyPr/>
        <a:lstStyle/>
        <a:p>
          <a:endParaRPr lang="el-GR">
            <a:solidFill>
              <a:schemeClr val="tx1"/>
            </a:solidFill>
          </a:endParaRPr>
        </a:p>
      </dgm:t>
    </dgm:pt>
    <dgm:pt modelId="{BE9154E8-8237-4569-8BCD-A19AFB70B025}">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Πρόγραμμα Σπουδών</a:t>
          </a:r>
          <a:r>
            <a:rPr lang="el-GR" sz="1200" b="0" dirty="0" smtClean="0">
              <a:latin typeface="Times New Roman" panose="02020603050405020304" pitchFamily="18" charset="0"/>
              <a:cs typeface="Times New Roman" panose="02020603050405020304" pitchFamily="18" charset="0"/>
            </a:rPr>
            <a:t>: Προπτυχιακές &amp; μεταπτυχιακές σπουδές, 250 περίπου προγράμματα</a:t>
          </a:r>
          <a:endParaRPr lang="el-GR" sz="1200" b="0" dirty="0">
            <a:latin typeface="Times New Roman" panose="02020603050405020304" pitchFamily="18" charset="0"/>
            <a:cs typeface="Times New Roman" panose="02020603050405020304" pitchFamily="18" charset="0"/>
          </a:endParaRPr>
        </a:p>
      </dgm:t>
    </dgm:pt>
    <dgm:pt modelId="{6226ACF3-CB8F-4265-9320-04877760B295}" type="parTrans" cxnId="{27C5075A-439A-4B86-BADC-9B80AC317BE4}">
      <dgm:prSet/>
      <dgm:spPr/>
      <dgm:t>
        <a:bodyPr/>
        <a:lstStyle/>
        <a:p>
          <a:endParaRPr lang="el-GR">
            <a:solidFill>
              <a:schemeClr val="tx1"/>
            </a:solidFill>
          </a:endParaRPr>
        </a:p>
      </dgm:t>
    </dgm:pt>
    <dgm:pt modelId="{2AAF7A69-2619-42A3-B953-A537B9CC9586}" type="sibTrans" cxnId="{27C5075A-439A-4B86-BADC-9B80AC317BE4}">
      <dgm:prSet/>
      <dgm:spPr/>
      <dgm:t>
        <a:bodyPr/>
        <a:lstStyle/>
        <a:p>
          <a:endParaRPr lang="el-GR">
            <a:solidFill>
              <a:schemeClr val="tx1"/>
            </a:solidFill>
          </a:endParaRPr>
        </a:p>
      </dgm:t>
    </dgm:pt>
    <dgm:pt modelId="{D01F24D1-9587-4E77-856F-49B9163D945F}">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Διδακτικό υλικό</a:t>
          </a:r>
          <a:r>
            <a:rPr lang="el-GR" sz="1200" b="1" dirty="0" smtClean="0">
              <a:latin typeface="Times New Roman" panose="02020603050405020304" pitchFamily="18" charset="0"/>
              <a:cs typeface="Times New Roman" panose="02020603050405020304" pitchFamily="18" charset="0"/>
            </a:rPr>
            <a:t>: </a:t>
          </a:r>
          <a:r>
            <a:rPr lang="el-GR" sz="1200" b="0" i="0" dirty="0" smtClean="0">
              <a:latin typeface="Times New Roman" panose="02020603050405020304" pitchFamily="18" charset="0"/>
              <a:cs typeface="Times New Roman" panose="02020603050405020304" pitchFamily="18" charset="0"/>
            </a:rPr>
            <a:t>Ολοκληρωμένο εκπαιδευτικό πακέτο, έντυπο διδακτικό υλικό και προγράμματα βίντεο</a:t>
          </a:r>
          <a:endParaRPr lang="el-GR" sz="1200" b="0" i="0" dirty="0">
            <a:latin typeface="Times New Roman" panose="02020603050405020304" pitchFamily="18" charset="0"/>
            <a:cs typeface="Times New Roman" panose="02020603050405020304" pitchFamily="18" charset="0"/>
          </a:endParaRPr>
        </a:p>
      </dgm:t>
    </dgm:pt>
    <dgm:pt modelId="{F76E7FFF-3071-4FD3-A6C5-B5DD1F9D3E07}" type="parTrans" cxnId="{A199F525-EA28-454D-9B43-CD427FEE330C}">
      <dgm:prSet/>
      <dgm:spPr/>
      <dgm:t>
        <a:bodyPr/>
        <a:lstStyle/>
        <a:p>
          <a:endParaRPr lang="el-GR">
            <a:solidFill>
              <a:schemeClr val="tx1"/>
            </a:solidFill>
          </a:endParaRPr>
        </a:p>
      </dgm:t>
    </dgm:pt>
    <dgm:pt modelId="{83E31740-8623-4BE5-A6E4-9C1F60666B2C}" type="sibTrans" cxnId="{A199F525-EA28-454D-9B43-CD427FEE330C}">
      <dgm:prSet/>
      <dgm:spPr/>
      <dgm:t>
        <a:bodyPr/>
        <a:lstStyle/>
        <a:p>
          <a:endParaRPr lang="el-GR">
            <a:solidFill>
              <a:schemeClr val="tx1"/>
            </a:solidFill>
          </a:endParaRPr>
        </a:p>
      </dgm:t>
    </dgm:pt>
    <dgm:pt modelId="{6BC18B20-6205-4EE1-9DFD-940D4A113E30}">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Πρόγραμμα Σπουδών</a:t>
          </a:r>
          <a:r>
            <a:rPr lang="el-GR" sz="1200" smtClean="0">
              <a:latin typeface="Times New Roman" panose="02020603050405020304" pitchFamily="18" charset="0"/>
              <a:cs typeface="Times New Roman" panose="02020603050405020304" pitchFamily="18" charset="0"/>
            </a:rPr>
            <a:t>:</a:t>
          </a:r>
          <a:r>
            <a:rPr lang="en-US" sz="1200" smtClean="0">
              <a:latin typeface="Times New Roman" panose="02020603050405020304" pitchFamily="18" charset="0"/>
              <a:cs typeface="Times New Roman" panose="02020603050405020304" pitchFamily="18" charset="0"/>
            </a:rPr>
            <a:t> </a:t>
          </a:r>
          <a:r>
            <a:rPr lang="el-GR" sz="1200" b="0" smtClean="0">
              <a:latin typeface="Times New Roman" panose="02020603050405020304" pitchFamily="18" charset="0"/>
              <a:cs typeface="Times New Roman" panose="02020603050405020304" pitchFamily="18" charset="0"/>
            </a:rPr>
            <a:t>Παρέχονται μέσα από πέντε Σχολές 55 προπτυχιακά &amp; μεταπτυχιακά προγράμματα. </a:t>
          </a:r>
          <a:endParaRPr lang="el-GR" sz="1200" b="0" dirty="0">
            <a:latin typeface="Times New Roman" panose="02020603050405020304" pitchFamily="18" charset="0"/>
            <a:cs typeface="Times New Roman" panose="02020603050405020304" pitchFamily="18" charset="0"/>
          </a:endParaRPr>
        </a:p>
      </dgm:t>
    </dgm:pt>
    <dgm:pt modelId="{6236F90A-6A17-4224-A62C-B52F6C87F298}" type="parTrans" cxnId="{904F1191-BB25-42F8-BBB5-9A8507D735C0}">
      <dgm:prSet/>
      <dgm:spPr/>
      <dgm:t>
        <a:bodyPr/>
        <a:lstStyle/>
        <a:p>
          <a:endParaRPr lang="el-GR">
            <a:solidFill>
              <a:schemeClr val="tx1"/>
            </a:solidFill>
          </a:endParaRPr>
        </a:p>
      </dgm:t>
    </dgm:pt>
    <dgm:pt modelId="{EEBE113E-240D-4D02-8E5E-EDD1F6C4DCF9}" type="sibTrans" cxnId="{904F1191-BB25-42F8-BBB5-9A8507D735C0}">
      <dgm:prSet/>
      <dgm:spPr/>
      <dgm:t>
        <a:bodyPr/>
        <a:lstStyle/>
        <a:p>
          <a:endParaRPr lang="el-GR">
            <a:solidFill>
              <a:schemeClr val="tx1"/>
            </a:solidFill>
          </a:endParaRPr>
        </a:p>
      </dgm:t>
    </dgm:pt>
    <dgm:pt modelId="{A6A17B7D-D1AC-40C8-AC1B-9DCCDF6BBB14}">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Εκπαιδευτική μεθοδολογία</a:t>
          </a:r>
          <a:r>
            <a:rPr lang="el-GR" sz="1200" smtClean="0">
              <a:latin typeface="Times New Roman" panose="02020603050405020304" pitchFamily="18" charset="0"/>
              <a:cs typeface="Times New Roman" panose="02020603050405020304" pitchFamily="18" charset="0"/>
            </a:rPr>
            <a:t>: -Διάκριση-Ανοικτή-Ευέλικτη-Καινοτόμα </a:t>
          </a:r>
          <a:endParaRPr lang="el-GR" sz="1200" dirty="0">
            <a:latin typeface="Times New Roman" panose="02020603050405020304" pitchFamily="18" charset="0"/>
            <a:cs typeface="Times New Roman" panose="02020603050405020304" pitchFamily="18" charset="0"/>
          </a:endParaRPr>
        </a:p>
      </dgm:t>
    </dgm:pt>
    <dgm:pt modelId="{E2B43B75-0245-4677-807E-5D277B6E35E2}" type="parTrans" cxnId="{A97ACBBA-1BB4-477E-928F-3ADC92982027}">
      <dgm:prSet/>
      <dgm:spPr/>
      <dgm:t>
        <a:bodyPr/>
        <a:lstStyle/>
        <a:p>
          <a:endParaRPr lang="el-GR">
            <a:solidFill>
              <a:schemeClr val="tx1"/>
            </a:solidFill>
          </a:endParaRPr>
        </a:p>
      </dgm:t>
    </dgm:pt>
    <dgm:pt modelId="{883269A5-0FC1-49A0-BAE4-F7114520BF73}" type="sibTrans" cxnId="{A97ACBBA-1BB4-477E-928F-3ADC92982027}">
      <dgm:prSet/>
      <dgm:spPr/>
      <dgm:t>
        <a:bodyPr/>
        <a:lstStyle/>
        <a:p>
          <a:endParaRPr lang="el-GR">
            <a:solidFill>
              <a:schemeClr val="tx1"/>
            </a:solidFill>
          </a:endParaRPr>
        </a:p>
      </dgm:t>
    </dgm:pt>
    <dgm:pt modelId="{2B0CE9D5-2CF2-4D06-B899-1F964816E008}">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Υποστήριξη του φοιτητή: </a:t>
          </a:r>
          <a:r>
            <a:rPr lang="el-GR" sz="1200" b="0" u="none" smtClean="0">
              <a:latin typeface="Times New Roman" panose="02020603050405020304" pitchFamily="18" charset="0"/>
              <a:cs typeface="Times New Roman" panose="02020603050405020304" pitchFamily="18" charset="0"/>
            </a:rPr>
            <a:t>Τακτική επικοινωνία &amp; υποστήριξη </a:t>
          </a:r>
          <a:r>
            <a:rPr lang="el-GR" sz="1200" b="0" smtClean="0">
              <a:latin typeface="Times New Roman" panose="02020603050405020304" pitchFamily="18" charset="0"/>
              <a:cs typeface="Times New Roman" panose="02020603050405020304" pitchFamily="18" charset="0"/>
            </a:rPr>
            <a:t>διά μέσου της πλατφόρμας myAU. Υποστήριξη  σπουδών σε άτομα με ειδικές ανάγκες.</a:t>
          </a:r>
          <a:endParaRPr lang="el-GR" sz="1200" b="0" u="none" dirty="0">
            <a:latin typeface="Times New Roman" panose="02020603050405020304" pitchFamily="18" charset="0"/>
            <a:cs typeface="Times New Roman" panose="02020603050405020304" pitchFamily="18" charset="0"/>
          </a:endParaRPr>
        </a:p>
      </dgm:t>
    </dgm:pt>
    <dgm:pt modelId="{B7C6143C-4E2A-41D3-AB3D-DBB25636287D}" type="parTrans" cxnId="{D3257C97-9ED5-4214-9949-223A339573A4}">
      <dgm:prSet/>
      <dgm:spPr/>
      <dgm:t>
        <a:bodyPr/>
        <a:lstStyle/>
        <a:p>
          <a:endParaRPr lang="el-GR">
            <a:solidFill>
              <a:schemeClr val="tx1"/>
            </a:solidFill>
          </a:endParaRPr>
        </a:p>
      </dgm:t>
    </dgm:pt>
    <dgm:pt modelId="{B5902C17-63C7-4C7C-BE5D-1D227259C116}" type="sibTrans" cxnId="{D3257C97-9ED5-4214-9949-223A339573A4}">
      <dgm:prSet/>
      <dgm:spPr/>
      <dgm:t>
        <a:bodyPr/>
        <a:lstStyle/>
        <a:p>
          <a:endParaRPr lang="el-GR">
            <a:solidFill>
              <a:schemeClr val="tx1"/>
            </a:solidFill>
          </a:endParaRPr>
        </a:p>
      </dgm:t>
    </dgm:pt>
    <dgm:pt modelId="{2F7DB89B-1BDD-4824-977E-B3CE6595EA77}">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Εκπαιδευτική μεθοδολογία: -</a:t>
          </a:r>
          <a:r>
            <a:rPr lang="el-GR" sz="1200" b="0" u="none" smtClean="0">
              <a:latin typeface="Times New Roman" panose="02020603050405020304" pitchFamily="18" charset="0"/>
              <a:cs typeface="Times New Roman" panose="02020603050405020304" pitchFamily="18" charset="0"/>
            </a:rPr>
            <a:t>Ευελιξία-Ολοκληρωμένη-Υποστηρικτική-κοινωνική</a:t>
          </a:r>
          <a:endParaRPr lang="el-GR" sz="1200" b="0" u="none" dirty="0">
            <a:latin typeface="Times New Roman" panose="02020603050405020304" pitchFamily="18" charset="0"/>
            <a:cs typeface="Times New Roman" panose="02020603050405020304" pitchFamily="18" charset="0"/>
          </a:endParaRPr>
        </a:p>
      </dgm:t>
    </dgm:pt>
    <dgm:pt modelId="{2FCC6804-16D1-4D56-B577-3CC576C23953}" type="parTrans" cxnId="{D497BBB7-758C-4E4F-B430-951B640D4FDA}">
      <dgm:prSet/>
      <dgm:spPr/>
      <dgm:t>
        <a:bodyPr/>
        <a:lstStyle/>
        <a:p>
          <a:endParaRPr lang="el-GR">
            <a:solidFill>
              <a:schemeClr val="tx1"/>
            </a:solidFill>
          </a:endParaRPr>
        </a:p>
      </dgm:t>
    </dgm:pt>
    <dgm:pt modelId="{429326A2-EFE8-4349-8DC1-9D59C771389C}" type="sibTrans" cxnId="{D497BBB7-758C-4E4F-B430-951B640D4FDA}">
      <dgm:prSet/>
      <dgm:spPr/>
      <dgm:t>
        <a:bodyPr/>
        <a:lstStyle/>
        <a:p>
          <a:endParaRPr lang="el-GR">
            <a:solidFill>
              <a:schemeClr val="tx1"/>
            </a:solidFill>
          </a:endParaRPr>
        </a:p>
      </dgm:t>
    </dgm:pt>
    <dgm:pt modelId="{39DE7F0E-6562-45C6-A01D-7E77AC8BB01B}">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Υποστήριξη του φοιτητή: </a:t>
          </a:r>
          <a:r>
            <a:rPr lang="el-GR" sz="1200" b="0" u="none" smtClean="0">
              <a:latin typeface="Times New Roman" panose="02020603050405020304" pitchFamily="18" charset="0"/>
              <a:cs typeface="Times New Roman" panose="02020603050405020304" pitchFamily="18" charset="0"/>
            </a:rPr>
            <a:t>Τακτική επικοινωνία &amp; υποστήριξη</a:t>
          </a:r>
          <a:endParaRPr lang="el-GR" sz="1200" dirty="0">
            <a:latin typeface="Times New Roman" panose="02020603050405020304" pitchFamily="18" charset="0"/>
            <a:cs typeface="Times New Roman" panose="02020603050405020304" pitchFamily="18" charset="0"/>
          </a:endParaRPr>
        </a:p>
      </dgm:t>
    </dgm:pt>
    <dgm:pt modelId="{8083CF85-ECB4-49F1-B97D-C34B1F673157}" type="sibTrans" cxnId="{F23C4B3A-BD50-4B6E-9C19-DE0200CE866D}">
      <dgm:prSet/>
      <dgm:spPr/>
      <dgm:t>
        <a:bodyPr/>
        <a:lstStyle/>
        <a:p>
          <a:endParaRPr lang="el-GR">
            <a:solidFill>
              <a:schemeClr val="tx1"/>
            </a:solidFill>
          </a:endParaRPr>
        </a:p>
      </dgm:t>
    </dgm:pt>
    <dgm:pt modelId="{B9EE6959-A65D-443E-9870-ABF7C6E7DB4F}" type="parTrans" cxnId="{F23C4B3A-BD50-4B6E-9C19-DE0200CE866D}">
      <dgm:prSet/>
      <dgm:spPr/>
      <dgm:t>
        <a:bodyPr/>
        <a:lstStyle/>
        <a:p>
          <a:endParaRPr lang="el-GR">
            <a:solidFill>
              <a:schemeClr val="tx1"/>
            </a:solidFill>
          </a:endParaRPr>
        </a:p>
      </dgm:t>
    </dgm:pt>
    <dgm:pt modelId="{3BC37B69-F681-48CE-86E1-3E3808E8F90A}">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dirty="0" smtClean="0">
              <a:latin typeface="Times New Roman" panose="02020603050405020304" pitchFamily="18" charset="0"/>
              <a:cs typeface="Times New Roman" panose="02020603050405020304" pitchFamily="18" charset="0"/>
            </a:rPr>
            <a:t>:</a:t>
          </a:r>
          <a:r>
            <a:rPr lang="el-GR" sz="1200" b="0" u="none" dirty="0" smtClean="0">
              <a:latin typeface="Times New Roman" panose="02020603050405020304" pitchFamily="18" charset="0"/>
              <a:cs typeface="Times New Roman" panose="02020603050405020304" pitchFamily="18" charset="0"/>
            </a:rPr>
            <a:t> Δ</a:t>
          </a:r>
          <a:r>
            <a:rPr lang="el-GR" sz="1200" b="0" dirty="0" smtClean="0">
              <a:latin typeface="Times New Roman" panose="02020603050405020304" pitchFamily="18" charset="0"/>
              <a:cs typeface="Times New Roman" panose="02020603050405020304" pitchFamily="18" charset="0"/>
            </a:rPr>
            <a:t>ιεθνείς συνεργασίες με κυβερνήσεις, μη κυβερνητικές οργανώσεις, εκπαιδευτικά ιδρύματα και τοπικούς φορείς σε ένα ευρύ πλαίσιο δράσεων. </a:t>
          </a:r>
          <a:endParaRPr lang="el-GR" sz="1200" b="0" u="none" dirty="0">
            <a:latin typeface="Times New Roman" panose="02020603050405020304" pitchFamily="18" charset="0"/>
            <a:cs typeface="Times New Roman" panose="02020603050405020304" pitchFamily="18" charset="0"/>
          </a:endParaRPr>
        </a:p>
      </dgm:t>
    </dgm:pt>
    <dgm:pt modelId="{BB3179A2-F8D0-4F47-8C58-044484E153C7}" type="parTrans" cxnId="{D00B85A1-89E6-4C1C-93B5-06FCE2099D5B}">
      <dgm:prSet/>
      <dgm:spPr/>
      <dgm:t>
        <a:bodyPr/>
        <a:lstStyle/>
        <a:p>
          <a:endParaRPr lang="el-GR">
            <a:solidFill>
              <a:schemeClr val="tx1"/>
            </a:solidFill>
          </a:endParaRPr>
        </a:p>
      </dgm:t>
    </dgm:pt>
    <dgm:pt modelId="{E0EF6A7C-62DC-4886-9F32-C2A7537A92A1}" type="sibTrans" cxnId="{D00B85A1-89E6-4C1C-93B5-06FCE2099D5B}">
      <dgm:prSet/>
      <dgm:spPr/>
      <dgm:t>
        <a:bodyPr/>
        <a:lstStyle/>
        <a:p>
          <a:endParaRPr lang="el-GR">
            <a:solidFill>
              <a:schemeClr val="tx1"/>
            </a:solidFill>
          </a:endParaRPr>
        </a:p>
      </dgm:t>
    </dgm:pt>
    <dgm:pt modelId="{32A9D812-33CB-4D7C-8B6F-76F2864DB9E4}">
      <dgm:prSet phldrT="[Κείμενο]" custT="1"/>
      <dgm:spPr/>
      <dgm:t>
        <a:bodyPr/>
        <a:lstStyle/>
        <a:p>
          <a:pPr algn="ctr"/>
          <a:r>
            <a:rPr lang="el-GR" sz="2000" b="1" smtClean="0">
              <a:latin typeface="Times New Roman" panose="02020603050405020304" pitchFamily="18" charset="0"/>
              <a:cs typeface="Times New Roman" panose="02020603050405020304" pitchFamily="18" charset="0"/>
            </a:rPr>
            <a:t>Ανοικτό Πανεπιστήμιο </a:t>
          </a:r>
          <a:r>
            <a:rPr lang="en-US" sz="2000" b="1" smtClean="0">
              <a:latin typeface="Times New Roman" panose="02020603050405020304" pitchFamily="18" charset="0"/>
              <a:cs typeface="Times New Roman" panose="02020603050405020304" pitchFamily="18" charset="0"/>
            </a:rPr>
            <a:t>Athabasca</a:t>
          </a:r>
          <a:endParaRPr lang="el-GR" sz="2000" b="1" dirty="0">
            <a:latin typeface="Times New Roman" panose="02020603050405020304" pitchFamily="18" charset="0"/>
            <a:cs typeface="Times New Roman" panose="02020603050405020304" pitchFamily="18" charset="0"/>
          </a:endParaRPr>
        </a:p>
      </dgm:t>
    </dgm:pt>
    <dgm:pt modelId="{E6354106-0541-497A-ABE5-C9E39CDA1D2A}" type="sibTrans" cxnId="{6C258DAD-4BD7-4887-B8E7-A44CD627F1BC}">
      <dgm:prSet/>
      <dgm:spPr/>
      <dgm:t>
        <a:bodyPr/>
        <a:lstStyle/>
        <a:p>
          <a:endParaRPr lang="el-GR">
            <a:solidFill>
              <a:schemeClr val="tx1"/>
            </a:solidFill>
          </a:endParaRPr>
        </a:p>
      </dgm:t>
    </dgm:pt>
    <dgm:pt modelId="{6908419B-004D-41CD-AA1F-CDF579CCB3A5}" type="parTrans" cxnId="{6C258DAD-4BD7-4887-B8E7-A44CD627F1BC}">
      <dgm:prSet/>
      <dgm:spPr/>
      <dgm:t>
        <a:bodyPr/>
        <a:lstStyle/>
        <a:p>
          <a:endParaRPr lang="el-GR">
            <a:solidFill>
              <a:schemeClr val="tx1"/>
            </a:solidFill>
          </a:endParaRPr>
        </a:p>
      </dgm:t>
    </dgm:pt>
    <dgm:pt modelId="{F883C588-01DE-42B2-B95C-3A36EA953833}">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Διδακτικό υλικό</a:t>
          </a:r>
          <a:r>
            <a:rPr lang="el-GR" sz="1200" smtClean="0">
              <a:latin typeface="Times New Roman" panose="02020603050405020304" pitchFamily="18" charset="0"/>
              <a:cs typeface="Times New Roman" panose="02020603050405020304" pitchFamily="18" charset="0"/>
            </a:rPr>
            <a:t>: Έντυπο &amp; ψηφιακό υλικό</a:t>
          </a:r>
          <a:endParaRPr lang="el-GR" sz="1200" dirty="0">
            <a:latin typeface="Times New Roman" panose="02020603050405020304" pitchFamily="18" charset="0"/>
            <a:cs typeface="Times New Roman" panose="02020603050405020304" pitchFamily="18" charset="0"/>
          </a:endParaRPr>
        </a:p>
      </dgm:t>
    </dgm:pt>
    <dgm:pt modelId="{631CFD8C-4167-4068-8069-A99D72DD6057}" type="parTrans" cxnId="{1E2FD5C6-0BDC-4D3B-BB5B-1B82C98E6CD0}">
      <dgm:prSet/>
      <dgm:spPr/>
      <dgm:t>
        <a:bodyPr/>
        <a:lstStyle/>
        <a:p>
          <a:endParaRPr lang="el-GR">
            <a:solidFill>
              <a:schemeClr val="tx1"/>
            </a:solidFill>
          </a:endParaRPr>
        </a:p>
      </dgm:t>
    </dgm:pt>
    <dgm:pt modelId="{F86031A6-F727-4C99-B6DC-9E4B07215CC7}" type="sibTrans" cxnId="{1E2FD5C6-0BDC-4D3B-BB5B-1B82C98E6CD0}">
      <dgm:prSet/>
      <dgm:spPr/>
      <dgm:t>
        <a:bodyPr/>
        <a:lstStyle/>
        <a:p>
          <a:endParaRPr lang="el-GR">
            <a:solidFill>
              <a:schemeClr val="tx1"/>
            </a:solidFill>
          </a:endParaRPr>
        </a:p>
      </dgm:t>
    </dgm:pt>
    <dgm:pt modelId="{8B6F2CA2-7B78-43B4-9C58-ABD5A5C8EC5A}">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Αξιοποίηση των ΤΠΕ: </a:t>
          </a:r>
          <a:r>
            <a:rPr lang="el-GR" sz="1200" b="0" u="sng" smtClean="0">
              <a:latin typeface="Times New Roman" panose="02020603050405020304" pitchFamily="18" charset="0"/>
              <a:cs typeface="Times New Roman" panose="02020603050405020304" pitchFamily="18" charset="0"/>
            </a:rPr>
            <a:t>Β</a:t>
          </a:r>
          <a:r>
            <a:rPr lang="el-GR" sz="1200" b="0" smtClean="0"/>
            <a:t>ασίζεται στην ηλεκτρονική μάθηση, η οποία υποστηρίζεται κυρίως από την πλατφόρμα myAU.</a:t>
          </a:r>
          <a:endParaRPr lang="el-GR" sz="1200" b="0" u="none" dirty="0">
            <a:latin typeface="Times New Roman" panose="02020603050405020304" pitchFamily="18" charset="0"/>
            <a:cs typeface="Times New Roman" panose="02020603050405020304" pitchFamily="18" charset="0"/>
          </a:endParaRPr>
        </a:p>
      </dgm:t>
    </dgm:pt>
    <dgm:pt modelId="{B2042278-9D5F-4303-BD89-E29CEBD72415}" type="parTrans" cxnId="{EE4C4512-FD8C-4B53-9552-F1EE6F7B764C}">
      <dgm:prSet/>
      <dgm:spPr/>
      <dgm:t>
        <a:bodyPr/>
        <a:lstStyle/>
        <a:p>
          <a:endParaRPr lang="el-GR">
            <a:solidFill>
              <a:schemeClr val="tx1"/>
            </a:solidFill>
          </a:endParaRPr>
        </a:p>
      </dgm:t>
    </dgm:pt>
    <dgm:pt modelId="{4E174928-7986-4D40-9BD1-0EE52FB869FE}" type="sibTrans" cxnId="{EE4C4512-FD8C-4B53-9552-F1EE6F7B764C}">
      <dgm:prSet/>
      <dgm:spPr/>
      <dgm:t>
        <a:bodyPr/>
        <a:lstStyle/>
        <a:p>
          <a:endParaRPr lang="el-GR">
            <a:solidFill>
              <a:schemeClr val="tx1"/>
            </a:solidFill>
          </a:endParaRPr>
        </a:p>
      </dgm:t>
    </dgm:pt>
    <dgm:pt modelId="{9ACD6CAF-70F9-42C6-B02D-3A38AE208D58}">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Αξιοποίηση των ΤΠΕ: Α</a:t>
          </a:r>
          <a:r>
            <a:rPr lang="el-GR" sz="1200" b="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dirty="0">
            <a:latin typeface="Times New Roman" panose="02020603050405020304" pitchFamily="18" charset="0"/>
            <a:cs typeface="Times New Roman" panose="02020603050405020304" pitchFamily="18" charset="0"/>
          </a:endParaRPr>
        </a:p>
      </dgm:t>
    </dgm:pt>
    <dgm:pt modelId="{5FBB39A7-DD7F-4B23-9E55-C02A8E7C526B}" type="sibTrans" cxnId="{86EDBFCE-B950-4A87-BE00-D3E2011975DF}">
      <dgm:prSet/>
      <dgm:spPr/>
      <dgm:t>
        <a:bodyPr/>
        <a:lstStyle/>
        <a:p>
          <a:endParaRPr lang="el-GR">
            <a:solidFill>
              <a:schemeClr val="tx1"/>
            </a:solidFill>
          </a:endParaRPr>
        </a:p>
      </dgm:t>
    </dgm:pt>
    <dgm:pt modelId="{EAE57B09-AC8F-4286-ABC3-9380169766D6}" type="parTrans" cxnId="{86EDBFCE-B950-4A87-BE00-D3E2011975DF}">
      <dgm:prSet/>
      <dgm:spPr/>
      <dgm:t>
        <a:bodyPr/>
        <a:lstStyle/>
        <a:p>
          <a:endParaRPr lang="el-GR">
            <a:solidFill>
              <a:schemeClr val="tx1"/>
            </a:solidFill>
          </a:endParaRPr>
        </a:p>
      </dgm:t>
    </dgm:pt>
    <dgm:pt modelId="{79EFEE55-8DF1-456A-BADD-B4D72F553133}">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 </a:t>
          </a:r>
          <a:r>
            <a:rPr lang="el-GR" sz="1200" b="0" dirty="0" smtClean="0">
              <a:latin typeface="Times New Roman" panose="02020603050405020304" pitchFamily="18" charset="0"/>
              <a:cs typeface="Times New Roman" panose="02020603050405020304" pitchFamily="18" charset="0"/>
            </a:rPr>
            <a:t>Συμμετέχει σε πολλές ενώσεις πανεπιστημίων &amp; επιστημονικούς οργανισμούς, συνεργασία με περισσότερα από 350 εκπαιδευτικά ιδρύματα σε όλον τον κόσμο. </a:t>
          </a:r>
          <a:endParaRPr lang="el-GR" sz="1200" b="0" u="none" dirty="0">
            <a:latin typeface="Times New Roman" panose="02020603050405020304" pitchFamily="18" charset="0"/>
            <a:cs typeface="Times New Roman" panose="02020603050405020304" pitchFamily="18" charset="0"/>
          </a:endParaRPr>
        </a:p>
      </dgm:t>
    </dgm:pt>
    <dgm:pt modelId="{E8625742-9EC0-429F-B242-5ED8A94406E7}" type="parTrans" cxnId="{B3964A40-5253-4F06-B50A-3E36FC3FD76C}">
      <dgm:prSet/>
      <dgm:spPr/>
      <dgm:t>
        <a:bodyPr/>
        <a:lstStyle/>
        <a:p>
          <a:endParaRPr lang="el-GR">
            <a:solidFill>
              <a:schemeClr val="tx1"/>
            </a:solidFill>
          </a:endParaRPr>
        </a:p>
      </dgm:t>
    </dgm:pt>
    <dgm:pt modelId="{D77BE469-754A-4A2A-95D2-BFBD5D467583}" type="sibTrans" cxnId="{B3964A40-5253-4F06-B50A-3E36FC3FD76C}">
      <dgm:prSet/>
      <dgm:spPr/>
      <dgm:t>
        <a:bodyPr/>
        <a:lstStyle/>
        <a:p>
          <a:endParaRPr lang="el-GR">
            <a:solidFill>
              <a:schemeClr val="tx1"/>
            </a:solidFill>
          </a:endParaRPr>
        </a:p>
      </dgm:t>
    </dgm:pt>
    <dgm:pt modelId="{7E2ED08A-3F64-43F0-80CB-B10A94041E79}" type="pres">
      <dgm:prSet presAssocID="{A639123B-E4C2-4B66-928B-943091D17241}" presName="Name0" presStyleCnt="0">
        <dgm:presLayoutVars>
          <dgm:dir/>
          <dgm:resizeHandles val="exact"/>
        </dgm:presLayoutVars>
      </dgm:prSet>
      <dgm:spPr/>
      <dgm:t>
        <a:bodyPr/>
        <a:lstStyle/>
        <a:p>
          <a:endParaRPr lang="el-GR"/>
        </a:p>
      </dgm:t>
    </dgm:pt>
    <dgm:pt modelId="{E3E16666-040C-4ABE-BE9F-02D76E6AD3A4}" type="pres">
      <dgm:prSet presAssocID="{9F51101C-B6FC-4E77-BB2A-8CEE2CA37634}" presName="node" presStyleLbl="node1" presStyleIdx="0" presStyleCnt="2">
        <dgm:presLayoutVars>
          <dgm:bulletEnabled val="1"/>
        </dgm:presLayoutVars>
      </dgm:prSet>
      <dgm:spPr/>
      <dgm:t>
        <a:bodyPr/>
        <a:lstStyle/>
        <a:p>
          <a:endParaRPr lang="el-GR"/>
        </a:p>
      </dgm:t>
    </dgm:pt>
    <dgm:pt modelId="{D17086C3-AE78-416F-A4D8-656FA29ABD94}" type="pres">
      <dgm:prSet presAssocID="{33886DA3-9926-40FB-B071-808D2F05A660}" presName="sibTrans" presStyleCnt="0"/>
      <dgm:spPr/>
      <dgm:t>
        <a:bodyPr/>
        <a:lstStyle/>
        <a:p>
          <a:endParaRPr lang="el-GR"/>
        </a:p>
      </dgm:t>
    </dgm:pt>
    <dgm:pt modelId="{DB626B91-DB65-4C94-8B77-21FADEA5BC74}" type="pres">
      <dgm:prSet presAssocID="{32A9D812-33CB-4D7C-8B6F-76F2864DB9E4}" presName="node" presStyleLbl="node1" presStyleIdx="1" presStyleCnt="2">
        <dgm:presLayoutVars>
          <dgm:bulletEnabled val="1"/>
        </dgm:presLayoutVars>
      </dgm:prSet>
      <dgm:spPr/>
      <dgm:t>
        <a:bodyPr/>
        <a:lstStyle/>
        <a:p>
          <a:endParaRPr lang="el-GR"/>
        </a:p>
      </dgm:t>
    </dgm:pt>
  </dgm:ptLst>
  <dgm:cxnLst>
    <dgm:cxn modelId="{EE4C4512-FD8C-4B53-9552-F1EE6F7B764C}" srcId="{32A9D812-33CB-4D7C-8B6F-76F2864DB9E4}" destId="{8B6F2CA2-7B78-43B4-9C58-ABD5A5C8EC5A}" srcOrd="4" destOrd="0" parTransId="{B2042278-9D5F-4303-BD89-E29CEBD72415}" sibTransId="{4E174928-7986-4D40-9BD1-0EE52FB869FE}"/>
    <dgm:cxn modelId="{4BD0A0D9-6061-4DAB-8742-E76D1F08C546}" type="presOf" srcId="{D01F24D1-9587-4E77-856F-49B9163D945F}" destId="{E3E16666-040C-4ABE-BE9F-02D76E6AD3A4}" srcOrd="0" destOrd="2" presId="urn:microsoft.com/office/officeart/2005/8/layout/hList6"/>
    <dgm:cxn modelId="{86EDBFCE-B950-4A87-BE00-D3E2011975DF}" srcId="{9F51101C-B6FC-4E77-BB2A-8CEE2CA37634}" destId="{9ACD6CAF-70F9-42C6-B02D-3A38AE208D58}" srcOrd="4" destOrd="0" parTransId="{EAE57B09-AC8F-4286-ABC3-9380169766D6}" sibTransId="{5FBB39A7-DD7F-4B23-9E55-C02A8E7C526B}"/>
    <dgm:cxn modelId="{80D3DC18-09AC-49D8-8ACE-43084BA3A4D8}" type="presOf" srcId="{F883C588-01DE-42B2-B95C-3A36EA953833}" destId="{DB626B91-DB65-4C94-8B77-21FADEA5BC74}" srcOrd="0" destOrd="2" presId="urn:microsoft.com/office/officeart/2005/8/layout/hList6"/>
    <dgm:cxn modelId="{A389D51B-10CE-46E2-A2E2-A9E77C533B49}" type="presOf" srcId="{32A9D812-33CB-4D7C-8B6F-76F2864DB9E4}" destId="{DB626B91-DB65-4C94-8B77-21FADEA5BC74}" srcOrd="0" destOrd="0" presId="urn:microsoft.com/office/officeart/2005/8/layout/hList6"/>
    <dgm:cxn modelId="{904F1191-BB25-42F8-BBB5-9A8507D735C0}" srcId="{32A9D812-33CB-4D7C-8B6F-76F2864DB9E4}" destId="{6BC18B20-6205-4EE1-9DFD-940D4A113E30}" srcOrd="0" destOrd="0" parTransId="{6236F90A-6A17-4224-A62C-B52F6C87F298}" sibTransId="{EEBE113E-240D-4D02-8E5E-EDD1F6C4DCF9}"/>
    <dgm:cxn modelId="{EEA7D829-1300-426C-B209-4CF7BBAA0DAE}" type="presOf" srcId="{8B6F2CA2-7B78-43B4-9C58-ABD5A5C8EC5A}" destId="{DB626B91-DB65-4C94-8B77-21FADEA5BC74}" srcOrd="0" destOrd="5" presId="urn:microsoft.com/office/officeart/2005/8/layout/hList6"/>
    <dgm:cxn modelId="{D497BBB7-758C-4E4F-B430-951B640D4FDA}" srcId="{9F51101C-B6FC-4E77-BB2A-8CEE2CA37634}" destId="{2F7DB89B-1BDD-4824-977E-B3CE6595EA77}" srcOrd="2" destOrd="0" parTransId="{2FCC6804-16D1-4D56-B577-3CC576C23953}" sibTransId="{429326A2-EFE8-4349-8DC1-9D59C771389C}"/>
    <dgm:cxn modelId="{7F6D58FA-89EF-43E8-A2A3-F72B03AC0F52}" type="presOf" srcId="{9ACD6CAF-70F9-42C6-B02D-3A38AE208D58}" destId="{E3E16666-040C-4ABE-BE9F-02D76E6AD3A4}" srcOrd="0" destOrd="5" presId="urn:microsoft.com/office/officeart/2005/8/layout/hList6"/>
    <dgm:cxn modelId="{EB113D8D-1BD9-4886-A128-30B67A8A8A46}" type="presOf" srcId="{2B0CE9D5-2CF2-4D06-B899-1F964816E008}" destId="{DB626B91-DB65-4C94-8B77-21FADEA5BC74}" srcOrd="0" destOrd="4" presId="urn:microsoft.com/office/officeart/2005/8/layout/hList6"/>
    <dgm:cxn modelId="{41FCF1B5-5939-48B5-AA0D-AA242E46657F}" type="presOf" srcId="{6BC18B20-6205-4EE1-9DFD-940D4A113E30}" destId="{DB626B91-DB65-4C94-8B77-21FADEA5BC74}" srcOrd="0" destOrd="1" presId="urn:microsoft.com/office/officeart/2005/8/layout/hList6"/>
    <dgm:cxn modelId="{F23C4B3A-BD50-4B6E-9C19-DE0200CE866D}" srcId="{9F51101C-B6FC-4E77-BB2A-8CEE2CA37634}" destId="{39DE7F0E-6562-45C6-A01D-7E77AC8BB01B}" srcOrd="3" destOrd="0" parTransId="{B9EE6959-A65D-443E-9870-ABF7C6E7DB4F}" sibTransId="{8083CF85-ECB4-49F1-B97D-C34B1F673157}"/>
    <dgm:cxn modelId="{101D1C57-1443-4276-972F-643AEAA1E0DB}" type="presOf" srcId="{2F7DB89B-1BDD-4824-977E-B3CE6595EA77}" destId="{E3E16666-040C-4ABE-BE9F-02D76E6AD3A4}" srcOrd="0" destOrd="3" presId="urn:microsoft.com/office/officeart/2005/8/layout/hList6"/>
    <dgm:cxn modelId="{1E2FD5C6-0BDC-4D3B-BB5B-1B82C98E6CD0}" srcId="{32A9D812-33CB-4D7C-8B6F-76F2864DB9E4}" destId="{F883C588-01DE-42B2-B95C-3A36EA953833}" srcOrd="1" destOrd="0" parTransId="{631CFD8C-4167-4068-8069-A99D72DD6057}" sibTransId="{F86031A6-F727-4C99-B6DC-9E4B07215CC7}"/>
    <dgm:cxn modelId="{ABE7D520-99FF-4D96-95DC-EA2D3CEF6166}" type="presOf" srcId="{BE9154E8-8237-4569-8BCD-A19AFB70B025}" destId="{E3E16666-040C-4ABE-BE9F-02D76E6AD3A4}" srcOrd="0" destOrd="1" presId="urn:microsoft.com/office/officeart/2005/8/layout/hList6"/>
    <dgm:cxn modelId="{B8C82A87-9429-42A8-826E-DF28EEBC2605}" type="presOf" srcId="{A6A17B7D-D1AC-40C8-AC1B-9DCCDF6BBB14}" destId="{DB626B91-DB65-4C94-8B77-21FADEA5BC74}" srcOrd="0" destOrd="3" presId="urn:microsoft.com/office/officeart/2005/8/layout/hList6"/>
    <dgm:cxn modelId="{89892150-6CBB-437F-89CD-84DD9DC7BB9C}" type="presOf" srcId="{39DE7F0E-6562-45C6-A01D-7E77AC8BB01B}" destId="{E3E16666-040C-4ABE-BE9F-02D76E6AD3A4}" srcOrd="0" destOrd="4" presId="urn:microsoft.com/office/officeart/2005/8/layout/hList6"/>
    <dgm:cxn modelId="{B3964A40-5253-4F06-B50A-3E36FC3FD76C}" srcId="{32A9D812-33CB-4D7C-8B6F-76F2864DB9E4}" destId="{79EFEE55-8DF1-456A-BADD-B4D72F553133}" srcOrd="5" destOrd="0" parTransId="{E8625742-9EC0-429F-B242-5ED8A94406E7}" sibTransId="{D77BE469-754A-4A2A-95D2-BFBD5D467583}"/>
    <dgm:cxn modelId="{EACFDB89-C7DB-4AA5-9333-2AD38DAF3898}" type="presOf" srcId="{A639123B-E4C2-4B66-928B-943091D17241}" destId="{7E2ED08A-3F64-43F0-80CB-B10A94041E79}" srcOrd="0" destOrd="0" presId="urn:microsoft.com/office/officeart/2005/8/layout/hList6"/>
    <dgm:cxn modelId="{A644F9FC-5E8D-4D64-AFBC-F238BF3EA7E9}" type="presOf" srcId="{3BC37B69-F681-48CE-86E1-3E3808E8F90A}" destId="{E3E16666-040C-4ABE-BE9F-02D76E6AD3A4}" srcOrd="0" destOrd="6" presId="urn:microsoft.com/office/officeart/2005/8/layout/hList6"/>
    <dgm:cxn modelId="{A199F525-EA28-454D-9B43-CD427FEE330C}" srcId="{9F51101C-B6FC-4E77-BB2A-8CEE2CA37634}" destId="{D01F24D1-9587-4E77-856F-49B9163D945F}" srcOrd="1" destOrd="0" parTransId="{F76E7FFF-3071-4FD3-A6C5-B5DD1F9D3E07}" sibTransId="{83E31740-8623-4BE5-A6E4-9C1F60666B2C}"/>
    <dgm:cxn modelId="{833D51E1-C0A6-459B-BE5F-99A9EFC44D3F}" srcId="{A639123B-E4C2-4B66-928B-943091D17241}" destId="{9F51101C-B6FC-4E77-BB2A-8CEE2CA37634}" srcOrd="0" destOrd="0" parTransId="{8146A730-F906-42A3-9170-214BB3D5DE6D}" sibTransId="{33886DA3-9926-40FB-B071-808D2F05A660}"/>
    <dgm:cxn modelId="{A97ACBBA-1BB4-477E-928F-3ADC92982027}" srcId="{32A9D812-33CB-4D7C-8B6F-76F2864DB9E4}" destId="{A6A17B7D-D1AC-40C8-AC1B-9DCCDF6BBB14}" srcOrd="2" destOrd="0" parTransId="{E2B43B75-0245-4677-807E-5D277B6E35E2}" sibTransId="{883269A5-0FC1-49A0-BAE4-F7114520BF73}"/>
    <dgm:cxn modelId="{6C258DAD-4BD7-4887-B8E7-A44CD627F1BC}" srcId="{A639123B-E4C2-4B66-928B-943091D17241}" destId="{32A9D812-33CB-4D7C-8B6F-76F2864DB9E4}" srcOrd="1" destOrd="0" parTransId="{6908419B-004D-41CD-AA1F-CDF579CCB3A5}" sibTransId="{E6354106-0541-497A-ABE5-C9E39CDA1D2A}"/>
    <dgm:cxn modelId="{24588B22-DE1D-46D3-9B88-9C9E5B907A2B}" type="presOf" srcId="{9F51101C-B6FC-4E77-BB2A-8CEE2CA37634}" destId="{E3E16666-040C-4ABE-BE9F-02D76E6AD3A4}" srcOrd="0" destOrd="0" presId="urn:microsoft.com/office/officeart/2005/8/layout/hList6"/>
    <dgm:cxn modelId="{27C5075A-439A-4B86-BADC-9B80AC317BE4}" srcId="{9F51101C-B6FC-4E77-BB2A-8CEE2CA37634}" destId="{BE9154E8-8237-4569-8BCD-A19AFB70B025}" srcOrd="0" destOrd="0" parTransId="{6226ACF3-CB8F-4265-9320-04877760B295}" sibTransId="{2AAF7A69-2619-42A3-B953-A537B9CC9586}"/>
    <dgm:cxn modelId="{D00B85A1-89E6-4C1C-93B5-06FCE2099D5B}" srcId="{9F51101C-B6FC-4E77-BB2A-8CEE2CA37634}" destId="{3BC37B69-F681-48CE-86E1-3E3808E8F90A}" srcOrd="5" destOrd="0" parTransId="{BB3179A2-F8D0-4F47-8C58-044484E153C7}" sibTransId="{E0EF6A7C-62DC-4886-9F32-C2A7537A92A1}"/>
    <dgm:cxn modelId="{098979C1-F08D-4AD1-91EC-1B587A330122}" type="presOf" srcId="{79EFEE55-8DF1-456A-BADD-B4D72F553133}" destId="{DB626B91-DB65-4C94-8B77-21FADEA5BC74}" srcOrd="0" destOrd="6" presId="urn:microsoft.com/office/officeart/2005/8/layout/hList6"/>
    <dgm:cxn modelId="{D3257C97-9ED5-4214-9949-223A339573A4}" srcId="{32A9D812-33CB-4D7C-8B6F-76F2864DB9E4}" destId="{2B0CE9D5-2CF2-4D06-B899-1F964816E008}" srcOrd="3" destOrd="0" parTransId="{B7C6143C-4E2A-41D3-AB3D-DBB25636287D}" sibTransId="{B5902C17-63C7-4C7C-BE5D-1D227259C116}"/>
    <dgm:cxn modelId="{31EC33A1-986D-49BD-BB07-4E10385141EB}" type="presParOf" srcId="{7E2ED08A-3F64-43F0-80CB-B10A94041E79}" destId="{E3E16666-040C-4ABE-BE9F-02D76E6AD3A4}" srcOrd="0" destOrd="0" presId="urn:microsoft.com/office/officeart/2005/8/layout/hList6"/>
    <dgm:cxn modelId="{9CD254BD-4CBD-4319-BD70-03EFF10DAFDB}" type="presParOf" srcId="{7E2ED08A-3F64-43F0-80CB-B10A94041E79}" destId="{D17086C3-AE78-416F-A4D8-656FA29ABD94}" srcOrd="1" destOrd="0" presId="urn:microsoft.com/office/officeart/2005/8/layout/hList6"/>
    <dgm:cxn modelId="{F98F3D39-B726-4815-961A-BD670C403828}" type="presParOf" srcId="{7E2ED08A-3F64-43F0-80CB-B10A94041E79}" destId="{DB626B91-DB65-4C94-8B77-21FADEA5BC74}" srcOrd="2"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39123B-E4C2-4B66-928B-943091D17241}"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l-GR"/>
        </a:p>
      </dgm:t>
    </dgm:pt>
    <dgm:pt modelId="{9F51101C-B6FC-4E77-BB2A-8CEE2CA37634}">
      <dgm:prSet phldrT="[Κείμενο]" custT="1"/>
      <dgm:spPr/>
      <dgm:t>
        <a:bodyPr/>
        <a:lstStyle/>
        <a:p>
          <a:pPr algn="ctr"/>
          <a:r>
            <a:rPr lang="el-GR" sz="2000" b="1" dirty="0" smtClean="0">
              <a:latin typeface="Times New Roman" panose="02020603050405020304" pitchFamily="18" charset="0"/>
              <a:cs typeface="Times New Roman" panose="02020603050405020304" pitchFamily="18" charset="0"/>
            </a:rPr>
            <a:t>Ανοικτό Πανεπιστήμιο Αυστραλίας</a:t>
          </a:r>
          <a:endParaRPr lang="el-GR" sz="2000" dirty="0"/>
        </a:p>
      </dgm:t>
    </dgm:pt>
    <dgm:pt modelId="{8146A730-F906-42A3-9170-214BB3D5DE6D}" type="parTrans" cxnId="{833D51E1-C0A6-459B-BE5F-99A9EFC44D3F}">
      <dgm:prSet/>
      <dgm:spPr/>
      <dgm:t>
        <a:bodyPr/>
        <a:lstStyle/>
        <a:p>
          <a:endParaRPr lang="el-GR"/>
        </a:p>
      </dgm:t>
    </dgm:pt>
    <dgm:pt modelId="{33886DA3-9926-40FB-B071-808D2F05A660}" type="sibTrans" cxnId="{833D51E1-C0A6-459B-BE5F-99A9EFC44D3F}">
      <dgm:prSet/>
      <dgm:spPr/>
      <dgm:t>
        <a:bodyPr/>
        <a:lstStyle/>
        <a:p>
          <a:endParaRPr lang="el-GR"/>
        </a:p>
      </dgm:t>
    </dgm:pt>
    <dgm:pt modelId="{BE9154E8-8237-4569-8BCD-A19AFB70B025}">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Πρόγραμμα Σπουδών</a:t>
          </a:r>
          <a:r>
            <a:rPr lang="el-GR" sz="1200" b="0" dirty="0" smtClean="0">
              <a:latin typeface="Times New Roman" panose="02020603050405020304" pitchFamily="18" charset="0"/>
              <a:cs typeface="Times New Roman" panose="02020603050405020304" pitchFamily="18" charset="0"/>
            </a:rPr>
            <a:t>: Προπτυχιακές &amp; μεταπτυχιακές σπουδές</a:t>
          </a:r>
          <a:endParaRPr lang="el-GR" sz="1200" b="0" dirty="0">
            <a:latin typeface="Times New Roman" panose="02020603050405020304" pitchFamily="18" charset="0"/>
            <a:cs typeface="Times New Roman" panose="02020603050405020304" pitchFamily="18" charset="0"/>
          </a:endParaRPr>
        </a:p>
      </dgm:t>
    </dgm:pt>
    <dgm:pt modelId="{6226ACF3-CB8F-4265-9320-04877760B295}" type="parTrans" cxnId="{27C5075A-439A-4B86-BADC-9B80AC317BE4}">
      <dgm:prSet/>
      <dgm:spPr/>
      <dgm:t>
        <a:bodyPr/>
        <a:lstStyle/>
        <a:p>
          <a:endParaRPr lang="el-GR"/>
        </a:p>
      </dgm:t>
    </dgm:pt>
    <dgm:pt modelId="{2AAF7A69-2619-42A3-B953-A537B9CC9586}" type="sibTrans" cxnId="{27C5075A-439A-4B86-BADC-9B80AC317BE4}">
      <dgm:prSet/>
      <dgm:spPr/>
      <dgm:t>
        <a:bodyPr/>
        <a:lstStyle/>
        <a:p>
          <a:endParaRPr lang="el-GR"/>
        </a:p>
      </dgm:t>
    </dgm:pt>
    <dgm:pt modelId="{D01F24D1-9587-4E77-856F-49B9163D945F}">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Διδακτικό υλικό</a:t>
          </a:r>
          <a:r>
            <a:rPr lang="el-GR" sz="1200" b="1" dirty="0" smtClean="0">
              <a:latin typeface="Times New Roman" panose="02020603050405020304" pitchFamily="18" charset="0"/>
              <a:cs typeface="Times New Roman" panose="02020603050405020304" pitchFamily="18" charset="0"/>
            </a:rPr>
            <a:t>: Έ</a:t>
          </a:r>
          <a:r>
            <a:rPr lang="el-GR" sz="1200" b="0" i="0" dirty="0" smtClean="0">
              <a:latin typeface="Times New Roman" panose="02020603050405020304" pitchFamily="18" charset="0"/>
              <a:cs typeface="Times New Roman" panose="02020603050405020304" pitchFamily="18" charset="0"/>
            </a:rPr>
            <a:t>ντυπο διδακτικό υλικό και ψηφιακό αποκλειστικά </a:t>
          </a:r>
          <a:r>
            <a:rPr lang="en-US" sz="1200" b="0" i="0" dirty="0" smtClean="0">
              <a:latin typeface="Times New Roman" panose="02020603050405020304" pitchFamily="18" charset="0"/>
              <a:cs typeface="Times New Roman" panose="02020603050405020304" pitchFamily="18" charset="0"/>
            </a:rPr>
            <a:t>online</a:t>
          </a:r>
          <a:endParaRPr lang="el-GR" sz="1200" b="0" i="0" dirty="0">
            <a:latin typeface="Times New Roman" panose="02020603050405020304" pitchFamily="18" charset="0"/>
            <a:cs typeface="Times New Roman" panose="02020603050405020304" pitchFamily="18" charset="0"/>
          </a:endParaRPr>
        </a:p>
      </dgm:t>
    </dgm:pt>
    <dgm:pt modelId="{F76E7FFF-3071-4FD3-A6C5-B5DD1F9D3E07}" type="parTrans" cxnId="{A199F525-EA28-454D-9B43-CD427FEE330C}">
      <dgm:prSet/>
      <dgm:spPr/>
      <dgm:t>
        <a:bodyPr/>
        <a:lstStyle/>
        <a:p>
          <a:endParaRPr lang="el-GR"/>
        </a:p>
      </dgm:t>
    </dgm:pt>
    <dgm:pt modelId="{83E31740-8623-4BE5-A6E4-9C1F60666B2C}" type="sibTrans" cxnId="{A199F525-EA28-454D-9B43-CD427FEE330C}">
      <dgm:prSet/>
      <dgm:spPr/>
      <dgm:t>
        <a:bodyPr/>
        <a:lstStyle/>
        <a:p>
          <a:endParaRPr lang="el-GR"/>
        </a:p>
      </dgm:t>
    </dgm:pt>
    <dgm:pt modelId="{6BC18B20-6205-4EE1-9DFD-940D4A113E30}">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Πρόγραμμα Σπουδών</a:t>
          </a:r>
          <a:r>
            <a:rPr lang="el-GR" sz="1200" dirty="0" smtClean="0">
              <a:latin typeface="Times New Roman" panose="02020603050405020304" pitchFamily="18" charset="0"/>
              <a:cs typeface="Times New Roman" panose="02020603050405020304" pitchFamily="18" charset="0"/>
            </a:rPr>
            <a:t>:</a:t>
          </a:r>
          <a:r>
            <a:rPr lang="en-US" sz="1200"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Παρέχονται προπτυχιακά μεταπτυχιακά </a:t>
          </a:r>
          <a:r>
            <a:rPr lang="en-US" sz="1200" b="0" dirty="0" smtClean="0">
              <a:latin typeface="Times New Roman" panose="02020603050405020304" pitchFamily="18" charset="0"/>
              <a:cs typeface="Times New Roman" panose="02020603050405020304" pitchFamily="18" charset="0"/>
            </a:rPr>
            <a:t>&amp; </a:t>
          </a:r>
          <a:r>
            <a:rPr lang="el-GR" sz="1200" b="0" dirty="0" smtClean="0">
              <a:latin typeface="Times New Roman" panose="02020603050405020304" pitchFamily="18" charset="0"/>
              <a:cs typeface="Times New Roman" panose="02020603050405020304" pitchFamily="18" charset="0"/>
            </a:rPr>
            <a:t>διδακτορικά διπλώματα. </a:t>
          </a:r>
          <a:endParaRPr lang="el-GR" sz="1200" b="0" dirty="0">
            <a:latin typeface="Times New Roman" panose="02020603050405020304" pitchFamily="18" charset="0"/>
            <a:cs typeface="Times New Roman" panose="02020603050405020304" pitchFamily="18" charset="0"/>
          </a:endParaRPr>
        </a:p>
      </dgm:t>
    </dgm:pt>
    <dgm:pt modelId="{6236F90A-6A17-4224-A62C-B52F6C87F298}" type="parTrans" cxnId="{904F1191-BB25-42F8-BBB5-9A8507D735C0}">
      <dgm:prSet/>
      <dgm:spPr/>
      <dgm:t>
        <a:bodyPr/>
        <a:lstStyle/>
        <a:p>
          <a:endParaRPr lang="el-GR"/>
        </a:p>
      </dgm:t>
    </dgm:pt>
    <dgm:pt modelId="{EEBE113E-240D-4D02-8E5E-EDD1F6C4DCF9}" type="sibTrans" cxnId="{904F1191-BB25-42F8-BBB5-9A8507D735C0}">
      <dgm:prSet/>
      <dgm:spPr/>
      <dgm:t>
        <a:bodyPr/>
        <a:lstStyle/>
        <a:p>
          <a:endParaRPr lang="el-GR"/>
        </a:p>
      </dgm:t>
    </dgm:pt>
    <dgm:pt modelId="{A6A17B7D-D1AC-40C8-AC1B-9DCCDF6BBB14}">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Εκπαιδευτική μεθοδολογία</a:t>
          </a:r>
          <a:r>
            <a:rPr lang="el-GR" sz="1200" dirty="0" smtClean="0">
              <a:latin typeface="Times New Roman" panose="02020603050405020304" pitchFamily="18" charset="0"/>
              <a:cs typeface="Times New Roman" panose="02020603050405020304" pitchFamily="18" charset="0"/>
            </a:rPr>
            <a:t>: -Διδασκαλία-Σεμινάρια-Διαλέξεις-</a:t>
          </a:r>
          <a:r>
            <a:rPr lang="el-GR" sz="1200" dirty="0" err="1" smtClean="0">
              <a:latin typeface="Times New Roman" panose="02020603050405020304" pitchFamily="18" charset="0"/>
              <a:cs typeface="Times New Roman" panose="02020603050405020304" pitchFamily="18" charset="0"/>
            </a:rPr>
            <a:t>Συνέδρι</a:t>
          </a:r>
          <a:r>
            <a:rPr lang="el-GR" sz="1200" dirty="0" smtClean="0">
              <a:latin typeface="Times New Roman" panose="02020603050405020304" pitchFamily="18" charset="0"/>
              <a:cs typeface="Times New Roman" panose="02020603050405020304" pitchFamily="18" charset="0"/>
            </a:rPr>
            <a:t>α</a:t>
          </a:r>
          <a:endParaRPr lang="el-GR" sz="1200" dirty="0">
            <a:latin typeface="Times New Roman" panose="02020603050405020304" pitchFamily="18" charset="0"/>
            <a:cs typeface="Times New Roman" panose="02020603050405020304" pitchFamily="18" charset="0"/>
          </a:endParaRPr>
        </a:p>
      </dgm:t>
    </dgm:pt>
    <dgm:pt modelId="{E2B43B75-0245-4677-807E-5D277B6E35E2}" type="parTrans" cxnId="{A97ACBBA-1BB4-477E-928F-3ADC92982027}">
      <dgm:prSet/>
      <dgm:spPr/>
      <dgm:t>
        <a:bodyPr/>
        <a:lstStyle/>
        <a:p>
          <a:endParaRPr lang="el-GR"/>
        </a:p>
      </dgm:t>
    </dgm:pt>
    <dgm:pt modelId="{883269A5-0FC1-49A0-BAE4-F7114520BF73}" type="sibTrans" cxnId="{A97ACBBA-1BB4-477E-928F-3ADC92982027}">
      <dgm:prSet/>
      <dgm:spPr/>
      <dgm:t>
        <a:bodyPr/>
        <a:lstStyle/>
        <a:p>
          <a:endParaRPr lang="el-GR"/>
        </a:p>
      </dgm:t>
    </dgm:pt>
    <dgm:pt modelId="{2B0CE9D5-2CF2-4D06-B899-1F964816E008}">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υποστήριξη &amp; παροχή συνεχούς καθοδήγηση</a:t>
          </a:r>
          <a:endParaRPr lang="el-GR" sz="1200" b="0" u="none" dirty="0">
            <a:latin typeface="Times New Roman" panose="02020603050405020304" pitchFamily="18" charset="0"/>
            <a:cs typeface="Times New Roman" panose="02020603050405020304" pitchFamily="18" charset="0"/>
          </a:endParaRPr>
        </a:p>
      </dgm:t>
    </dgm:pt>
    <dgm:pt modelId="{B7C6143C-4E2A-41D3-AB3D-DBB25636287D}" type="parTrans" cxnId="{D3257C97-9ED5-4214-9949-223A339573A4}">
      <dgm:prSet/>
      <dgm:spPr/>
      <dgm:t>
        <a:bodyPr/>
        <a:lstStyle/>
        <a:p>
          <a:endParaRPr lang="el-GR"/>
        </a:p>
      </dgm:t>
    </dgm:pt>
    <dgm:pt modelId="{B5902C17-63C7-4C7C-BE5D-1D227259C116}" type="sibTrans" cxnId="{D3257C97-9ED5-4214-9949-223A339573A4}">
      <dgm:prSet/>
      <dgm:spPr/>
      <dgm:t>
        <a:bodyPr/>
        <a:lstStyle/>
        <a:p>
          <a:endParaRPr lang="el-GR"/>
        </a:p>
      </dgm:t>
    </dgm:pt>
    <dgm:pt modelId="{2F7DB89B-1BDD-4824-977E-B3CE6595EA77}">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Εκπαιδευτική μεθοδολογία: </a:t>
          </a:r>
          <a:r>
            <a:rPr lang="el-GR" sz="1200" b="0" u="sng" dirty="0" smtClean="0">
              <a:latin typeface="Times New Roman" panose="02020603050405020304" pitchFamily="18" charset="0"/>
              <a:cs typeface="Times New Roman" panose="02020603050405020304" pitchFamily="18" charset="0"/>
            </a:rPr>
            <a:t>Δ</a:t>
          </a:r>
          <a:r>
            <a:rPr lang="el-GR" sz="1200" b="0" dirty="0" smtClean="0">
              <a:latin typeface="Times New Roman" panose="02020603050405020304" pitchFamily="18" charset="0"/>
              <a:cs typeface="Times New Roman" panose="02020603050405020304" pitchFamily="18" charset="0"/>
            </a:rPr>
            <a:t>ιδακτική διαδικασία που στηρίζεται στην αυτόνομη μάθηση υπό την επίβλεψη του διδάσκοντα – εκπαιδευτή</a:t>
          </a:r>
          <a:r>
            <a:rPr lang="el-GR" sz="1200" b="1" dirty="0" smtClean="0">
              <a:latin typeface="Times New Roman" panose="02020603050405020304" pitchFamily="18" charset="0"/>
              <a:cs typeface="Times New Roman" panose="02020603050405020304" pitchFamily="18" charset="0"/>
            </a:rPr>
            <a:t>. </a:t>
          </a:r>
          <a:endParaRPr lang="el-GR" sz="1200" b="0" u="none" dirty="0">
            <a:latin typeface="Times New Roman" panose="02020603050405020304" pitchFamily="18" charset="0"/>
            <a:cs typeface="Times New Roman" panose="02020603050405020304" pitchFamily="18" charset="0"/>
          </a:endParaRPr>
        </a:p>
      </dgm:t>
    </dgm:pt>
    <dgm:pt modelId="{2FCC6804-16D1-4D56-B577-3CC576C23953}" type="parTrans" cxnId="{D497BBB7-758C-4E4F-B430-951B640D4FDA}">
      <dgm:prSet/>
      <dgm:spPr/>
      <dgm:t>
        <a:bodyPr/>
        <a:lstStyle/>
        <a:p>
          <a:endParaRPr lang="el-GR"/>
        </a:p>
      </dgm:t>
    </dgm:pt>
    <dgm:pt modelId="{429326A2-EFE8-4349-8DC1-9D59C771389C}" type="sibTrans" cxnId="{D497BBB7-758C-4E4F-B430-951B640D4FDA}">
      <dgm:prSet/>
      <dgm:spPr/>
      <dgm:t>
        <a:bodyPr/>
        <a:lstStyle/>
        <a:p>
          <a:endParaRPr lang="el-GR"/>
        </a:p>
      </dgm:t>
    </dgm:pt>
    <dgm:pt modelId="{3BC37B69-F681-48CE-86E1-3E3808E8F90A}">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dirty="0" smtClean="0">
              <a:latin typeface="Times New Roman" panose="02020603050405020304" pitchFamily="18" charset="0"/>
              <a:cs typeface="Times New Roman" panose="02020603050405020304" pitchFamily="18" charset="0"/>
            </a:rPr>
            <a:t>: </a:t>
          </a:r>
          <a:r>
            <a:rPr lang="el-GR" sz="1200" b="0" u="none" dirty="0" smtClean="0">
              <a:latin typeface="Times New Roman" panose="02020603050405020304" pitchFamily="18" charset="0"/>
              <a:cs typeface="Times New Roman" panose="02020603050405020304" pitchFamily="18" charset="0"/>
            </a:rPr>
            <a:t>Συμμετοχή</a:t>
          </a:r>
          <a:r>
            <a:rPr lang="el-GR" sz="1200" b="0" u="sng"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σε δράσεις προώθησης του Αθλητισμού και της σύνδεσής του με την ποιότητα ζωής &amp; την επαγγελματική επιτυχία</a:t>
          </a:r>
          <a:r>
            <a:rPr lang="el-GR" sz="1200" b="1" dirty="0" smtClean="0">
              <a:latin typeface="Times New Roman" panose="02020603050405020304" pitchFamily="18" charset="0"/>
              <a:cs typeface="Times New Roman" panose="02020603050405020304" pitchFamily="18" charset="0"/>
            </a:rPr>
            <a:t>.</a:t>
          </a:r>
          <a:endParaRPr lang="el-GR" sz="1200" b="0" u="none" dirty="0">
            <a:latin typeface="Times New Roman" panose="02020603050405020304" pitchFamily="18" charset="0"/>
            <a:cs typeface="Times New Roman" panose="02020603050405020304" pitchFamily="18" charset="0"/>
          </a:endParaRPr>
        </a:p>
      </dgm:t>
    </dgm:pt>
    <dgm:pt modelId="{BB3179A2-F8D0-4F47-8C58-044484E153C7}" type="parTrans" cxnId="{D00B85A1-89E6-4C1C-93B5-06FCE2099D5B}">
      <dgm:prSet/>
      <dgm:spPr/>
      <dgm:t>
        <a:bodyPr/>
        <a:lstStyle/>
        <a:p>
          <a:endParaRPr lang="el-GR"/>
        </a:p>
      </dgm:t>
    </dgm:pt>
    <dgm:pt modelId="{E0EF6A7C-62DC-4886-9F32-C2A7537A92A1}" type="sibTrans" cxnId="{D00B85A1-89E6-4C1C-93B5-06FCE2099D5B}">
      <dgm:prSet/>
      <dgm:spPr/>
      <dgm:t>
        <a:bodyPr/>
        <a:lstStyle/>
        <a:p>
          <a:endParaRPr lang="el-GR"/>
        </a:p>
      </dgm:t>
    </dgm:pt>
    <dgm:pt modelId="{F883C588-01DE-42B2-B95C-3A36EA953833}">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Διδακτικό υλικό</a:t>
          </a:r>
          <a:r>
            <a:rPr lang="el-GR" sz="1200"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Έντυπο υλικό, ραδιοφωνικό, τα προγράμματα ηλεκτρονικών υπολογιστών, η διαδραστική τηλεόραση </a:t>
          </a:r>
          <a:endParaRPr lang="el-GR" sz="1200" b="0" dirty="0">
            <a:latin typeface="Times New Roman" panose="02020603050405020304" pitchFamily="18" charset="0"/>
            <a:cs typeface="Times New Roman" panose="02020603050405020304" pitchFamily="18" charset="0"/>
          </a:endParaRPr>
        </a:p>
      </dgm:t>
    </dgm:pt>
    <dgm:pt modelId="{631CFD8C-4167-4068-8069-A99D72DD6057}" type="parTrans" cxnId="{1E2FD5C6-0BDC-4D3B-BB5B-1B82C98E6CD0}">
      <dgm:prSet/>
      <dgm:spPr/>
      <dgm:t>
        <a:bodyPr/>
        <a:lstStyle/>
        <a:p>
          <a:endParaRPr lang="el-GR"/>
        </a:p>
      </dgm:t>
    </dgm:pt>
    <dgm:pt modelId="{F86031A6-F727-4C99-B6DC-9E4B07215CC7}" type="sibTrans" cxnId="{1E2FD5C6-0BDC-4D3B-BB5B-1B82C98E6CD0}">
      <dgm:prSet/>
      <dgm:spPr/>
      <dgm:t>
        <a:bodyPr/>
        <a:lstStyle/>
        <a:p>
          <a:endParaRPr lang="el-GR"/>
        </a:p>
      </dgm:t>
    </dgm:pt>
    <dgm:pt modelId="{8B6F2CA2-7B78-43B4-9C58-ABD5A5C8EC5A}">
      <dgm:prSet phldrT="[Κείμενο]" custT="1"/>
      <dgm:spPr/>
      <dgm:t>
        <a:bodyPr/>
        <a:lstStyle/>
        <a:p>
          <a:pPr algn="ctr"/>
          <a:r>
            <a:rPr lang="el-GR" sz="1200" b="1" u="sng" smtClean="0">
              <a:latin typeface="Times New Roman" panose="02020603050405020304" pitchFamily="18" charset="0"/>
              <a:cs typeface="Times New Roman" panose="02020603050405020304" pitchFamily="18" charset="0"/>
            </a:rPr>
            <a:t>Αξιοποίηση των ΤΠΕ: </a:t>
          </a:r>
          <a:r>
            <a:rPr lang="el-GR" sz="1200" b="0" u="sng" smtClean="0">
              <a:latin typeface="Times New Roman" panose="02020603050405020304" pitchFamily="18" charset="0"/>
              <a:cs typeface="Times New Roman" panose="02020603050405020304" pitchFamily="18" charset="0"/>
            </a:rPr>
            <a:t>Υ</a:t>
          </a:r>
          <a:r>
            <a:rPr lang="el-GR" sz="1200" b="0" smtClean="0">
              <a:latin typeface="Times New Roman" panose="02020603050405020304" pitchFamily="18" charset="0"/>
              <a:cs typeface="Times New Roman" panose="02020603050405020304" pitchFamily="18" charset="0"/>
            </a:rPr>
            <a:t>ποστήριξη της διοικητικής &amp; εκπαιδευτικής λειτουργίας </a:t>
          </a:r>
          <a:r>
            <a:rPr lang="el-GR" sz="1200" b="0" i="0" u="none" smtClean="0">
              <a:latin typeface="Times New Roman" panose="02020603050405020304" pitchFamily="18" charset="0"/>
              <a:cs typeface="Times New Roman" panose="02020603050405020304" pitchFamily="18" charset="0"/>
              <a:hlinkClick xmlns:r="http://schemas.openxmlformats.org/officeDocument/2006/relationships" r:id="rId1"/>
            </a:rPr>
            <a:t>πλατφόρμα myUNISA</a:t>
          </a:r>
          <a:r>
            <a:rPr lang="el-GR" sz="1200" b="0" i="0" u="none" smtClean="0">
              <a:latin typeface="Times New Roman" panose="02020603050405020304" pitchFamily="18" charset="0"/>
              <a:cs typeface="Times New Roman" panose="02020603050405020304" pitchFamily="18" charset="0"/>
            </a:rPr>
            <a:t>. </a:t>
          </a:r>
          <a:endParaRPr lang="el-GR" sz="1200" b="0" i="0" u="none" dirty="0">
            <a:latin typeface="Times New Roman" panose="02020603050405020304" pitchFamily="18" charset="0"/>
            <a:cs typeface="Times New Roman" panose="02020603050405020304" pitchFamily="18" charset="0"/>
          </a:endParaRPr>
        </a:p>
      </dgm:t>
    </dgm:pt>
    <dgm:pt modelId="{B2042278-9D5F-4303-BD89-E29CEBD72415}" type="parTrans" cxnId="{EE4C4512-FD8C-4B53-9552-F1EE6F7B764C}">
      <dgm:prSet/>
      <dgm:spPr/>
      <dgm:t>
        <a:bodyPr/>
        <a:lstStyle/>
        <a:p>
          <a:endParaRPr lang="el-GR"/>
        </a:p>
      </dgm:t>
    </dgm:pt>
    <dgm:pt modelId="{4E174928-7986-4D40-9BD1-0EE52FB869FE}" type="sibTrans" cxnId="{EE4C4512-FD8C-4B53-9552-F1EE6F7B764C}">
      <dgm:prSet/>
      <dgm:spPr/>
      <dgm:t>
        <a:bodyPr/>
        <a:lstStyle/>
        <a:p>
          <a:endParaRPr lang="el-GR"/>
        </a:p>
      </dgm:t>
    </dgm:pt>
    <dgm:pt modelId="{9ACD6CAF-70F9-42C6-B02D-3A38AE208D58}">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Αξιοποίηση των ΤΠΕ: Α</a:t>
          </a:r>
          <a:r>
            <a:rPr lang="el-GR" sz="1200" b="0" dirty="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dirty="0">
            <a:latin typeface="Times New Roman" panose="02020603050405020304" pitchFamily="18" charset="0"/>
            <a:cs typeface="Times New Roman" panose="02020603050405020304" pitchFamily="18" charset="0"/>
          </a:endParaRPr>
        </a:p>
      </dgm:t>
    </dgm:pt>
    <dgm:pt modelId="{5FBB39A7-DD7F-4B23-9E55-C02A8E7C526B}" type="sibTrans" cxnId="{86EDBFCE-B950-4A87-BE00-D3E2011975DF}">
      <dgm:prSet/>
      <dgm:spPr/>
      <dgm:t>
        <a:bodyPr/>
        <a:lstStyle/>
        <a:p>
          <a:endParaRPr lang="el-GR"/>
        </a:p>
      </dgm:t>
    </dgm:pt>
    <dgm:pt modelId="{EAE57B09-AC8F-4286-ABC3-9380169766D6}" type="parTrans" cxnId="{86EDBFCE-B950-4A87-BE00-D3E2011975DF}">
      <dgm:prSet/>
      <dgm:spPr/>
      <dgm:t>
        <a:bodyPr/>
        <a:lstStyle/>
        <a:p>
          <a:endParaRPr lang="el-GR"/>
        </a:p>
      </dgm:t>
    </dgm:pt>
    <dgm:pt modelId="{79EFEE55-8DF1-456A-BADD-B4D72F553133}">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Προωθεί την έρευνα &amp; την καινοτομία υποστηρίζοντας το έργο περισσότερων από 150 ερευνητών </a:t>
          </a:r>
          <a:endParaRPr lang="el-GR" sz="1200" b="0" u="none" dirty="0">
            <a:latin typeface="Times New Roman" panose="02020603050405020304" pitchFamily="18" charset="0"/>
            <a:cs typeface="Times New Roman" panose="02020603050405020304" pitchFamily="18" charset="0"/>
          </a:endParaRPr>
        </a:p>
      </dgm:t>
    </dgm:pt>
    <dgm:pt modelId="{E8625742-9EC0-429F-B242-5ED8A94406E7}" type="parTrans" cxnId="{B3964A40-5253-4F06-B50A-3E36FC3FD76C}">
      <dgm:prSet/>
      <dgm:spPr/>
      <dgm:t>
        <a:bodyPr/>
        <a:lstStyle/>
        <a:p>
          <a:endParaRPr lang="el-GR"/>
        </a:p>
      </dgm:t>
    </dgm:pt>
    <dgm:pt modelId="{D77BE469-754A-4A2A-95D2-BFBD5D467583}" type="sibTrans" cxnId="{B3964A40-5253-4F06-B50A-3E36FC3FD76C}">
      <dgm:prSet/>
      <dgm:spPr/>
      <dgm:t>
        <a:bodyPr/>
        <a:lstStyle/>
        <a:p>
          <a:endParaRPr lang="el-GR"/>
        </a:p>
      </dgm:t>
    </dgm:pt>
    <dgm:pt modelId="{96EF5D71-F0BD-4CD1-BB9C-163615775559}">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&amp; υποστήριξη &amp; καθοδήγηση από εξειδικευμένους συμβούλους</a:t>
          </a:r>
          <a:endParaRPr lang="el-GR" sz="1200" b="0" u="none" dirty="0">
            <a:latin typeface="Times New Roman" panose="02020603050405020304" pitchFamily="18" charset="0"/>
            <a:cs typeface="Times New Roman" panose="02020603050405020304" pitchFamily="18" charset="0"/>
          </a:endParaRPr>
        </a:p>
      </dgm:t>
    </dgm:pt>
    <dgm:pt modelId="{7F5AC54F-C14B-454A-B36D-52D4CAAB470F}" type="parTrans" cxnId="{AD4D2CBA-77CB-47DB-B431-329BDE4DF499}">
      <dgm:prSet/>
      <dgm:spPr/>
      <dgm:t>
        <a:bodyPr/>
        <a:lstStyle/>
        <a:p>
          <a:endParaRPr lang="el-GR"/>
        </a:p>
      </dgm:t>
    </dgm:pt>
    <dgm:pt modelId="{EFCF1B6C-5119-4534-B3FD-38A5CE0EC960}" type="sibTrans" cxnId="{AD4D2CBA-77CB-47DB-B431-329BDE4DF499}">
      <dgm:prSet/>
      <dgm:spPr/>
      <dgm:t>
        <a:bodyPr/>
        <a:lstStyle/>
        <a:p>
          <a:endParaRPr lang="el-GR"/>
        </a:p>
      </dgm:t>
    </dgm:pt>
    <dgm:pt modelId="{32A9D812-33CB-4D7C-8B6F-76F2864DB9E4}">
      <dgm:prSet phldrT="[Κείμενο]" custT="1"/>
      <dgm:spPr/>
      <dgm:t>
        <a:bodyPr/>
        <a:lstStyle/>
        <a:p>
          <a:pPr algn="ctr"/>
          <a:r>
            <a:rPr lang="el-GR" sz="2000" b="1" dirty="0" smtClean="0">
              <a:latin typeface="Times New Roman" panose="02020603050405020304" pitchFamily="18" charset="0"/>
              <a:cs typeface="Times New Roman" panose="02020603050405020304" pitchFamily="18" charset="0"/>
            </a:rPr>
            <a:t>Ανοικτό Πανεπιστήμιο Νοτίου Αφρικής </a:t>
          </a:r>
          <a:r>
            <a:rPr lang="en-US" sz="2000" b="1" dirty="0" smtClean="0">
              <a:latin typeface="Times New Roman" panose="02020603050405020304" pitchFamily="18" charset="0"/>
              <a:cs typeface="Times New Roman" panose="02020603050405020304" pitchFamily="18" charset="0"/>
            </a:rPr>
            <a:t>UNISA</a:t>
          </a:r>
          <a:endParaRPr lang="el-GR" sz="2000" b="1" dirty="0">
            <a:latin typeface="Times New Roman" panose="02020603050405020304" pitchFamily="18" charset="0"/>
            <a:cs typeface="Times New Roman" panose="02020603050405020304" pitchFamily="18" charset="0"/>
          </a:endParaRPr>
        </a:p>
      </dgm:t>
    </dgm:pt>
    <dgm:pt modelId="{E6354106-0541-497A-ABE5-C9E39CDA1D2A}" type="sibTrans" cxnId="{6C258DAD-4BD7-4887-B8E7-A44CD627F1BC}">
      <dgm:prSet/>
      <dgm:spPr/>
      <dgm:t>
        <a:bodyPr/>
        <a:lstStyle/>
        <a:p>
          <a:endParaRPr lang="el-GR"/>
        </a:p>
      </dgm:t>
    </dgm:pt>
    <dgm:pt modelId="{6908419B-004D-41CD-AA1F-CDF579CCB3A5}" type="parTrans" cxnId="{6C258DAD-4BD7-4887-B8E7-A44CD627F1BC}">
      <dgm:prSet/>
      <dgm:spPr/>
      <dgm:t>
        <a:bodyPr/>
        <a:lstStyle/>
        <a:p>
          <a:endParaRPr lang="el-GR"/>
        </a:p>
      </dgm:t>
    </dgm:pt>
    <dgm:pt modelId="{BBD43316-7466-476D-840D-648FF3C6C200}" type="pres">
      <dgm:prSet presAssocID="{A639123B-E4C2-4B66-928B-943091D17241}" presName="Name0" presStyleCnt="0">
        <dgm:presLayoutVars>
          <dgm:dir/>
          <dgm:resizeHandles val="exact"/>
        </dgm:presLayoutVars>
      </dgm:prSet>
      <dgm:spPr/>
      <dgm:t>
        <a:bodyPr/>
        <a:lstStyle/>
        <a:p>
          <a:endParaRPr lang="el-GR"/>
        </a:p>
      </dgm:t>
    </dgm:pt>
    <dgm:pt modelId="{010D99FA-40B0-4584-8E6E-B5A34DC157A8}" type="pres">
      <dgm:prSet presAssocID="{9F51101C-B6FC-4E77-BB2A-8CEE2CA37634}" presName="node" presStyleLbl="node1" presStyleIdx="0" presStyleCnt="2">
        <dgm:presLayoutVars>
          <dgm:bulletEnabled val="1"/>
        </dgm:presLayoutVars>
      </dgm:prSet>
      <dgm:spPr/>
      <dgm:t>
        <a:bodyPr/>
        <a:lstStyle/>
        <a:p>
          <a:endParaRPr lang="el-GR"/>
        </a:p>
      </dgm:t>
    </dgm:pt>
    <dgm:pt modelId="{A713D1C6-77EB-4FB6-9C13-A05753A2BC01}" type="pres">
      <dgm:prSet presAssocID="{33886DA3-9926-40FB-B071-808D2F05A660}" presName="sibTrans" presStyleCnt="0"/>
      <dgm:spPr/>
      <dgm:t>
        <a:bodyPr/>
        <a:lstStyle/>
        <a:p>
          <a:endParaRPr lang="el-GR"/>
        </a:p>
      </dgm:t>
    </dgm:pt>
    <dgm:pt modelId="{BED85411-B957-4CAB-9654-5CF0E401014D}" type="pres">
      <dgm:prSet presAssocID="{32A9D812-33CB-4D7C-8B6F-76F2864DB9E4}" presName="node" presStyleLbl="node1" presStyleIdx="1" presStyleCnt="2">
        <dgm:presLayoutVars>
          <dgm:bulletEnabled val="1"/>
        </dgm:presLayoutVars>
      </dgm:prSet>
      <dgm:spPr/>
      <dgm:t>
        <a:bodyPr/>
        <a:lstStyle/>
        <a:p>
          <a:endParaRPr lang="el-GR"/>
        </a:p>
      </dgm:t>
    </dgm:pt>
  </dgm:ptLst>
  <dgm:cxnLst>
    <dgm:cxn modelId="{7C116258-FEAD-41CD-8054-43994D58600F}" type="presOf" srcId="{79EFEE55-8DF1-456A-BADD-B4D72F553133}" destId="{BED85411-B957-4CAB-9654-5CF0E401014D}" srcOrd="0" destOrd="6" presId="urn:microsoft.com/office/officeart/2005/8/layout/hList6"/>
    <dgm:cxn modelId="{8D102B20-48E1-424F-9C09-27AC891A0A9E}" type="presOf" srcId="{32A9D812-33CB-4D7C-8B6F-76F2864DB9E4}" destId="{BED85411-B957-4CAB-9654-5CF0E401014D}" srcOrd="0" destOrd="0" presId="urn:microsoft.com/office/officeart/2005/8/layout/hList6"/>
    <dgm:cxn modelId="{EE4C4512-FD8C-4B53-9552-F1EE6F7B764C}" srcId="{32A9D812-33CB-4D7C-8B6F-76F2864DB9E4}" destId="{8B6F2CA2-7B78-43B4-9C58-ABD5A5C8EC5A}" srcOrd="4" destOrd="0" parTransId="{B2042278-9D5F-4303-BD89-E29CEBD72415}" sibTransId="{4E174928-7986-4D40-9BD1-0EE52FB869FE}"/>
    <dgm:cxn modelId="{86EDBFCE-B950-4A87-BE00-D3E2011975DF}" srcId="{9F51101C-B6FC-4E77-BB2A-8CEE2CA37634}" destId="{9ACD6CAF-70F9-42C6-B02D-3A38AE208D58}" srcOrd="4" destOrd="0" parTransId="{EAE57B09-AC8F-4286-ABC3-9380169766D6}" sibTransId="{5FBB39A7-DD7F-4B23-9E55-C02A8E7C526B}"/>
    <dgm:cxn modelId="{C840E582-8F7E-429E-B4A4-EFE54ADE73C7}" type="presOf" srcId="{A639123B-E4C2-4B66-928B-943091D17241}" destId="{BBD43316-7466-476D-840D-648FF3C6C200}" srcOrd="0" destOrd="0" presId="urn:microsoft.com/office/officeart/2005/8/layout/hList6"/>
    <dgm:cxn modelId="{904F1191-BB25-42F8-BBB5-9A8507D735C0}" srcId="{32A9D812-33CB-4D7C-8B6F-76F2864DB9E4}" destId="{6BC18B20-6205-4EE1-9DFD-940D4A113E30}" srcOrd="0" destOrd="0" parTransId="{6236F90A-6A17-4224-A62C-B52F6C87F298}" sibTransId="{EEBE113E-240D-4D02-8E5E-EDD1F6C4DCF9}"/>
    <dgm:cxn modelId="{8577E719-2152-4011-ACC4-2AFD7CDC2BA8}" type="presOf" srcId="{2F7DB89B-1BDD-4824-977E-B3CE6595EA77}" destId="{010D99FA-40B0-4584-8E6E-B5A34DC157A8}" srcOrd="0" destOrd="3" presId="urn:microsoft.com/office/officeart/2005/8/layout/hList6"/>
    <dgm:cxn modelId="{D497BBB7-758C-4E4F-B430-951B640D4FDA}" srcId="{9F51101C-B6FC-4E77-BB2A-8CEE2CA37634}" destId="{2F7DB89B-1BDD-4824-977E-B3CE6595EA77}" srcOrd="2" destOrd="0" parTransId="{2FCC6804-16D1-4D56-B577-3CC576C23953}" sibTransId="{429326A2-EFE8-4349-8DC1-9D59C771389C}"/>
    <dgm:cxn modelId="{4E61D8CB-7313-4C76-9B52-79F9CF80CA7F}" type="presOf" srcId="{6BC18B20-6205-4EE1-9DFD-940D4A113E30}" destId="{BED85411-B957-4CAB-9654-5CF0E401014D}" srcOrd="0" destOrd="1" presId="urn:microsoft.com/office/officeart/2005/8/layout/hList6"/>
    <dgm:cxn modelId="{AD4D2CBA-77CB-47DB-B431-329BDE4DF499}" srcId="{9F51101C-B6FC-4E77-BB2A-8CEE2CA37634}" destId="{96EF5D71-F0BD-4CD1-BB9C-163615775559}" srcOrd="3" destOrd="0" parTransId="{7F5AC54F-C14B-454A-B36D-52D4CAAB470F}" sibTransId="{EFCF1B6C-5119-4534-B3FD-38A5CE0EC960}"/>
    <dgm:cxn modelId="{A351CEC9-F7B7-493C-B4A8-8C3EEFC1C701}" type="presOf" srcId="{3BC37B69-F681-48CE-86E1-3E3808E8F90A}" destId="{010D99FA-40B0-4584-8E6E-B5A34DC157A8}" srcOrd="0" destOrd="6" presId="urn:microsoft.com/office/officeart/2005/8/layout/hList6"/>
    <dgm:cxn modelId="{E398FC06-BECE-45D3-82B8-08CA01AA2A3F}" type="presOf" srcId="{9F51101C-B6FC-4E77-BB2A-8CEE2CA37634}" destId="{010D99FA-40B0-4584-8E6E-B5A34DC157A8}" srcOrd="0" destOrd="0" presId="urn:microsoft.com/office/officeart/2005/8/layout/hList6"/>
    <dgm:cxn modelId="{4A4D7B22-5BF2-458F-BC27-B35F2F7773FB}" type="presOf" srcId="{A6A17B7D-D1AC-40C8-AC1B-9DCCDF6BBB14}" destId="{BED85411-B957-4CAB-9654-5CF0E401014D}" srcOrd="0" destOrd="3" presId="urn:microsoft.com/office/officeart/2005/8/layout/hList6"/>
    <dgm:cxn modelId="{1E2FD5C6-0BDC-4D3B-BB5B-1B82C98E6CD0}" srcId="{32A9D812-33CB-4D7C-8B6F-76F2864DB9E4}" destId="{F883C588-01DE-42B2-B95C-3A36EA953833}" srcOrd="1" destOrd="0" parTransId="{631CFD8C-4167-4068-8069-A99D72DD6057}" sibTransId="{F86031A6-F727-4C99-B6DC-9E4B07215CC7}"/>
    <dgm:cxn modelId="{7B5EF04E-3C5C-4BB2-96FE-D40665721789}" type="presOf" srcId="{9ACD6CAF-70F9-42C6-B02D-3A38AE208D58}" destId="{010D99FA-40B0-4584-8E6E-B5A34DC157A8}" srcOrd="0" destOrd="5" presId="urn:microsoft.com/office/officeart/2005/8/layout/hList6"/>
    <dgm:cxn modelId="{ED2C2B1C-C165-4403-9681-C38CF221187C}" type="presOf" srcId="{8B6F2CA2-7B78-43B4-9C58-ABD5A5C8EC5A}" destId="{BED85411-B957-4CAB-9654-5CF0E401014D}" srcOrd="0" destOrd="5" presId="urn:microsoft.com/office/officeart/2005/8/layout/hList6"/>
    <dgm:cxn modelId="{B3964A40-5253-4F06-B50A-3E36FC3FD76C}" srcId="{32A9D812-33CB-4D7C-8B6F-76F2864DB9E4}" destId="{79EFEE55-8DF1-456A-BADD-B4D72F553133}" srcOrd="5" destOrd="0" parTransId="{E8625742-9EC0-429F-B242-5ED8A94406E7}" sibTransId="{D77BE469-754A-4A2A-95D2-BFBD5D467583}"/>
    <dgm:cxn modelId="{1DBAF738-7E07-46B9-B32A-B022AD903EAD}" type="presOf" srcId="{2B0CE9D5-2CF2-4D06-B899-1F964816E008}" destId="{BED85411-B957-4CAB-9654-5CF0E401014D}" srcOrd="0" destOrd="4" presId="urn:microsoft.com/office/officeart/2005/8/layout/hList6"/>
    <dgm:cxn modelId="{A199F525-EA28-454D-9B43-CD427FEE330C}" srcId="{9F51101C-B6FC-4E77-BB2A-8CEE2CA37634}" destId="{D01F24D1-9587-4E77-856F-49B9163D945F}" srcOrd="1" destOrd="0" parTransId="{F76E7FFF-3071-4FD3-A6C5-B5DD1F9D3E07}" sibTransId="{83E31740-8623-4BE5-A6E4-9C1F60666B2C}"/>
    <dgm:cxn modelId="{833D51E1-C0A6-459B-BE5F-99A9EFC44D3F}" srcId="{A639123B-E4C2-4B66-928B-943091D17241}" destId="{9F51101C-B6FC-4E77-BB2A-8CEE2CA37634}" srcOrd="0" destOrd="0" parTransId="{8146A730-F906-42A3-9170-214BB3D5DE6D}" sibTransId="{33886DA3-9926-40FB-B071-808D2F05A660}"/>
    <dgm:cxn modelId="{A97ACBBA-1BB4-477E-928F-3ADC92982027}" srcId="{32A9D812-33CB-4D7C-8B6F-76F2864DB9E4}" destId="{A6A17B7D-D1AC-40C8-AC1B-9DCCDF6BBB14}" srcOrd="2" destOrd="0" parTransId="{E2B43B75-0245-4677-807E-5D277B6E35E2}" sibTransId="{883269A5-0FC1-49A0-BAE4-F7114520BF73}"/>
    <dgm:cxn modelId="{3E8E802E-0DDA-443C-BC78-57E0732C673F}" type="presOf" srcId="{96EF5D71-F0BD-4CD1-BB9C-163615775559}" destId="{010D99FA-40B0-4584-8E6E-B5A34DC157A8}" srcOrd="0" destOrd="4" presId="urn:microsoft.com/office/officeart/2005/8/layout/hList6"/>
    <dgm:cxn modelId="{6C258DAD-4BD7-4887-B8E7-A44CD627F1BC}" srcId="{A639123B-E4C2-4B66-928B-943091D17241}" destId="{32A9D812-33CB-4D7C-8B6F-76F2864DB9E4}" srcOrd="1" destOrd="0" parTransId="{6908419B-004D-41CD-AA1F-CDF579CCB3A5}" sibTransId="{E6354106-0541-497A-ABE5-C9E39CDA1D2A}"/>
    <dgm:cxn modelId="{27C5075A-439A-4B86-BADC-9B80AC317BE4}" srcId="{9F51101C-B6FC-4E77-BB2A-8CEE2CA37634}" destId="{BE9154E8-8237-4569-8BCD-A19AFB70B025}" srcOrd="0" destOrd="0" parTransId="{6226ACF3-CB8F-4265-9320-04877760B295}" sibTransId="{2AAF7A69-2619-42A3-B953-A537B9CC9586}"/>
    <dgm:cxn modelId="{2F9D8762-6C73-435E-8585-C4984C438687}" type="presOf" srcId="{BE9154E8-8237-4569-8BCD-A19AFB70B025}" destId="{010D99FA-40B0-4584-8E6E-B5A34DC157A8}" srcOrd="0" destOrd="1" presId="urn:microsoft.com/office/officeart/2005/8/layout/hList6"/>
    <dgm:cxn modelId="{D00B85A1-89E6-4C1C-93B5-06FCE2099D5B}" srcId="{9F51101C-B6FC-4E77-BB2A-8CEE2CA37634}" destId="{3BC37B69-F681-48CE-86E1-3E3808E8F90A}" srcOrd="5" destOrd="0" parTransId="{BB3179A2-F8D0-4F47-8C58-044484E153C7}" sibTransId="{E0EF6A7C-62DC-4886-9F32-C2A7537A92A1}"/>
    <dgm:cxn modelId="{D3257C97-9ED5-4214-9949-223A339573A4}" srcId="{32A9D812-33CB-4D7C-8B6F-76F2864DB9E4}" destId="{2B0CE9D5-2CF2-4D06-B899-1F964816E008}" srcOrd="3" destOrd="0" parTransId="{B7C6143C-4E2A-41D3-AB3D-DBB25636287D}" sibTransId="{B5902C17-63C7-4C7C-BE5D-1D227259C116}"/>
    <dgm:cxn modelId="{B8FE5745-80F5-4CAC-9CE9-BE5A7A960307}" type="presOf" srcId="{F883C588-01DE-42B2-B95C-3A36EA953833}" destId="{BED85411-B957-4CAB-9654-5CF0E401014D}" srcOrd="0" destOrd="2" presId="urn:microsoft.com/office/officeart/2005/8/layout/hList6"/>
    <dgm:cxn modelId="{0F25E784-91FA-4EA6-AF1D-B1E4FAF6CDDC}" type="presOf" srcId="{D01F24D1-9587-4E77-856F-49B9163D945F}" destId="{010D99FA-40B0-4584-8E6E-B5A34DC157A8}" srcOrd="0" destOrd="2" presId="urn:microsoft.com/office/officeart/2005/8/layout/hList6"/>
    <dgm:cxn modelId="{2E3A3695-B1E7-475F-880C-8204F5045F3A}" type="presParOf" srcId="{BBD43316-7466-476D-840D-648FF3C6C200}" destId="{010D99FA-40B0-4584-8E6E-B5A34DC157A8}" srcOrd="0" destOrd="0" presId="urn:microsoft.com/office/officeart/2005/8/layout/hList6"/>
    <dgm:cxn modelId="{6015006F-601F-4915-AC44-0B878711A839}" type="presParOf" srcId="{BBD43316-7466-476D-840D-648FF3C6C200}" destId="{A713D1C6-77EB-4FB6-9C13-A05753A2BC01}" srcOrd="1" destOrd="0" presId="urn:microsoft.com/office/officeart/2005/8/layout/hList6"/>
    <dgm:cxn modelId="{F58E761C-6EAF-4286-96FE-CB69312DFA83}" type="presParOf" srcId="{BBD43316-7466-476D-840D-648FF3C6C200}" destId="{BED85411-B957-4CAB-9654-5CF0E401014D}" srcOrd="2"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39123B-E4C2-4B66-928B-943091D17241}" type="doc">
      <dgm:prSet loTypeId="urn:microsoft.com/office/officeart/2005/8/layout/hList6" loCatId="list" qsTypeId="urn:microsoft.com/office/officeart/2005/8/quickstyle/simple3" qsCatId="simple" csTypeId="urn:microsoft.com/office/officeart/2005/8/colors/colorful1" csCatId="colorful" phldr="1"/>
      <dgm:spPr/>
      <dgm:t>
        <a:bodyPr/>
        <a:lstStyle/>
        <a:p>
          <a:endParaRPr lang="el-GR"/>
        </a:p>
      </dgm:t>
    </dgm:pt>
    <dgm:pt modelId="{9F51101C-B6FC-4E77-BB2A-8CEE2CA37634}">
      <dgm:prSet phldrT="[Κείμενο]" custT="1"/>
      <dgm:spPr/>
      <dgm:t>
        <a:bodyPr/>
        <a:lstStyle/>
        <a:p>
          <a:pPr algn="ctr"/>
          <a:r>
            <a:rPr lang="el-GR" sz="2000" b="1" dirty="0" smtClean="0">
              <a:latin typeface="Times New Roman" panose="02020603050405020304" pitchFamily="18" charset="0"/>
              <a:cs typeface="Times New Roman" panose="02020603050405020304" pitchFamily="18" charset="0"/>
            </a:rPr>
            <a:t>Ανοικτό Πανεπιστήμιο </a:t>
          </a:r>
          <a:r>
            <a:rPr lang="en-US" sz="2000" b="1" dirty="0" err="1" smtClean="0">
              <a:latin typeface="Times New Roman" panose="02020603050405020304" pitchFamily="18" charset="0"/>
              <a:cs typeface="Times New Roman" panose="02020603050405020304" pitchFamily="18" charset="0"/>
            </a:rPr>
            <a:t>Anadolou</a:t>
          </a:r>
          <a:endParaRPr lang="el-GR" sz="2000" dirty="0"/>
        </a:p>
      </dgm:t>
    </dgm:pt>
    <dgm:pt modelId="{8146A730-F906-42A3-9170-214BB3D5DE6D}" type="parTrans" cxnId="{833D51E1-C0A6-459B-BE5F-99A9EFC44D3F}">
      <dgm:prSet/>
      <dgm:spPr/>
      <dgm:t>
        <a:bodyPr/>
        <a:lstStyle/>
        <a:p>
          <a:endParaRPr lang="el-GR"/>
        </a:p>
      </dgm:t>
    </dgm:pt>
    <dgm:pt modelId="{33886DA3-9926-40FB-B071-808D2F05A660}" type="sibTrans" cxnId="{833D51E1-C0A6-459B-BE5F-99A9EFC44D3F}">
      <dgm:prSet/>
      <dgm:spPr/>
      <dgm:t>
        <a:bodyPr/>
        <a:lstStyle/>
        <a:p>
          <a:endParaRPr lang="el-GR"/>
        </a:p>
      </dgm:t>
    </dgm:pt>
    <dgm:pt modelId="{BE9154E8-8237-4569-8BCD-A19AFB70B025}">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Πρόγραμμα Σπουδών</a:t>
          </a:r>
          <a:r>
            <a:rPr lang="el-GR" sz="1200" b="1"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Προπτυχιακές &amp; μεταπτυχιακές σπουδές,  επαγγελματικές σχολές, σχολές δευτεροβάθμιας εκπαίδευσης &amp; ερευνητικά κέντρα. </a:t>
          </a:r>
          <a:endParaRPr lang="el-GR" sz="1200" b="0" dirty="0">
            <a:latin typeface="Times New Roman" panose="02020603050405020304" pitchFamily="18" charset="0"/>
            <a:cs typeface="Times New Roman" panose="02020603050405020304" pitchFamily="18" charset="0"/>
          </a:endParaRPr>
        </a:p>
      </dgm:t>
    </dgm:pt>
    <dgm:pt modelId="{6226ACF3-CB8F-4265-9320-04877760B295}" type="parTrans" cxnId="{27C5075A-439A-4B86-BADC-9B80AC317BE4}">
      <dgm:prSet/>
      <dgm:spPr/>
      <dgm:t>
        <a:bodyPr/>
        <a:lstStyle/>
        <a:p>
          <a:endParaRPr lang="el-GR"/>
        </a:p>
      </dgm:t>
    </dgm:pt>
    <dgm:pt modelId="{2AAF7A69-2619-42A3-B953-A537B9CC9586}" type="sibTrans" cxnId="{27C5075A-439A-4B86-BADC-9B80AC317BE4}">
      <dgm:prSet/>
      <dgm:spPr/>
      <dgm:t>
        <a:bodyPr/>
        <a:lstStyle/>
        <a:p>
          <a:endParaRPr lang="el-GR"/>
        </a:p>
      </dgm:t>
    </dgm:pt>
    <dgm:pt modelId="{D01F24D1-9587-4E77-856F-49B9163D945F}">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Διδακτικό υλικό</a:t>
          </a:r>
          <a:r>
            <a:rPr lang="el-GR" sz="1200" b="1"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Έ</a:t>
          </a:r>
          <a:r>
            <a:rPr lang="el-GR" sz="1200" b="0" i="0" dirty="0" smtClean="0">
              <a:latin typeface="Times New Roman" panose="02020603050405020304" pitchFamily="18" charset="0"/>
              <a:cs typeface="Times New Roman" panose="02020603050405020304" pitchFamily="18" charset="0"/>
            </a:rPr>
            <a:t>ντυπο διδακτικό υλικό και οπτικοακουστικό υλικό</a:t>
          </a:r>
          <a:endParaRPr lang="el-GR" sz="1200" b="0" i="0" dirty="0">
            <a:latin typeface="Times New Roman" panose="02020603050405020304" pitchFamily="18" charset="0"/>
            <a:cs typeface="Times New Roman" panose="02020603050405020304" pitchFamily="18" charset="0"/>
          </a:endParaRPr>
        </a:p>
      </dgm:t>
    </dgm:pt>
    <dgm:pt modelId="{F76E7FFF-3071-4FD3-A6C5-B5DD1F9D3E07}" type="parTrans" cxnId="{A199F525-EA28-454D-9B43-CD427FEE330C}">
      <dgm:prSet/>
      <dgm:spPr/>
      <dgm:t>
        <a:bodyPr/>
        <a:lstStyle/>
        <a:p>
          <a:endParaRPr lang="el-GR"/>
        </a:p>
      </dgm:t>
    </dgm:pt>
    <dgm:pt modelId="{83E31740-8623-4BE5-A6E4-9C1F60666B2C}" type="sibTrans" cxnId="{A199F525-EA28-454D-9B43-CD427FEE330C}">
      <dgm:prSet/>
      <dgm:spPr/>
      <dgm:t>
        <a:bodyPr/>
        <a:lstStyle/>
        <a:p>
          <a:endParaRPr lang="el-GR"/>
        </a:p>
      </dgm:t>
    </dgm:pt>
    <dgm:pt modelId="{6BC18B20-6205-4EE1-9DFD-940D4A113E30}">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Πρόγραμμα Σπουδών</a:t>
          </a:r>
          <a:r>
            <a:rPr lang="el-GR" sz="1200" dirty="0" smtClean="0">
              <a:latin typeface="Times New Roman" panose="02020603050405020304" pitchFamily="18" charset="0"/>
              <a:cs typeface="Times New Roman" panose="02020603050405020304" pitchFamily="18" charset="0"/>
            </a:rPr>
            <a:t>:</a:t>
          </a:r>
          <a:r>
            <a:rPr lang="el-GR" sz="1200" b="1"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6 ακαδημαϊκές σχολές</a:t>
          </a:r>
          <a:endParaRPr lang="el-GR" sz="1200" b="0" dirty="0">
            <a:latin typeface="Times New Roman" panose="02020603050405020304" pitchFamily="18" charset="0"/>
            <a:cs typeface="Times New Roman" panose="02020603050405020304" pitchFamily="18" charset="0"/>
          </a:endParaRPr>
        </a:p>
      </dgm:t>
    </dgm:pt>
    <dgm:pt modelId="{6236F90A-6A17-4224-A62C-B52F6C87F298}" type="parTrans" cxnId="{904F1191-BB25-42F8-BBB5-9A8507D735C0}">
      <dgm:prSet/>
      <dgm:spPr/>
      <dgm:t>
        <a:bodyPr/>
        <a:lstStyle/>
        <a:p>
          <a:endParaRPr lang="el-GR"/>
        </a:p>
      </dgm:t>
    </dgm:pt>
    <dgm:pt modelId="{EEBE113E-240D-4D02-8E5E-EDD1F6C4DCF9}" type="sibTrans" cxnId="{904F1191-BB25-42F8-BBB5-9A8507D735C0}">
      <dgm:prSet/>
      <dgm:spPr/>
      <dgm:t>
        <a:bodyPr/>
        <a:lstStyle/>
        <a:p>
          <a:endParaRPr lang="el-GR"/>
        </a:p>
      </dgm:t>
    </dgm:pt>
    <dgm:pt modelId="{A6A17B7D-D1AC-40C8-AC1B-9DCCDF6BBB14}">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Εκπαιδευτική μεθοδολογία</a:t>
          </a:r>
          <a:r>
            <a:rPr lang="el-GR" sz="1200"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Κέντρο εξ Αποστάσεως Εκπαίδευσης-Τοπικά Εκπαιδευτικά Κέντρα-Μέσω της εκπαιδευτικής τηλεόρασης</a:t>
          </a:r>
          <a:endParaRPr lang="el-GR" sz="1200" b="0" dirty="0">
            <a:latin typeface="Times New Roman" panose="02020603050405020304" pitchFamily="18" charset="0"/>
            <a:cs typeface="Times New Roman" panose="02020603050405020304" pitchFamily="18" charset="0"/>
          </a:endParaRPr>
        </a:p>
      </dgm:t>
    </dgm:pt>
    <dgm:pt modelId="{E2B43B75-0245-4677-807E-5D277B6E35E2}" type="parTrans" cxnId="{A97ACBBA-1BB4-477E-928F-3ADC92982027}">
      <dgm:prSet/>
      <dgm:spPr/>
      <dgm:t>
        <a:bodyPr/>
        <a:lstStyle/>
        <a:p>
          <a:endParaRPr lang="el-GR"/>
        </a:p>
      </dgm:t>
    </dgm:pt>
    <dgm:pt modelId="{883269A5-0FC1-49A0-BAE4-F7114520BF73}" type="sibTrans" cxnId="{A97ACBBA-1BB4-477E-928F-3ADC92982027}">
      <dgm:prSet/>
      <dgm:spPr/>
      <dgm:t>
        <a:bodyPr/>
        <a:lstStyle/>
        <a:p>
          <a:endParaRPr lang="el-GR"/>
        </a:p>
      </dgm:t>
    </dgm:pt>
    <dgm:pt modelId="{2F7DB89B-1BDD-4824-977E-B3CE6595EA77}">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Εκπαιδευτική μεθοδολογία: </a:t>
          </a:r>
          <a:r>
            <a:rPr lang="el-GR" sz="1200" b="0" dirty="0" smtClean="0">
              <a:latin typeface="Times New Roman" panose="02020603050405020304" pitchFamily="18" charset="0"/>
              <a:cs typeface="Times New Roman" panose="02020603050405020304" pitchFamily="18" charset="0"/>
            </a:rPr>
            <a:t>αυτόνομη μελέτη του εκπαιδευτικού υλικού από τον φοιτητή υπό την επίβλεψη από τον διδάσκοντα/εκπαιδευτή</a:t>
          </a:r>
          <a:endParaRPr lang="el-GR" sz="1200" b="0" u="none" dirty="0">
            <a:latin typeface="Times New Roman" panose="02020603050405020304" pitchFamily="18" charset="0"/>
            <a:cs typeface="Times New Roman" panose="02020603050405020304" pitchFamily="18" charset="0"/>
          </a:endParaRPr>
        </a:p>
      </dgm:t>
    </dgm:pt>
    <dgm:pt modelId="{2FCC6804-16D1-4D56-B577-3CC576C23953}" type="parTrans" cxnId="{D497BBB7-758C-4E4F-B430-951B640D4FDA}">
      <dgm:prSet/>
      <dgm:spPr/>
      <dgm:t>
        <a:bodyPr/>
        <a:lstStyle/>
        <a:p>
          <a:endParaRPr lang="el-GR"/>
        </a:p>
      </dgm:t>
    </dgm:pt>
    <dgm:pt modelId="{429326A2-EFE8-4349-8DC1-9D59C771389C}" type="sibTrans" cxnId="{D497BBB7-758C-4E4F-B430-951B640D4FDA}">
      <dgm:prSet/>
      <dgm:spPr/>
      <dgm:t>
        <a:bodyPr/>
        <a:lstStyle/>
        <a:p>
          <a:endParaRPr lang="el-GR"/>
        </a:p>
      </dgm:t>
    </dgm:pt>
    <dgm:pt modelId="{3BC37B69-F681-48CE-86E1-3E3808E8F90A}">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Υποστηρίζει την έρευνα &amp; περίπου 250 ευρωπαϊκά εκπαιδευτικά ιδρύματα εξωτερικού. </a:t>
          </a:r>
          <a:r>
            <a:rPr lang="el-GR" sz="1200" b="0" u="sng" dirty="0" smtClean="0">
              <a:latin typeface="Times New Roman" panose="02020603050405020304" pitchFamily="18" charset="0"/>
              <a:cs typeface="Times New Roman" panose="02020603050405020304" pitchFamily="18" charset="0"/>
            </a:rPr>
            <a:t> </a:t>
          </a:r>
          <a:endParaRPr lang="el-GR" sz="1200" b="0" u="none" dirty="0">
            <a:latin typeface="Times New Roman" panose="02020603050405020304" pitchFamily="18" charset="0"/>
            <a:cs typeface="Times New Roman" panose="02020603050405020304" pitchFamily="18" charset="0"/>
          </a:endParaRPr>
        </a:p>
      </dgm:t>
    </dgm:pt>
    <dgm:pt modelId="{BB3179A2-F8D0-4F47-8C58-044484E153C7}" type="parTrans" cxnId="{D00B85A1-89E6-4C1C-93B5-06FCE2099D5B}">
      <dgm:prSet/>
      <dgm:spPr/>
      <dgm:t>
        <a:bodyPr/>
        <a:lstStyle/>
        <a:p>
          <a:endParaRPr lang="el-GR"/>
        </a:p>
      </dgm:t>
    </dgm:pt>
    <dgm:pt modelId="{E0EF6A7C-62DC-4886-9F32-C2A7537A92A1}" type="sibTrans" cxnId="{D00B85A1-89E6-4C1C-93B5-06FCE2099D5B}">
      <dgm:prSet/>
      <dgm:spPr/>
      <dgm:t>
        <a:bodyPr/>
        <a:lstStyle/>
        <a:p>
          <a:endParaRPr lang="el-GR"/>
        </a:p>
      </dgm:t>
    </dgm:pt>
    <dgm:pt modelId="{F883C588-01DE-42B2-B95C-3A36EA953833}">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Διδακτικό υλικό</a:t>
          </a:r>
          <a:r>
            <a:rPr lang="el-GR" sz="1200"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Οπτικοακουστικό υλικό</a:t>
          </a:r>
          <a:endParaRPr lang="el-GR" sz="1200" b="0" dirty="0">
            <a:latin typeface="Times New Roman" panose="02020603050405020304" pitchFamily="18" charset="0"/>
            <a:cs typeface="Times New Roman" panose="02020603050405020304" pitchFamily="18" charset="0"/>
          </a:endParaRPr>
        </a:p>
      </dgm:t>
    </dgm:pt>
    <dgm:pt modelId="{631CFD8C-4167-4068-8069-A99D72DD6057}" type="parTrans" cxnId="{1E2FD5C6-0BDC-4D3B-BB5B-1B82C98E6CD0}">
      <dgm:prSet/>
      <dgm:spPr/>
      <dgm:t>
        <a:bodyPr/>
        <a:lstStyle/>
        <a:p>
          <a:endParaRPr lang="el-GR"/>
        </a:p>
      </dgm:t>
    </dgm:pt>
    <dgm:pt modelId="{F86031A6-F727-4C99-B6DC-9E4B07215CC7}" type="sibTrans" cxnId="{1E2FD5C6-0BDC-4D3B-BB5B-1B82C98E6CD0}">
      <dgm:prSet/>
      <dgm:spPr/>
      <dgm:t>
        <a:bodyPr/>
        <a:lstStyle/>
        <a:p>
          <a:endParaRPr lang="el-GR"/>
        </a:p>
      </dgm:t>
    </dgm:pt>
    <dgm:pt modelId="{96EF5D71-F0BD-4CD1-BB9C-163615775559}">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&amp; υποστήριξη &amp; καθοδήγηση</a:t>
          </a:r>
          <a:endParaRPr lang="el-GR" sz="1200" b="0" u="none" dirty="0">
            <a:latin typeface="Times New Roman" panose="02020603050405020304" pitchFamily="18" charset="0"/>
            <a:cs typeface="Times New Roman" panose="02020603050405020304" pitchFamily="18" charset="0"/>
          </a:endParaRPr>
        </a:p>
      </dgm:t>
    </dgm:pt>
    <dgm:pt modelId="{7F5AC54F-C14B-454A-B36D-52D4CAAB470F}" type="parTrans" cxnId="{AD4D2CBA-77CB-47DB-B431-329BDE4DF499}">
      <dgm:prSet/>
      <dgm:spPr/>
      <dgm:t>
        <a:bodyPr/>
        <a:lstStyle/>
        <a:p>
          <a:endParaRPr lang="el-GR"/>
        </a:p>
      </dgm:t>
    </dgm:pt>
    <dgm:pt modelId="{EFCF1B6C-5119-4534-B3FD-38A5CE0EC960}" type="sibTrans" cxnId="{AD4D2CBA-77CB-47DB-B431-329BDE4DF499}">
      <dgm:prSet/>
      <dgm:spPr/>
      <dgm:t>
        <a:bodyPr/>
        <a:lstStyle/>
        <a:p>
          <a:endParaRPr lang="el-GR"/>
        </a:p>
      </dgm:t>
    </dgm:pt>
    <dgm:pt modelId="{720B6A4A-7633-4DE3-BEC3-80B82B59B968}">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Αξιοποίηση των ΤΠΕ: </a:t>
          </a:r>
          <a:r>
            <a:rPr lang="el-GR" sz="1200" b="0" u="sng" dirty="0" smtClean="0">
              <a:latin typeface="Times New Roman" panose="02020603050405020304" pitchFamily="18" charset="0"/>
              <a:cs typeface="Times New Roman" panose="02020603050405020304" pitchFamily="18" charset="0"/>
            </a:rPr>
            <a:t>Α</a:t>
          </a:r>
          <a:r>
            <a:rPr lang="el-GR" sz="1200" b="0" dirty="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dirty="0">
            <a:latin typeface="Times New Roman" panose="02020603050405020304" pitchFamily="18" charset="0"/>
            <a:cs typeface="Times New Roman" panose="02020603050405020304" pitchFamily="18" charset="0"/>
          </a:endParaRPr>
        </a:p>
      </dgm:t>
    </dgm:pt>
    <dgm:pt modelId="{19E4DBD7-7842-4189-8C9E-7D457A47E0A9}" type="parTrans" cxnId="{55480834-56B9-40B8-BFC1-039C198D2A72}">
      <dgm:prSet/>
      <dgm:spPr/>
      <dgm:t>
        <a:bodyPr/>
        <a:lstStyle/>
        <a:p>
          <a:endParaRPr lang="el-GR"/>
        </a:p>
      </dgm:t>
    </dgm:pt>
    <dgm:pt modelId="{06B4F1EC-2568-40C0-B286-07A11CF4ABF8}" type="sibTrans" cxnId="{55480834-56B9-40B8-BFC1-039C198D2A72}">
      <dgm:prSet/>
      <dgm:spPr/>
      <dgm:t>
        <a:bodyPr/>
        <a:lstStyle/>
        <a:p>
          <a:endParaRPr lang="el-GR"/>
        </a:p>
      </dgm:t>
    </dgm:pt>
    <dgm:pt modelId="{32A9D812-33CB-4D7C-8B6F-76F2864DB9E4}">
      <dgm:prSet phldrT="[Κείμενο]" custT="1"/>
      <dgm:spPr/>
      <dgm:t>
        <a:bodyPr/>
        <a:lstStyle/>
        <a:p>
          <a:pPr algn="ctr"/>
          <a:r>
            <a:rPr lang="el-GR" sz="2000" b="1" dirty="0" smtClean="0">
              <a:latin typeface="Times New Roman" panose="02020603050405020304" pitchFamily="18" charset="0"/>
              <a:cs typeface="Times New Roman" panose="02020603050405020304" pitchFamily="18" charset="0"/>
            </a:rPr>
            <a:t>Ανοικτό Πανεπιστήμιο Κίνας</a:t>
          </a:r>
          <a:endParaRPr lang="el-GR" sz="2000" b="1" dirty="0">
            <a:latin typeface="Times New Roman" panose="02020603050405020304" pitchFamily="18" charset="0"/>
            <a:cs typeface="Times New Roman" panose="02020603050405020304" pitchFamily="18" charset="0"/>
          </a:endParaRPr>
        </a:p>
      </dgm:t>
    </dgm:pt>
    <dgm:pt modelId="{E6354106-0541-497A-ABE5-C9E39CDA1D2A}" type="sibTrans" cxnId="{6C258DAD-4BD7-4887-B8E7-A44CD627F1BC}">
      <dgm:prSet/>
      <dgm:spPr/>
      <dgm:t>
        <a:bodyPr/>
        <a:lstStyle/>
        <a:p>
          <a:endParaRPr lang="el-GR"/>
        </a:p>
      </dgm:t>
    </dgm:pt>
    <dgm:pt modelId="{6908419B-004D-41CD-AA1F-CDF579CCB3A5}" type="parTrans" cxnId="{6C258DAD-4BD7-4887-B8E7-A44CD627F1BC}">
      <dgm:prSet/>
      <dgm:spPr/>
      <dgm:t>
        <a:bodyPr/>
        <a:lstStyle/>
        <a:p>
          <a:endParaRPr lang="el-GR"/>
        </a:p>
      </dgm:t>
    </dgm:pt>
    <dgm:pt modelId="{32C3F3BB-F5C7-49C5-A930-5979D8B91D6D}">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Υποστήριξη του φοιτητή: </a:t>
          </a:r>
          <a:r>
            <a:rPr lang="el-GR" sz="1200" b="0" u="none" dirty="0" smtClean="0">
              <a:latin typeface="Times New Roman" panose="02020603050405020304" pitchFamily="18" charset="0"/>
              <a:cs typeface="Times New Roman" panose="02020603050405020304" pitchFamily="18" charset="0"/>
            </a:rPr>
            <a:t>Τακτική επικοινωνία, υποστήριξη &amp; </a:t>
          </a:r>
          <a:r>
            <a:rPr lang="el-GR" sz="1200" b="0" u="none" dirty="0" err="1" smtClean="0">
              <a:latin typeface="Times New Roman" panose="02020603050405020304" pitchFamily="18" charset="0"/>
              <a:cs typeface="Times New Roman" panose="02020603050405020304" pitchFamily="18" charset="0"/>
            </a:rPr>
            <a:t>διαζώσης</a:t>
          </a:r>
          <a:r>
            <a:rPr lang="el-GR" sz="1200" b="0" u="none" dirty="0" smtClean="0">
              <a:latin typeface="Times New Roman" panose="02020603050405020304" pitchFamily="18" charset="0"/>
              <a:cs typeface="Times New Roman" panose="02020603050405020304" pitchFamily="18" charset="0"/>
            </a:rPr>
            <a:t> αλλά και μέσω διαδικτύου </a:t>
          </a:r>
          <a:r>
            <a:rPr lang="en-US" sz="1200" b="0" u="none" dirty="0" smtClean="0">
              <a:latin typeface="Times New Roman" panose="02020603050405020304" pitchFamily="18" charset="0"/>
              <a:cs typeface="Times New Roman" panose="02020603050405020304" pitchFamily="18" charset="0"/>
            </a:rPr>
            <a:t>chat </a:t>
          </a:r>
          <a:r>
            <a:rPr lang="el-GR" sz="1200" b="0" u="none" dirty="0" smtClean="0">
              <a:latin typeface="Times New Roman" panose="02020603050405020304" pitchFamily="18" charset="0"/>
              <a:cs typeface="Times New Roman" panose="02020603050405020304" pitchFamily="18" charset="0"/>
            </a:rPr>
            <a:t>κτλ</a:t>
          </a:r>
          <a:endParaRPr lang="el-GR" sz="1200" dirty="0">
            <a:latin typeface="Times New Roman" panose="02020603050405020304" pitchFamily="18" charset="0"/>
            <a:cs typeface="Times New Roman" panose="02020603050405020304" pitchFamily="18" charset="0"/>
          </a:endParaRPr>
        </a:p>
      </dgm:t>
    </dgm:pt>
    <dgm:pt modelId="{1DAC34C8-EAB4-40C8-B816-C7DA1728DA96}" type="parTrans" cxnId="{C6EC466B-A301-46AD-A5E4-4866FE0A31B6}">
      <dgm:prSet/>
      <dgm:spPr/>
      <dgm:t>
        <a:bodyPr/>
        <a:lstStyle/>
        <a:p>
          <a:endParaRPr lang="el-GR"/>
        </a:p>
      </dgm:t>
    </dgm:pt>
    <dgm:pt modelId="{768402F9-218C-4959-B100-F2C42A0B736C}" type="sibTrans" cxnId="{C6EC466B-A301-46AD-A5E4-4866FE0A31B6}">
      <dgm:prSet/>
      <dgm:spPr/>
      <dgm:t>
        <a:bodyPr/>
        <a:lstStyle/>
        <a:p>
          <a:endParaRPr lang="el-GR"/>
        </a:p>
      </dgm:t>
    </dgm:pt>
    <dgm:pt modelId="{ED6978C5-EBD2-4574-AA66-B7FC33730C19}">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Αξιοποίηση των ΤΠΕ: </a:t>
          </a:r>
          <a:r>
            <a:rPr lang="el-GR" sz="1200" b="0" u="none" dirty="0" smtClean="0">
              <a:latin typeface="Times New Roman" panose="02020603050405020304" pitchFamily="18" charset="0"/>
              <a:cs typeface="Times New Roman" panose="02020603050405020304" pitchFamily="18" charset="0"/>
            </a:rPr>
            <a:t>Διαδικτυακή πλατφόρμα</a:t>
          </a:r>
          <a:endParaRPr lang="el-GR" sz="1200" b="0" u="none" dirty="0">
            <a:latin typeface="Times New Roman" panose="02020603050405020304" pitchFamily="18" charset="0"/>
            <a:cs typeface="Times New Roman" panose="02020603050405020304" pitchFamily="18" charset="0"/>
          </a:endParaRPr>
        </a:p>
      </dgm:t>
    </dgm:pt>
    <dgm:pt modelId="{18E0A894-A8E1-4101-B61A-F6ADFF36AC99}" type="parTrans" cxnId="{E23D4E8C-B797-4A23-A133-C5E100D9D35E}">
      <dgm:prSet/>
      <dgm:spPr/>
      <dgm:t>
        <a:bodyPr/>
        <a:lstStyle/>
        <a:p>
          <a:endParaRPr lang="el-GR"/>
        </a:p>
      </dgm:t>
    </dgm:pt>
    <dgm:pt modelId="{E786C064-2687-4B16-A2AA-CE1742D24FD8}" type="sibTrans" cxnId="{E23D4E8C-B797-4A23-A133-C5E100D9D35E}">
      <dgm:prSet/>
      <dgm:spPr/>
      <dgm:t>
        <a:bodyPr/>
        <a:lstStyle/>
        <a:p>
          <a:endParaRPr lang="el-GR"/>
        </a:p>
      </dgm:t>
    </dgm:pt>
    <dgm:pt modelId="{A037104D-F133-4098-9A63-6F7F2CF162B9}">
      <dgm:prSet phldrT="[Κείμενο]" custT="1"/>
      <dgm:spPr/>
      <dgm:t>
        <a:bodyPr/>
        <a:lstStyle/>
        <a:p>
          <a:pPr algn="ctr"/>
          <a:r>
            <a:rPr lang="el-GR" sz="1200" b="1" u="sng"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dirty="0" smtClean="0">
              <a:latin typeface="Times New Roman" panose="02020603050405020304" pitchFamily="18" charset="0"/>
              <a:cs typeface="Times New Roman" panose="02020603050405020304" pitchFamily="18" charset="0"/>
            </a:rPr>
            <a:t>: </a:t>
          </a:r>
          <a:r>
            <a:rPr lang="el-GR" sz="1200" b="0" dirty="0" smtClean="0">
              <a:latin typeface="Times New Roman" panose="02020603050405020304" pitchFamily="18" charset="0"/>
              <a:cs typeface="Times New Roman" panose="02020603050405020304" pitchFamily="18" charset="0"/>
            </a:rPr>
            <a:t>Προωθεί τη συνεργασία με άλλα τριτοβάθμια ιδρύματα της Κίνας αλλά και εξ αποστάσεως ιδρύματα σε όλον τον κόσμο</a:t>
          </a:r>
          <a:endParaRPr lang="el-GR" sz="1200" dirty="0">
            <a:latin typeface="Times New Roman" panose="02020603050405020304" pitchFamily="18" charset="0"/>
            <a:cs typeface="Times New Roman" panose="02020603050405020304" pitchFamily="18" charset="0"/>
          </a:endParaRPr>
        </a:p>
      </dgm:t>
    </dgm:pt>
    <dgm:pt modelId="{13757EFB-AFE3-40B4-A98A-692D38FBD00E}" type="parTrans" cxnId="{010EC9A2-F406-436B-ACC7-70A392157C7A}">
      <dgm:prSet/>
      <dgm:spPr/>
      <dgm:t>
        <a:bodyPr/>
        <a:lstStyle/>
        <a:p>
          <a:endParaRPr lang="el-GR"/>
        </a:p>
      </dgm:t>
    </dgm:pt>
    <dgm:pt modelId="{AF3931C3-12BE-42CF-AB12-847CE9F8F7ED}" type="sibTrans" cxnId="{010EC9A2-F406-436B-ACC7-70A392157C7A}">
      <dgm:prSet/>
      <dgm:spPr/>
      <dgm:t>
        <a:bodyPr/>
        <a:lstStyle/>
        <a:p>
          <a:endParaRPr lang="el-GR"/>
        </a:p>
      </dgm:t>
    </dgm:pt>
    <dgm:pt modelId="{FC474F71-91C9-46E1-8487-0D3E7CFD2768}" type="pres">
      <dgm:prSet presAssocID="{A639123B-E4C2-4B66-928B-943091D17241}" presName="Name0" presStyleCnt="0">
        <dgm:presLayoutVars>
          <dgm:dir/>
          <dgm:resizeHandles val="exact"/>
        </dgm:presLayoutVars>
      </dgm:prSet>
      <dgm:spPr/>
      <dgm:t>
        <a:bodyPr/>
        <a:lstStyle/>
        <a:p>
          <a:endParaRPr lang="el-GR"/>
        </a:p>
      </dgm:t>
    </dgm:pt>
    <dgm:pt modelId="{36187F22-3ACC-4A98-8647-C033AC9639F6}" type="pres">
      <dgm:prSet presAssocID="{9F51101C-B6FC-4E77-BB2A-8CEE2CA37634}" presName="node" presStyleLbl="node1" presStyleIdx="0" presStyleCnt="2">
        <dgm:presLayoutVars>
          <dgm:bulletEnabled val="1"/>
        </dgm:presLayoutVars>
      </dgm:prSet>
      <dgm:spPr/>
      <dgm:t>
        <a:bodyPr/>
        <a:lstStyle/>
        <a:p>
          <a:endParaRPr lang="el-GR"/>
        </a:p>
      </dgm:t>
    </dgm:pt>
    <dgm:pt modelId="{CE599987-A1E7-485D-A151-59B96294F90F}" type="pres">
      <dgm:prSet presAssocID="{33886DA3-9926-40FB-B071-808D2F05A660}" presName="sibTrans" presStyleCnt="0"/>
      <dgm:spPr/>
      <dgm:t>
        <a:bodyPr/>
        <a:lstStyle/>
        <a:p>
          <a:endParaRPr lang="el-GR"/>
        </a:p>
      </dgm:t>
    </dgm:pt>
    <dgm:pt modelId="{6EB9E4A1-9E42-4E72-BA8A-F3304A6B4DB2}" type="pres">
      <dgm:prSet presAssocID="{32A9D812-33CB-4D7C-8B6F-76F2864DB9E4}" presName="node" presStyleLbl="node1" presStyleIdx="1" presStyleCnt="2">
        <dgm:presLayoutVars>
          <dgm:bulletEnabled val="1"/>
        </dgm:presLayoutVars>
      </dgm:prSet>
      <dgm:spPr/>
      <dgm:t>
        <a:bodyPr/>
        <a:lstStyle/>
        <a:p>
          <a:endParaRPr lang="el-GR"/>
        </a:p>
      </dgm:t>
    </dgm:pt>
  </dgm:ptLst>
  <dgm:cxnLst>
    <dgm:cxn modelId="{652843B7-D296-48BA-BB3E-0CB433DCB60F}" type="presOf" srcId="{32A9D812-33CB-4D7C-8B6F-76F2864DB9E4}" destId="{6EB9E4A1-9E42-4E72-BA8A-F3304A6B4DB2}" srcOrd="0" destOrd="0" presId="urn:microsoft.com/office/officeart/2005/8/layout/hList6"/>
    <dgm:cxn modelId="{904F1191-BB25-42F8-BBB5-9A8507D735C0}" srcId="{32A9D812-33CB-4D7C-8B6F-76F2864DB9E4}" destId="{6BC18B20-6205-4EE1-9DFD-940D4A113E30}" srcOrd="0" destOrd="0" parTransId="{6236F90A-6A17-4224-A62C-B52F6C87F298}" sibTransId="{EEBE113E-240D-4D02-8E5E-EDD1F6C4DCF9}"/>
    <dgm:cxn modelId="{D497BBB7-758C-4E4F-B430-951B640D4FDA}" srcId="{9F51101C-B6FC-4E77-BB2A-8CEE2CA37634}" destId="{2F7DB89B-1BDD-4824-977E-B3CE6595EA77}" srcOrd="2" destOrd="0" parTransId="{2FCC6804-16D1-4D56-B577-3CC576C23953}" sibTransId="{429326A2-EFE8-4349-8DC1-9D59C771389C}"/>
    <dgm:cxn modelId="{C501C2F7-34E8-4961-9B55-DD49AE2242AD}" type="presOf" srcId="{720B6A4A-7633-4DE3-BEC3-80B82B59B968}" destId="{36187F22-3ACC-4A98-8647-C033AC9639F6}" srcOrd="0" destOrd="5" presId="urn:microsoft.com/office/officeart/2005/8/layout/hList6"/>
    <dgm:cxn modelId="{4E8E7277-CA23-4338-969F-E7359DBD475B}" type="presOf" srcId="{D01F24D1-9587-4E77-856F-49B9163D945F}" destId="{36187F22-3ACC-4A98-8647-C033AC9639F6}" srcOrd="0" destOrd="2" presId="urn:microsoft.com/office/officeart/2005/8/layout/hList6"/>
    <dgm:cxn modelId="{33295D33-7ED1-4889-9B11-0F3A05FF96C7}" type="presOf" srcId="{2F7DB89B-1BDD-4824-977E-B3CE6595EA77}" destId="{36187F22-3ACC-4A98-8647-C033AC9639F6}" srcOrd="0" destOrd="3" presId="urn:microsoft.com/office/officeart/2005/8/layout/hList6"/>
    <dgm:cxn modelId="{AD4D2CBA-77CB-47DB-B431-329BDE4DF499}" srcId="{9F51101C-B6FC-4E77-BB2A-8CEE2CA37634}" destId="{96EF5D71-F0BD-4CD1-BB9C-163615775559}" srcOrd="3" destOrd="0" parTransId="{7F5AC54F-C14B-454A-B36D-52D4CAAB470F}" sibTransId="{EFCF1B6C-5119-4534-B3FD-38A5CE0EC960}"/>
    <dgm:cxn modelId="{E23D4E8C-B797-4A23-A133-C5E100D9D35E}" srcId="{32A9D812-33CB-4D7C-8B6F-76F2864DB9E4}" destId="{ED6978C5-EBD2-4574-AA66-B7FC33730C19}" srcOrd="4" destOrd="0" parTransId="{18E0A894-A8E1-4101-B61A-F6ADFF36AC99}" sibTransId="{E786C064-2687-4B16-A2AA-CE1742D24FD8}"/>
    <dgm:cxn modelId="{35E8B807-DF12-49CF-82FA-BE682301699C}" type="presOf" srcId="{96EF5D71-F0BD-4CD1-BB9C-163615775559}" destId="{36187F22-3ACC-4A98-8647-C033AC9639F6}" srcOrd="0" destOrd="4" presId="urn:microsoft.com/office/officeart/2005/8/layout/hList6"/>
    <dgm:cxn modelId="{66DC6B79-C38A-48A8-8692-EFAAA6886751}" type="presOf" srcId="{A6A17B7D-D1AC-40C8-AC1B-9DCCDF6BBB14}" destId="{6EB9E4A1-9E42-4E72-BA8A-F3304A6B4DB2}" srcOrd="0" destOrd="3" presId="urn:microsoft.com/office/officeart/2005/8/layout/hList6"/>
    <dgm:cxn modelId="{498E09B2-3A26-411B-A309-D30B9149A278}" type="presOf" srcId="{3BC37B69-F681-48CE-86E1-3E3808E8F90A}" destId="{36187F22-3ACC-4A98-8647-C033AC9639F6}" srcOrd="0" destOrd="6" presId="urn:microsoft.com/office/officeart/2005/8/layout/hList6"/>
    <dgm:cxn modelId="{C6EC466B-A301-46AD-A5E4-4866FE0A31B6}" srcId="{32A9D812-33CB-4D7C-8B6F-76F2864DB9E4}" destId="{32C3F3BB-F5C7-49C5-A930-5979D8B91D6D}" srcOrd="3" destOrd="0" parTransId="{1DAC34C8-EAB4-40C8-B816-C7DA1728DA96}" sibTransId="{768402F9-218C-4959-B100-F2C42A0B736C}"/>
    <dgm:cxn modelId="{017CE6CB-A042-4903-A977-590BC9FD7154}" type="presOf" srcId="{9F51101C-B6FC-4E77-BB2A-8CEE2CA37634}" destId="{36187F22-3ACC-4A98-8647-C033AC9639F6}" srcOrd="0" destOrd="0" presId="urn:microsoft.com/office/officeart/2005/8/layout/hList6"/>
    <dgm:cxn modelId="{2B5DCCB9-CC48-4702-9DB2-D6ED88F43E8D}" type="presOf" srcId="{A639123B-E4C2-4B66-928B-943091D17241}" destId="{FC474F71-91C9-46E1-8487-0D3E7CFD2768}" srcOrd="0" destOrd="0" presId="urn:microsoft.com/office/officeart/2005/8/layout/hList6"/>
    <dgm:cxn modelId="{1E2FD5C6-0BDC-4D3B-BB5B-1B82C98E6CD0}" srcId="{32A9D812-33CB-4D7C-8B6F-76F2864DB9E4}" destId="{F883C588-01DE-42B2-B95C-3A36EA953833}" srcOrd="1" destOrd="0" parTransId="{631CFD8C-4167-4068-8069-A99D72DD6057}" sibTransId="{F86031A6-F727-4C99-B6DC-9E4B07215CC7}"/>
    <dgm:cxn modelId="{314E81E7-2506-4FFF-9B0F-8F1CB24ACFB1}" type="presOf" srcId="{6BC18B20-6205-4EE1-9DFD-940D4A113E30}" destId="{6EB9E4A1-9E42-4E72-BA8A-F3304A6B4DB2}" srcOrd="0" destOrd="1" presId="urn:microsoft.com/office/officeart/2005/8/layout/hList6"/>
    <dgm:cxn modelId="{010EC9A2-F406-436B-ACC7-70A392157C7A}" srcId="{32A9D812-33CB-4D7C-8B6F-76F2864DB9E4}" destId="{A037104D-F133-4098-9A63-6F7F2CF162B9}" srcOrd="5" destOrd="0" parTransId="{13757EFB-AFE3-40B4-A98A-692D38FBD00E}" sibTransId="{AF3931C3-12BE-42CF-AB12-847CE9F8F7ED}"/>
    <dgm:cxn modelId="{CA2C6420-EB4F-4B5C-B582-087DDF792143}" type="presOf" srcId="{32C3F3BB-F5C7-49C5-A930-5979D8B91D6D}" destId="{6EB9E4A1-9E42-4E72-BA8A-F3304A6B4DB2}" srcOrd="0" destOrd="4" presId="urn:microsoft.com/office/officeart/2005/8/layout/hList6"/>
    <dgm:cxn modelId="{F6366D16-36F7-4444-9F30-674EAD48E800}" type="presOf" srcId="{ED6978C5-EBD2-4574-AA66-B7FC33730C19}" destId="{6EB9E4A1-9E42-4E72-BA8A-F3304A6B4DB2}" srcOrd="0" destOrd="5" presId="urn:microsoft.com/office/officeart/2005/8/layout/hList6"/>
    <dgm:cxn modelId="{E2900748-2FA4-4F2A-A855-A08AC35E3015}" type="presOf" srcId="{F883C588-01DE-42B2-B95C-3A36EA953833}" destId="{6EB9E4A1-9E42-4E72-BA8A-F3304A6B4DB2}" srcOrd="0" destOrd="2" presId="urn:microsoft.com/office/officeart/2005/8/layout/hList6"/>
    <dgm:cxn modelId="{55480834-56B9-40B8-BFC1-039C198D2A72}" srcId="{9F51101C-B6FC-4E77-BB2A-8CEE2CA37634}" destId="{720B6A4A-7633-4DE3-BEC3-80B82B59B968}" srcOrd="4" destOrd="0" parTransId="{19E4DBD7-7842-4189-8C9E-7D457A47E0A9}" sibTransId="{06B4F1EC-2568-40C0-B286-07A11CF4ABF8}"/>
    <dgm:cxn modelId="{A199F525-EA28-454D-9B43-CD427FEE330C}" srcId="{9F51101C-B6FC-4E77-BB2A-8CEE2CA37634}" destId="{D01F24D1-9587-4E77-856F-49B9163D945F}" srcOrd="1" destOrd="0" parTransId="{F76E7FFF-3071-4FD3-A6C5-B5DD1F9D3E07}" sibTransId="{83E31740-8623-4BE5-A6E4-9C1F60666B2C}"/>
    <dgm:cxn modelId="{833D51E1-C0A6-459B-BE5F-99A9EFC44D3F}" srcId="{A639123B-E4C2-4B66-928B-943091D17241}" destId="{9F51101C-B6FC-4E77-BB2A-8CEE2CA37634}" srcOrd="0" destOrd="0" parTransId="{8146A730-F906-42A3-9170-214BB3D5DE6D}" sibTransId="{33886DA3-9926-40FB-B071-808D2F05A660}"/>
    <dgm:cxn modelId="{A97ACBBA-1BB4-477E-928F-3ADC92982027}" srcId="{32A9D812-33CB-4D7C-8B6F-76F2864DB9E4}" destId="{A6A17B7D-D1AC-40C8-AC1B-9DCCDF6BBB14}" srcOrd="2" destOrd="0" parTransId="{E2B43B75-0245-4677-807E-5D277B6E35E2}" sibTransId="{883269A5-0FC1-49A0-BAE4-F7114520BF73}"/>
    <dgm:cxn modelId="{6C258DAD-4BD7-4887-B8E7-A44CD627F1BC}" srcId="{A639123B-E4C2-4B66-928B-943091D17241}" destId="{32A9D812-33CB-4D7C-8B6F-76F2864DB9E4}" srcOrd="1" destOrd="0" parTransId="{6908419B-004D-41CD-AA1F-CDF579CCB3A5}" sibTransId="{E6354106-0541-497A-ABE5-C9E39CDA1D2A}"/>
    <dgm:cxn modelId="{E555C676-1EC1-4F70-8FAC-939729970B65}" type="presOf" srcId="{BE9154E8-8237-4569-8BCD-A19AFB70B025}" destId="{36187F22-3ACC-4A98-8647-C033AC9639F6}" srcOrd="0" destOrd="1" presId="urn:microsoft.com/office/officeart/2005/8/layout/hList6"/>
    <dgm:cxn modelId="{27C5075A-439A-4B86-BADC-9B80AC317BE4}" srcId="{9F51101C-B6FC-4E77-BB2A-8CEE2CA37634}" destId="{BE9154E8-8237-4569-8BCD-A19AFB70B025}" srcOrd="0" destOrd="0" parTransId="{6226ACF3-CB8F-4265-9320-04877760B295}" sibTransId="{2AAF7A69-2619-42A3-B953-A537B9CC9586}"/>
    <dgm:cxn modelId="{D00B85A1-89E6-4C1C-93B5-06FCE2099D5B}" srcId="{9F51101C-B6FC-4E77-BB2A-8CEE2CA37634}" destId="{3BC37B69-F681-48CE-86E1-3E3808E8F90A}" srcOrd="5" destOrd="0" parTransId="{BB3179A2-F8D0-4F47-8C58-044484E153C7}" sibTransId="{E0EF6A7C-62DC-4886-9F32-C2A7537A92A1}"/>
    <dgm:cxn modelId="{F731A125-C078-457B-AAFD-1DD6274F0A59}" type="presOf" srcId="{A037104D-F133-4098-9A63-6F7F2CF162B9}" destId="{6EB9E4A1-9E42-4E72-BA8A-F3304A6B4DB2}" srcOrd="0" destOrd="6" presId="urn:microsoft.com/office/officeart/2005/8/layout/hList6"/>
    <dgm:cxn modelId="{6CEDE695-1AD0-426E-8472-BC7B58DC6B52}" type="presParOf" srcId="{FC474F71-91C9-46E1-8487-0D3E7CFD2768}" destId="{36187F22-3ACC-4A98-8647-C033AC9639F6}" srcOrd="0" destOrd="0" presId="urn:microsoft.com/office/officeart/2005/8/layout/hList6"/>
    <dgm:cxn modelId="{BB3216FB-D56A-453E-B2E5-016BDB7D1B20}" type="presParOf" srcId="{FC474F71-91C9-46E1-8487-0D3E7CFD2768}" destId="{CE599987-A1E7-485D-A151-59B96294F90F}" srcOrd="1" destOrd="0" presId="urn:microsoft.com/office/officeart/2005/8/layout/hList6"/>
    <dgm:cxn modelId="{07294391-34DF-4E37-83A4-48DCF14A8D8D}" type="presParOf" srcId="{FC474F71-91C9-46E1-8487-0D3E7CFD2768}" destId="{6EB9E4A1-9E42-4E72-BA8A-F3304A6B4DB2}" srcOrd="2"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98331-CD50-427C-9C07-76C7A5A88390}">
      <dsp:nvSpPr>
        <dsp:cNvPr id="0" name=""/>
        <dsp:cNvSpPr/>
      </dsp:nvSpPr>
      <dsp:spPr>
        <a:xfrm>
          <a:off x="2455932" y="1187"/>
          <a:ext cx="5705588" cy="2956313"/>
        </a:xfrm>
        <a:prstGeom prst="rightArrow">
          <a:avLst>
            <a:gd name="adj1" fmla="val 75000"/>
            <a:gd name="adj2" fmla="val 50000"/>
          </a:avLst>
        </a:prstGeom>
        <a:solidFill>
          <a:schemeClr val="accent1">
            <a:lumMod val="40000"/>
            <a:lumOff val="6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Μη ταυτόσημες έννοιες </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Ανοικτή </a:t>
          </a:r>
          <a:r>
            <a:rPr lang="el-GR" sz="1800" kern="1200"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sz="1800" kern="1200" dirty="0" smtClean="0">
              <a:latin typeface="Times New Roman" panose="02020603050405020304" pitchFamily="18" charset="0"/>
              <a:cs typeface="Times New Roman" panose="02020603050405020304" pitchFamily="18" charset="0"/>
            </a:rPr>
            <a:t>διεύρυνσης, πρόσβασης &amp; ανοίγματος ιδρυμάτων παιδείας, εκπαιδευτικών προγραμμάτων &amp; υπουργείων παιδείας.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 Εξ αποστάσεως εκπαίδευση </a:t>
          </a:r>
          <a:r>
            <a:rPr lang="el-GR" sz="1800" kern="1200" dirty="0" smtClean="0">
              <a:latin typeface="Times New Roman" panose="02020603050405020304" pitchFamily="18" charset="0"/>
              <a:cs typeface="Times New Roman" panose="02020603050405020304" pitchFamily="18" charset="0"/>
              <a:sym typeface="Wingdings" panose="05000000000000000000" pitchFamily="2" charset="2"/>
            </a:rPr>
            <a:t></a:t>
          </a:r>
          <a:r>
            <a:rPr lang="el-GR" sz="1800" kern="1200" dirty="0" smtClean="0">
              <a:latin typeface="Times New Roman" panose="02020603050405020304" pitchFamily="18" charset="0"/>
              <a:cs typeface="Times New Roman" panose="02020603050405020304" pitchFamily="18" charset="0"/>
            </a:rPr>
            <a:t> φυσική απουσία του διδάσκοντα από το σχολείο &amp; εκπαιδευτικό οργανισμό &amp; παραγωγή ειδικά σχεδιασμένων διδακτικών εγχειριδίων. </a:t>
          </a:r>
          <a:endParaRPr lang="el-GR" sz="1800" kern="1200" dirty="0">
            <a:latin typeface="Times New Roman" panose="02020603050405020304" pitchFamily="18" charset="0"/>
            <a:cs typeface="Times New Roman" panose="02020603050405020304" pitchFamily="18" charset="0"/>
          </a:endParaRPr>
        </a:p>
      </dsp:txBody>
      <dsp:txXfrm>
        <a:off x="2455932" y="370726"/>
        <a:ext cx="4596971" cy="2217235"/>
      </dsp:txXfrm>
    </dsp:sp>
    <dsp:sp modelId="{7E067200-A359-49F6-82E8-C0F739784891}">
      <dsp:nvSpPr>
        <dsp:cNvPr id="0" name=""/>
        <dsp:cNvSpPr/>
      </dsp:nvSpPr>
      <dsp:spPr>
        <a:xfrm>
          <a:off x="0" y="648074"/>
          <a:ext cx="2453016" cy="16580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Ανοικτή &amp; εξ αποστάσεως εκπαίδευση</a:t>
          </a:r>
          <a:endParaRPr lang="el-GR" sz="2000" b="1" kern="1200" dirty="0">
            <a:latin typeface="Times New Roman" panose="02020603050405020304" pitchFamily="18" charset="0"/>
            <a:cs typeface="Times New Roman" panose="02020603050405020304" pitchFamily="18" charset="0"/>
          </a:endParaRPr>
        </a:p>
      </dsp:txBody>
      <dsp:txXfrm>
        <a:off x="80939" y="729013"/>
        <a:ext cx="2291138" cy="1496170"/>
      </dsp:txXfrm>
    </dsp:sp>
    <dsp:sp modelId="{455E03F9-8FED-4740-8329-48CBAC12345A}">
      <dsp:nvSpPr>
        <dsp:cNvPr id="0" name=""/>
        <dsp:cNvSpPr/>
      </dsp:nvSpPr>
      <dsp:spPr>
        <a:xfrm>
          <a:off x="2714428" y="3010697"/>
          <a:ext cx="5393151" cy="1884658"/>
        </a:xfrm>
        <a:prstGeom prst="rightArrow">
          <a:avLst>
            <a:gd name="adj1" fmla="val 75000"/>
            <a:gd name="adj2" fmla="val 50000"/>
          </a:avLst>
        </a:prstGeom>
        <a:solidFill>
          <a:schemeClr val="accent5">
            <a:tint val="40000"/>
            <a:alpha val="90000"/>
            <a:hueOff val="-7391754"/>
            <a:satOff val="-12816"/>
            <a:lumOff val="-128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283B0CF-CBD8-44C4-B349-CAE8207D1F36}">
      <dsp:nvSpPr>
        <dsp:cNvPr id="0" name=""/>
        <dsp:cNvSpPr/>
      </dsp:nvSpPr>
      <dsp:spPr>
        <a:xfrm>
          <a:off x="56856" y="3268239"/>
          <a:ext cx="2657571" cy="1369575"/>
        </a:xfrm>
        <a:prstGeom prst="roundRect">
          <a:avLst/>
        </a:prstGeom>
        <a:solidFill>
          <a:schemeClr val="accent5">
            <a:hueOff val="-7353345"/>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Διερεύνηση των οικονομικών/κοινωνικών συνθηκών &amp; εξελικτική πορεία της ΑΕξΑΕ </a:t>
          </a:r>
          <a:endParaRPr lang="el-GR" sz="2000" b="1" kern="1200" dirty="0">
            <a:latin typeface="Times New Roman" panose="02020603050405020304" pitchFamily="18" charset="0"/>
            <a:cs typeface="Times New Roman" panose="02020603050405020304" pitchFamily="18" charset="0"/>
          </a:endParaRPr>
        </a:p>
      </dsp:txBody>
      <dsp:txXfrm>
        <a:off x="123713" y="3335096"/>
        <a:ext cx="2523857" cy="1235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F563B-8BBC-4849-B49E-0214D455CD42}">
      <dsp:nvSpPr>
        <dsp:cNvPr id="0" name=""/>
        <dsp:cNvSpPr/>
      </dsp:nvSpPr>
      <dsp:spPr>
        <a:xfrm rot="5400000">
          <a:off x="22513" y="257267"/>
          <a:ext cx="1974911" cy="1460376"/>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b="1" kern="1200" dirty="0" smtClean="0">
              <a:latin typeface="Times New Roman" panose="02020603050405020304" pitchFamily="18" charset="0"/>
              <a:cs typeface="Times New Roman" panose="02020603050405020304" pitchFamily="18" charset="0"/>
            </a:rPr>
            <a:t>Χαρακτηριστικά της ανοικτής &amp; εξ αποστάσεως εκπαίδευσης</a:t>
          </a:r>
          <a:endParaRPr lang="el-GR" sz="1400" b="1" kern="1200" dirty="0">
            <a:latin typeface="Times New Roman" panose="02020603050405020304" pitchFamily="18" charset="0"/>
            <a:cs typeface="Times New Roman" panose="02020603050405020304" pitchFamily="18" charset="0"/>
          </a:endParaRPr>
        </a:p>
      </dsp:txBody>
      <dsp:txXfrm rot="-5400000">
        <a:off x="279781" y="730187"/>
        <a:ext cx="1460376" cy="514535"/>
      </dsp:txXfrm>
    </dsp:sp>
    <dsp:sp modelId="{0D4AB302-BEB9-481C-8FC1-8FDECBFD2632}">
      <dsp:nvSpPr>
        <dsp:cNvPr id="0" name=""/>
        <dsp:cNvSpPr/>
      </dsp:nvSpPr>
      <dsp:spPr>
        <a:xfrm rot="5400000">
          <a:off x="3418448" y="-1561279"/>
          <a:ext cx="2369436" cy="5603319"/>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Επίπεδο οργάνωσης της μάθησης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Επίπεδο διαμόρφωσης προσωπικών &amp; αναπτυξιακών μορφωτικών πορειών</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Επίπεδο κοινωνικής επικοινωνίας &amp; συνεργασίας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Επίπεδο μέσων &amp; τεχνολογιών </a:t>
          </a:r>
          <a:endParaRPr lang="el-GR" sz="1800" kern="1200" dirty="0">
            <a:latin typeface="Times New Roman" panose="02020603050405020304" pitchFamily="18" charset="0"/>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l-GR" sz="1300" kern="1200" dirty="0"/>
        </a:p>
      </dsp:txBody>
      <dsp:txXfrm rot="-5400000">
        <a:off x="1801507" y="171328"/>
        <a:ext cx="5487653" cy="2138104"/>
      </dsp:txXfrm>
    </dsp:sp>
    <dsp:sp modelId="{B7205BE3-67E2-4C0E-A2A5-55FB470DA163}">
      <dsp:nvSpPr>
        <dsp:cNvPr id="0" name=""/>
        <dsp:cNvSpPr/>
      </dsp:nvSpPr>
      <dsp:spPr>
        <a:xfrm rot="5400000">
          <a:off x="-89163" y="3042298"/>
          <a:ext cx="2126825" cy="1548269"/>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Θεωρίες της εξ αποστάσεως εκπαίδευσης</a:t>
          </a:r>
          <a:endParaRPr lang="el-GR" sz="1800" b="1" kern="1200" dirty="0">
            <a:latin typeface="Times New Roman" panose="02020603050405020304" pitchFamily="18" charset="0"/>
            <a:cs typeface="Times New Roman" panose="02020603050405020304" pitchFamily="18" charset="0"/>
          </a:endParaRPr>
        </a:p>
      </dsp:txBody>
      <dsp:txXfrm rot="-5400000">
        <a:off x="200116" y="3527155"/>
        <a:ext cx="1548269" cy="578556"/>
      </dsp:txXfrm>
    </dsp:sp>
    <dsp:sp modelId="{B6FA5C2D-7937-4D5F-8644-5EAE38719E90}">
      <dsp:nvSpPr>
        <dsp:cNvPr id="0" name=""/>
        <dsp:cNvSpPr/>
      </dsp:nvSpPr>
      <dsp:spPr>
        <a:xfrm rot="5400000">
          <a:off x="3889151" y="437725"/>
          <a:ext cx="2463860" cy="6570715"/>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 της ανεξαρτησίας &amp; αυτονομίας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 της βιομηχανοποίησης της διδασκαλίας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 της αλληλεπίδρασης &amp; επικοινωνίας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Σύνθεση βασικών θεωριών</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 της ισοδυναμίας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 της συνεργατικής ελευθερίας</a:t>
          </a:r>
          <a:endParaRPr lang="el-GR"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Θεωρίας της πολυμορφικής εκπαίδευσης</a:t>
          </a:r>
          <a:endParaRPr lang="el-GR" sz="1800" kern="1200" dirty="0">
            <a:latin typeface="Times New Roman" panose="02020603050405020304" pitchFamily="18" charset="0"/>
            <a:cs typeface="Times New Roman" panose="02020603050405020304" pitchFamily="18" charset="0"/>
          </a:endParaRPr>
        </a:p>
      </dsp:txBody>
      <dsp:txXfrm rot="-5400000">
        <a:off x="1835724" y="2611428"/>
        <a:ext cx="6450439" cy="22233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D688DB-3A7E-42BF-9C72-539D3088B925}">
      <dsp:nvSpPr>
        <dsp:cNvPr id="0" name=""/>
        <dsp:cNvSpPr/>
      </dsp:nvSpPr>
      <dsp:spPr>
        <a:xfrm>
          <a:off x="2" y="0"/>
          <a:ext cx="8064891" cy="4536504"/>
        </a:xfrm>
        <a:prstGeom prst="rightArrow">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B4F758FB-2997-41F5-9DC6-8D5ED0EFF6C4}">
      <dsp:nvSpPr>
        <dsp:cNvPr id="0" name=""/>
        <dsp:cNvSpPr/>
      </dsp:nvSpPr>
      <dsp:spPr>
        <a:xfrm>
          <a:off x="167149" y="504050"/>
          <a:ext cx="2107634" cy="244272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Ρόλος της επικοινωνίας στην </a:t>
          </a:r>
          <a:r>
            <a:rPr lang="el-GR" sz="1800" b="1" kern="1200" dirty="0" err="1" smtClean="0">
              <a:latin typeface="Times New Roman" panose="02020603050405020304" pitchFamily="18" charset="0"/>
              <a:cs typeface="Times New Roman" panose="02020603050405020304" pitchFamily="18" charset="0"/>
            </a:rPr>
            <a:t>εξΑΕ</a:t>
          </a:r>
          <a:endParaRPr lang="el-GR" sz="1800" b="1"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Τύποι επικοινωνίας &amp; αλληλεπίδρασης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Ανεξαρτησία &amp; αυτονομία</a:t>
          </a:r>
          <a:endParaRPr lang="el-GR" sz="1800" kern="1200" dirty="0">
            <a:latin typeface="Times New Roman" panose="02020603050405020304" pitchFamily="18" charset="0"/>
            <a:cs typeface="Times New Roman" panose="02020603050405020304" pitchFamily="18" charset="0"/>
          </a:endParaRPr>
        </a:p>
      </dsp:txBody>
      <dsp:txXfrm>
        <a:off x="270035" y="606936"/>
        <a:ext cx="1901862" cy="2236953"/>
      </dsp:txXfrm>
    </dsp:sp>
    <dsp:sp modelId="{B6131AE1-3C3F-4BE8-9EAD-D4F87C20563A}">
      <dsp:nvSpPr>
        <dsp:cNvPr id="0" name=""/>
        <dsp:cNvSpPr/>
      </dsp:nvSpPr>
      <dsp:spPr>
        <a:xfrm>
          <a:off x="2539568" y="216028"/>
          <a:ext cx="2737184" cy="4104447"/>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Ρόλος του εκπαιδευτή</a:t>
          </a:r>
          <a:endParaRPr lang="el-GR" sz="1800" b="1"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Καθηγητής σύμβουλος ως «διευκολυντής μάθησης»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Καθηγητής σύμβουλος ως «εμψυχωτής»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Καθηγητής σύμβουλος στο ΕΑΠ</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Ομαδική συμβουλευτική συνάντηση (Ο.Σ.Σ.)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Υποστηρικτικός ρόλος του καθηγητή </a:t>
          </a:r>
          <a:endParaRPr lang="el-GR" sz="1800" kern="1200" dirty="0">
            <a:latin typeface="Times New Roman" panose="02020603050405020304" pitchFamily="18" charset="0"/>
            <a:cs typeface="Times New Roman" panose="02020603050405020304" pitchFamily="18" charset="0"/>
          </a:endParaRPr>
        </a:p>
      </dsp:txBody>
      <dsp:txXfrm>
        <a:off x="2673186" y="349646"/>
        <a:ext cx="2469948" cy="3837211"/>
      </dsp:txXfrm>
    </dsp:sp>
    <dsp:sp modelId="{567011D6-8472-46C2-8AD9-E47D7EBAF7E9}">
      <dsp:nvSpPr>
        <dsp:cNvPr id="0" name=""/>
        <dsp:cNvSpPr/>
      </dsp:nvSpPr>
      <dsp:spPr>
        <a:xfrm>
          <a:off x="5566585" y="1080123"/>
          <a:ext cx="2356208" cy="2376257"/>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l-GR" sz="1800" b="1" kern="1200" dirty="0" smtClean="0">
              <a:latin typeface="Times New Roman" panose="02020603050405020304" pitchFamily="18" charset="0"/>
              <a:cs typeface="Times New Roman" panose="02020603050405020304" pitchFamily="18" charset="0"/>
            </a:rPr>
            <a:t>Ρόλος των γραπτών εργασιών</a:t>
          </a:r>
          <a:endParaRPr lang="el-GR" sz="1800" b="1"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Φόρμα ανατροφοδότησης</a:t>
          </a:r>
          <a:endParaRPr lang="el-GR" sz="1800" kern="1200" dirty="0">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el-GR" sz="1800" kern="1200" dirty="0" smtClean="0">
              <a:latin typeface="Times New Roman" panose="02020603050405020304" pitchFamily="18" charset="0"/>
              <a:cs typeface="Times New Roman" panose="02020603050405020304" pitchFamily="18" charset="0"/>
            </a:rPr>
            <a:t>Είδη γραπτών σχολίων</a:t>
          </a:r>
          <a:endParaRPr lang="el-GR" sz="1800" kern="1200" dirty="0">
            <a:latin typeface="Times New Roman" panose="02020603050405020304" pitchFamily="18" charset="0"/>
            <a:cs typeface="Times New Roman" panose="02020603050405020304" pitchFamily="18" charset="0"/>
          </a:endParaRPr>
        </a:p>
      </dsp:txBody>
      <dsp:txXfrm>
        <a:off x="5681606" y="1195144"/>
        <a:ext cx="2126166" cy="2146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CCB7C-F211-40BF-8C4C-C966356C3786}">
      <dsp:nvSpPr>
        <dsp:cNvPr id="0" name=""/>
        <dsp:cNvSpPr/>
      </dsp:nvSpPr>
      <dsp:spPr>
        <a:xfrm>
          <a:off x="-936093" y="216026"/>
          <a:ext cx="4654617" cy="4654617"/>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317418C-3149-4C76-826C-D7291E6F07FE}">
      <dsp:nvSpPr>
        <dsp:cNvPr id="0" name=""/>
        <dsp:cNvSpPr/>
      </dsp:nvSpPr>
      <dsp:spPr>
        <a:xfrm>
          <a:off x="1056136" y="102593"/>
          <a:ext cx="6729226" cy="5090102"/>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Ελληνικό Ανοικτό Πανεπιστήμιο </a:t>
          </a:r>
          <a:endParaRPr lang="el-GR" sz="2000" kern="1200" dirty="0"/>
        </a:p>
      </dsp:txBody>
      <dsp:txXfrm>
        <a:off x="1056136" y="102593"/>
        <a:ext cx="3364613" cy="2417798"/>
      </dsp:txXfrm>
    </dsp:sp>
    <dsp:sp modelId="{CC824C54-5B82-4C37-959D-6FBB1A9CE349}">
      <dsp:nvSpPr>
        <dsp:cNvPr id="0" name=""/>
        <dsp:cNvSpPr/>
      </dsp:nvSpPr>
      <dsp:spPr>
        <a:xfrm>
          <a:off x="-7" y="2952331"/>
          <a:ext cx="2210943" cy="2210943"/>
        </a:xfrm>
        <a:prstGeom prst="pie">
          <a:avLst>
            <a:gd name="adj1" fmla="val 5400000"/>
            <a:gd name="adj2" fmla="val 16200000"/>
          </a:avLst>
        </a:prstGeom>
        <a:gradFill rotWithShape="0">
          <a:gsLst>
            <a:gs pos="0">
              <a:schemeClr val="accent4">
                <a:hueOff val="10395693"/>
                <a:satOff val="-47968"/>
                <a:lumOff val="1765"/>
                <a:alphaOff val="0"/>
                <a:satMod val="103000"/>
                <a:lumMod val="102000"/>
                <a:tint val="94000"/>
              </a:schemeClr>
            </a:gs>
            <a:gs pos="50000">
              <a:schemeClr val="accent4">
                <a:hueOff val="10395693"/>
                <a:satOff val="-47968"/>
                <a:lumOff val="1765"/>
                <a:alphaOff val="0"/>
                <a:satMod val="110000"/>
                <a:lumMod val="100000"/>
                <a:shade val="100000"/>
              </a:schemeClr>
            </a:gs>
            <a:gs pos="100000">
              <a:schemeClr val="accent4">
                <a:hueOff val="10395693"/>
                <a:satOff val="-47968"/>
                <a:lumOff val="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24CFB4B-A0FE-4531-B468-08DB1DCCC1B7}">
      <dsp:nvSpPr>
        <dsp:cNvPr id="0" name=""/>
        <dsp:cNvSpPr/>
      </dsp:nvSpPr>
      <dsp:spPr>
        <a:xfrm>
          <a:off x="1075522" y="2763527"/>
          <a:ext cx="6682199" cy="2421048"/>
        </a:xfrm>
        <a:prstGeom prst="rect">
          <a:avLst/>
        </a:prstGeom>
        <a:solidFill>
          <a:schemeClr val="lt1">
            <a:alpha val="90000"/>
            <a:hueOff val="0"/>
            <a:satOff val="0"/>
            <a:lumOff val="0"/>
            <a:alphaOff val="0"/>
          </a:schemeClr>
        </a:solidFill>
        <a:ln w="6350" cap="flat" cmpd="sng" algn="ctr">
          <a:solidFill>
            <a:schemeClr val="accent4">
              <a:hueOff val="10395693"/>
              <a:satOff val="-47968"/>
              <a:lumOff val="1765"/>
              <a:alphaOff val="0"/>
            </a:schemeClr>
          </a:solidFill>
          <a:prstDash val="solid"/>
          <a:miter lim="800000"/>
        </a:ln>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Ανοικτό Πανεπιστήμιο Κύπρου</a:t>
          </a:r>
          <a:endParaRPr lang="el-GR" sz="2000" b="1" kern="1200" dirty="0">
            <a:latin typeface="Times New Roman" panose="02020603050405020304" pitchFamily="18" charset="0"/>
            <a:cs typeface="Times New Roman" panose="02020603050405020304" pitchFamily="18" charset="0"/>
          </a:endParaRPr>
        </a:p>
      </dsp:txBody>
      <dsp:txXfrm>
        <a:off x="1075522" y="2763527"/>
        <a:ext cx="3341099" cy="2421048"/>
      </dsp:txXfrm>
    </dsp:sp>
    <dsp:sp modelId="{59EDB027-5C28-4233-B7A6-D4AFA3FE0E88}">
      <dsp:nvSpPr>
        <dsp:cNvPr id="0" name=""/>
        <dsp:cNvSpPr/>
      </dsp:nvSpPr>
      <dsp:spPr>
        <a:xfrm>
          <a:off x="4311639" y="-8120"/>
          <a:ext cx="3527497" cy="2867858"/>
        </a:xfrm>
        <a:prstGeom prst="rect">
          <a:avLst/>
        </a:prstGeom>
        <a:noFill/>
        <a:ln w="6350" cap="flat" cmpd="sng" algn="ctr">
          <a:noFill/>
          <a:prstDash val="solid"/>
          <a:miter lim="800000"/>
        </a:ln>
        <a:effectLst/>
        <a:scene3d>
          <a:camera prst="orthographicFront"/>
          <a:lightRig rig="threePt" dir="t">
            <a:rot lat="0" lon="0" rev="7500000"/>
          </a:lightRig>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Πρόσβαση</a:t>
          </a:r>
          <a:r>
            <a:rPr lang="el-GR" sz="1200" kern="1200" dirty="0" smtClean="0">
              <a:latin typeface="Times New Roman" panose="02020603050405020304" pitchFamily="18" charset="0"/>
              <a:cs typeface="Times New Roman" panose="02020603050405020304" pitchFamily="18" charset="0"/>
            </a:rPr>
            <a:t>: Παρέχει τίτλους-Πτυχία-Μεταπτυχιακά-Διδακτορικά Διπλώματα</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 Πρόγραμμα Σπουδών</a:t>
          </a:r>
          <a:r>
            <a:rPr lang="el-GR" sz="1200" kern="1200" dirty="0" smtClean="0">
              <a:latin typeface="Times New Roman" panose="02020603050405020304" pitchFamily="18" charset="0"/>
              <a:cs typeface="Times New Roman" panose="02020603050405020304" pitchFamily="18" charset="0"/>
            </a:rPr>
            <a:t>: Ολοκλήρωση θεματικών ενοτήτων</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kern="1200" dirty="0" smtClean="0">
              <a:latin typeface="Times New Roman" panose="02020603050405020304" pitchFamily="18" charset="0"/>
              <a:cs typeface="Times New Roman" panose="02020603050405020304" pitchFamily="18" charset="0"/>
            </a:rPr>
            <a:t>: Έντυπο, οπτικοακουστικό και ορισμένες φορές σε ηλεκτρονική μορφή</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a:t>
          </a:r>
          <a:r>
            <a:rPr lang="el-GR" sz="1200" kern="1200" dirty="0" smtClean="0">
              <a:latin typeface="Times New Roman" panose="02020603050405020304" pitchFamily="18" charset="0"/>
              <a:cs typeface="Times New Roman" panose="02020603050405020304" pitchFamily="18" charset="0"/>
            </a:rPr>
            <a:t>: Συμμετοχή σε Ο.Σ.Σ.</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&amp; υποστήριξη</a:t>
          </a:r>
          <a:endParaRPr lang="el-GR" sz="1200" b="0" u="none"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Αξιοποίηση των ΤΠΕ: </a:t>
          </a:r>
          <a:r>
            <a:rPr lang="el-GR" sz="1200" b="0" u="none" kern="1200" dirty="0" smtClean="0">
              <a:latin typeface="Times New Roman" panose="02020603050405020304" pitchFamily="18" charset="0"/>
              <a:cs typeface="Times New Roman" panose="02020603050405020304" pitchFamily="18" charset="0"/>
            </a:rPr>
            <a:t>Ενσωμάτωση τεχνολογίας με αργούς ρυθμούς</a:t>
          </a:r>
          <a:endParaRPr lang="el-GR" sz="1200" b="0" u="none"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1" u="none" kern="1200" dirty="0" smtClean="0">
              <a:latin typeface="Times New Roman" panose="02020603050405020304" pitchFamily="18" charset="0"/>
              <a:cs typeface="Times New Roman" panose="02020603050405020304" pitchFamily="18" charset="0"/>
            </a:rPr>
            <a:t> </a:t>
          </a:r>
          <a:r>
            <a:rPr lang="el-GR" sz="1200" b="0" u="none" kern="1200" dirty="0" smtClean="0">
              <a:latin typeface="Times New Roman" panose="02020603050405020304" pitchFamily="18" charset="0"/>
              <a:cs typeface="Times New Roman" panose="02020603050405020304" pitchFamily="18" charset="0"/>
            </a:rPr>
            <a:t>Προς διερεύνηση</a:t>
          </a:r>
          <a:endParaRPr lang="el-GR" sz="1200" b="0" u="none" kern="1200" dirty="0">
            <a:latin typeface="Times New Roman" panose="02020603050405020304" pitchFamily="18" charset="0"/>
            <a:cs typeface="Times New Roman" panose="02020603050405020304" pitchFamily="18" charset="0"/>
          </a:endParaRPr>
        </a:p>
      </dsp:txBody>
      <dsp:txXfrm>
        <a:off x="4311639" y="-8120"/>
        <a:ext cx="3527497" cy="2867858"/>
      </dsp:txXfrm>
    </dsp:sp>
    <dsp:sp modelId="{DCF2465F-870A-4BEE-B794-28EB8A79A2AD}">
      <dsp:nvSpPr>
        <dsp:cNvPr id="0" name=""/>
        <dsp:cNvSpPr/>
      </dsp:nvSpPr>
      <dsp:spPr>
        <a:xfrm>
          <a:off x="4320477" y="2880321"/>
          <a:ext cx="3160430" cy="2210943"/>
        </a:xfrm>
        <a:prstGeom prst="rect">
          <a:avLst/>
        </a:prstGeom>
        <a:noFill/>
        <a:ln w="6350" cap="flat" cmpd="sng" algn="ctr">
          <a:noFill/>
          <a:prstDash val="solid"/>
          <a:miter lim="800000"/>
        </a:ln>
        <a:effectLst/>
        <a:scene3d>
          <a:camera prst="orthographicFront"/>
          <a:lightRig rig="threePt" dir="t">
            <a:rot lat="0" lon="0" rev="7500000"/>
          </a:lightRig>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Πρόσβαση</a:t>
          </a:r>
          <a:r>
            <a:rPr lang="el-GR" sz="1200" kern="1200" dirty="0" smtClean="0">
              <a:latin typeface="Times New Roman" panose="02020603050405020304" pitchFamily="18" charset="0"/>
              <a:cs typeface="Times New Roman" panose="02020603050405020304" pitchFamily="18" charset="0"/>
            </a:rPr>
            <a:t>: Παρέχει τίτλους-Πτυχία-Μεταπτυχιακά-Διδακτορικά Διπλώματα</a:t>
          </a:r>
          <a:endParaRPr lang="el-GR" sz="1200" kern="1200" dirty="0"/>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 Πρόγραμμα Σπουδών</a:t>
          </a:r>
          <a:r>
            <a:rPr lang="el-GR" sz="1200" kern="1200" dirty="0" smtClean="0">
              <a:latin typeface="Times New Roman" panose="02020603050405020304" pitchFamily="18" charset="0"/>
              <a:cs typeface="Times New Roman" panose="02020603050405020304" pitchFamily="18" charset="0"/>
            </a:rPr>
            <a:t>: Ολοκλήρωση θεματικών ενοτήτων</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kern="1200" dirty="0" smtClean="0">
              <a:latin typeface="Times New Roman" panose="02020603050405020304" pitchFamily="18" charset="0"/>
              <a:cs typeface="Times New Roman" panose="02020603050405020304" pitchFamily="18" charset="0"/>
            </a:rPr>
            <a:t>: Έντυπο, οπτικοακουστικό και αναρτάται στην πλατφόρμα τηλεδιάσκεψης</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a:t>
          </a:r>
          <a:r>
            <a:rPr lang="el-GR" sz="1200" kern="1200" dirty="0" smtClean="0">
              <a:latin typeface="Times New Roman" panose="02020603050405020304" pitchFamily="18" charset="0"/>
              <a:cs typeface="Times New Roman" panose="02020603050405020304" pitchFamily="18" charset="0"/>
            </a:rPr>
            <a:t>: Εφαρμογή αρθρωτού συστήματος</a:t>
          </a:r>
          <a:endParaRPr lang="el-GR" sz="1200"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&amp; υποστήριξη</a:t>
          </a:r>
          <a:endParaRPr lang="el-GR" sz="1200" b="0" u="none" kern="1200" dirty="0">
            <a:latin typeface="Times New Roman" panose="02020603050405020304" pitchFamily="18" charset="0"/>
            <a:cs typeface="Times New Roman" panose="02020603050405020304" pitchFamily="18" charset="0"/>
          </a:endParaRPr>
        </a:p>
        <a:p>
          <a:pPr marL="114300" lvl="1" indent="-114300" algn="l"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Αξιοποίηση των ΤΠΕ: </a:t>
          </a:r>
          <a:r>
            <a:rPr lang="el-GR" sz="1200" b="0" u="none" kern="1200" dirty="0" smtClean="0">
              <a:latin typeface="Times New Roman" panose="02020603050405020304" pitchFamily="18" charset="0"/>
              <a:cs typeface="Times New Roman" panose="02020603050405020304" pitchFamily="18" charset="0"/>
            </a:rPr>
            <a:t>Χρήση πλατφόρμας  τηλεδιάσκεψης </a:t>
          </a:r>
          <a:r>
            <a:rPr lang="en-US" sz="1200" b="0" u="none" kern="1200" dirty="0" smtClean="0">
              <a:latin typeface="Times New Roman" panose="02020603050405020304" pitchFamily="18" charset="0"/>
              <a:cs typeface="Times New Roman" panose="02020603050405020304" pitchFamily="18" charset="0"/>
            </a:rPr>
            <a:t>e-class</a:t>
          </a:r>
          <a:r>
            <a:rPr lang="el-GR" sz="1200" b="0" u="none" kern="1200" dirty="0" smtClean="0">
              <a:latin typeface="Times New Roman" panose="02020603050405020304" pitchFamily="18" charset="0"/>
              <a:cs typeface="Times New Roman" panose="02020603050405020304" pitchFamily="18" charset="0"/>
            </a:rPr>
            <a:t>. </a:t>
          </a:r>
          <a:endParaRPr lang="el-GR" sz="1200" b="0" u="none" kern="1200" dirty="0">
            <a:latin typeface="Times New Roman" panose="02020603050405020304" pitchFamily="18" charset="0"/>
            <a:cs typeface="Times New Roman" panose="02020603050405020304" pitchFamily="18" charset="0"/>
          </a:endParaRPr>
        </a:p>
      </dsp:txBody>
      <dsp:txXfrm>
        <a:off x="4320477" y="2880321"/>
        <a:ext cx="3160430" cy="2210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16666-040C-4ABE-BE9F-02D76E6AD3A4}">
      <dsp:nvSpPr>
        <dsp:cNvPr id="0" name=""/>
        <dsp:cNvSpPr/>
      </dsp:nvSpPr>
      <dsp:spPr>
        <a:xfrm rot="16200000">
          <a:off x="-720952" y="724835"/>
          <a:ext cx="5184576" cy="3734905"/>
        </a:xfrm>
        <a:prstGeom prst="flowChartManualOperati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Βρετανικό Ανοικτό Πανεπιστήμιο </a:t>
          </a:r>
          <a:endParaRPr lang="el-GR" sz="2000" kern="1200" dirty="0"/>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Πρόγραμμα Σπουδών</a:t>
          </a:r>
          <a:r>
            <a:rPr lang="el-GR" sz="1200" b="0" kern="1200" dirty="0" smtClean="0">
              <a:latin typeface="Times New Roman" panose="02020603050405020304" pitchFamily="18" charset="0"/>
              <a:cs typeface="Times New Roman" panose="02020603050405020304" pitchFamily="18" charset="0"/>
            </a:rPr>
            <a:t>: Προπτυχιακές &amp; μεταπτυχιακές σπουδές, 250 περίπου προγράμματα</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b="1" kern="1200" dirty="0" smtClean="0">
              <a:latin typeface="Times New Roman" panose="02020603050405020304" pitchFamily="18" charset="0"/>
              <a:cs typeface="Times New Roman" panose="02020603050405020304" pitchFamily="18" charset="0"/>
            </a:rPr>
            <a:t>: </a:t>
          </a:r>
          <a:r>
            <a:rPr lang="el-GR" sz="1200" b="0" i="0" kern="1200" dirty="0" smtClean="0">
              <a:latin typeface="Times New Roman" panose="02020603050405020304" pitchFamily="18" charset="0"/>
              <a:cs typeface="Times New Roman" panose="02020603050405020304" pitchFamily="18" charset="0"/>
            </a:rPr>
            <a:t>Ολοκληρωμένο εκπαιδευτικό πακέτο, έντυπο διδακτικό υλικό και προγράμματα βίντεο</a:t>
          </a:r>
          <a:endParaRPr lang="el-GR" sz="1200" b="0" i="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Εκπαιδευτική μεθοδολογία: -</a:t>
          </a:r>
          <a:r>
            <a:rPr lang="el-GR" sz="1200" b="0" u="none" kern="1200" smtClean="0">
              <a:latin typeface="Times New Roman" panose="02020603050405020304" pitchFamily="18" charset="0"/>
              <a:cs typeface="Times New Roman" panose="02020603050405020304" pitchFamily="18" charset="0"/>
            </a:rPr>
            <a:t>Ευελιξία-Ολοκληρωμένη-Υποστηρικτική-κοινωνική</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Υποστήριξη του φοιτητή: </a:t>
          </a:r>
          <a:r>
            <a:rPr lang="el-GR" sz="1200" b="0" u="none" kern="1200" smtClean="0">
              <a:latin typeface="Times New Roman" panose="02020603050405020304" pitchFamily="18" charset="0"/>
              <a:cs typeface="Times New Roman" panose="02020603050405020304" pitchFamily="18" charset="0"/>
            </a:rPr>
            <a:t>Τακτική επικοινωνία &amp; υποστήριξη</a:t>
          </a:r>
          <a:endParaRPr lang="el-GR" sz="120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Αξιοποίηση των ΤΠΕ: Α</a:t>
          </a:r>
          <a:r>
            <a:rPr lang="el-GR" sz="1200" b="0" kern="120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kern="1200" dirty="0" smtClean="0">
              <a:latin typeface="Times New Roman" panose="02020603050405020304" pitchFamily="18" charset="0"/>
              <a:cs typeface="Times New Roman" panose="02020603050405020304" pitchFamily="18" charset="0"/>
            </a:rPr>
            <a:t>:</a:t>
          </a:r>
          <a:r>
            <a:rPr lang="el-GR" sz="1200" b="0" u="none" kern="1200" dirty="0" smtClean="0">
              <a:latin typeface="Times New Roman" panose="02020603050405020304" pitchFamily="18" charset="0"/>
              <a:cs typeface="Times New Roman" panose="02020603050405020304" pitchFamily="18" charset="0"/>
            </a:rPr>
            <a:t> Δ</a:t>
          </a:r>
          <a:r>
            <a:rPr lang="el-GR" sz="1200" b="0" kern="1200" dirty="0" smtClean="0">
              <a:latin typeface="Times New Roman" panose="02020603050405020304" pitchFamily="18" charset="0"/>
              <a:cs typeface="Times New Roman" panose="02020603050405020304" pitchFamily="18" charset="0"/>
            </a:rPr>
            <a:t>ιεθνείς συνεργασίες με κυβερνήσεις, μη κυβερνητικές οργανώσεις, εκπαιδευτικά ιδρύματα και τοπικούς φορείς σε ένα ευρύ πλαίσιο δράσεων. </a:t>
          </a:r>
          <a:endParaRPr lang="el-GR" sz="1200" b="0" u="none" kern="1200" dirty="0">
            <a:latin typeface="Times New Roman" panose="02020603050405020304" pitchFamily="18" charset="0"/>
            <a:cs typeface="Times New Roman" panose="02020603050405020304" pitchFamily="18" charset="0"/>
          </a:endParaRPr>
        </a:p>
      </dsp:txBody>
      <dsp:txXfrm rot="5400000">
        <a:off x="3884" y="1036914"/>
        <a:ext cx="3734905" cy="3110746"/>
      </dsp:txXfrm>
    </dsp:sp>
    <dsp:sp modelId="{DB626B91-DB65-4C94-8B77-21FADEA5BC74}">
      <dsp:nvSpPr>
        <dsp:cNvPr id="0" name=""/>
        <dsp:cNvSpPr/>
      </dsp:nvSpPr>
      <dsp:spPr>
        <a:xfrm rot="16200000">
          <a:off x="3294071" y="724835"/>
          <a:ext cx="5184576" cy="3734905"/>
        </a:xfrm>
        <a:prstGeom prst="flowChartManualOperation">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smtClean="0">
              <a:latin typeface="Times New Roman" panose="02020603050405020304" pitchFamily="18" charset="0"/>
              <a:cs typeface="Times New Roman" panose="02020603050405020304" pitchFamily="18" charset="0"/>
            </a:rPr>
            <a:t>Ανοικτό Πανεπιστήμιο </a:t>
          </a:r>
          <a:r>
            <a:rPr lang="en-US" sz="2000" b="1" kern="1200" smtClean="0">
              <a:latin typeface="Times New Roman" panose="02020603050405020304" pitchFamily="18" charset="0"/>
              <a:cs typeface="Times New Roman" panose="02020603050405020304" pitchFamily="18" charset="0"/>
            </a:rPr>
            <a:t>Athabasca</a:t>
          </a:r>
          <a:endParaRPr lang="el-GR" sz="2000" b="1"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Πρόγραμμα Σπουδών</a:t>
          </a:r>
          <a:r>
            <a:rPr lang="el-GR" sz="1200" kern="1200" smtClean="0">
              <a:latin typeface="Times New Roman" panose="02020603050405020304" pitchFamily="18" charset="0"/>
              <a:cs typeface="Times New Roman" panose="02020603050405020304" pitchFamily="18" charset="0"/>
            </a:rPr>
            <a:t>:</a:t>
          </a:r>
          <a:r>
            <a:rPr lang="en-US" sz="1200" kern="1200" smtClean="0">
              <a:latin typeface="Times New Roman" panose="02020603050405020304" pitchFamily="18" charset="0"/>
              <a:cs typeface="Times New Roman" panose="02020603050405020304" pitchFamily="18" charset="0"/>
            </a:rPr>
            <a:t> </a:t>
          </a:r>
          <a:r>
            <a:rPr lang="el-GR" sz="1200" b="0" kern="1200" smtClean="0">
              <a:latin typeface="Times New Roman" panose="02020603050405020304" pitchFamily="18" charset="0"/>
              <a:cs typeface="Times New Roman" panose="02020603050405020304" pitchFamily="18" charset="0"/>
            </a:rPr>
            <a:t>Παρέχονται μέσα από πέντε Σχολές 55 προπτυχιακά &amp; μεταπτυχιακά προγράμματα. </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Διδακτικό υλικό</a:t>
          </a:r>
          <a:r>
            <a:rPr lang="el-GR" sz="1200" kern="1200" smtClean="0">
              <a:latin typeface="Times New Roman" panose="02020603050405020304" pitchFamily="18" charset="0"/>
              <a:cs typeface="Times New Roman" panose="02020603050405020304" pitchFamily="18" charset="0"/>
            </a:rPr>
            <a:t>: Έντυπο &amp; ψηφιακό υλικό</a:t>
          </a:r>
          <a:endParaRPr lang="el-GR" sz="120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Εκπαιδευτική μεθοδολογία</a:t>
          </a:r>
          <a:r>
            <a:rPr lang="el-GR" sz="1200" kern="1200" smtClean="0">
              <a:latin typeface="Times New Roman" panose="02020603050405020304" pitchFamily="18" charset="0"/>
              <a:cs typeface="Times New Roman" panose="02020603050405020304" pitchFamily="18" charset="0"/>
            </a:rPr>
            <a:t>: -Διάκριση-Ανοικτή-Ευέλικτη-Καινοτόμα </a:t>
          </a:r>
          <a:endParaRPr lang="el-GR" sz="120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Υποστήριξη του φοιτητή: </a:t>
          </a:r>
          <a:r>
            <a:rPr lang="el-GR" sz="1200" b="0" u="none" kern="1200" smtClean="0">
              <a:latin typeface="Times New Roman" panose="02020603050405020304" pitchFamily="18" charset="0"/>
              <a:cs typeface="Times New Roman" panose="02020603050405020304" pitchFamily="18" charset="0"/>
            </a:rPr>
            <a:t>Τακτική επικοινωνία &amp; υποστήριξη </a:t>
          </a:r>
          <a:r>
            <a:rPr lang="el-GR" sz="1200" b="0" kern="1200" smtClean="0">
              <a:latin typeface="Times New Roman" panose="02020603050405020304" pitchFamily="18" charset="0"/>
              <a:cs typeface="Times New Roman" panose="02020603050405020304" pitchFamily="18" charset="0"/>
            </a:rPr>
            <a:t>διά μέσου της πλατφόρμας myAU. Υποστήριξη  σπουδών σε άτομα με ειδικές ανάγκες.</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Αξιοποίηση των ΤΠΕ: </a:t>
          </a:r>
          <a:r>
            <a:rPr lang="el-GR" sz="1200" b="0" u="sng" kern="1200" smtClean="0">
              <a:latin typeface="Times New Roman" panose="02020603050405020304" pitchFamily="18" charset="0"/>
              <a:cs typeface="Times New Roman" panose="02020603050405020304" pitchFamily="18" charset="0"/>
            </a:rPr>
            <a:t>Β</a:t>
          </a:r>
          <a:r>
            <a:rPr lang="el-GR" sz="1200" b="0" kern="1200" smtClean="0"/>
            <a:t>ασίζεται στην ηλεκτρονική μάθηση, η οποία υποστηρίζεται κυρίως από την πλατφόρμα myAU.</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 </a:t>
          </a:r>
          <a:r>
            <a:rPr lang="el-GR" sz="1200" b="0" kern="1200" dirty="0" smtClean="0">
              <a:latin typeface="Times New Roman" panose="02020603050405020304" pitchFamily="18" charset="0"/>
              <a:cs typeface="Times New Roman" panose="02020603050405020304" pitchFamily="18" charset="0"/>
            </a:rPr>
            <a:t>Συμμετέχει σε πολλές ενώσεις πανεπιστημίων &amp; επιστημονικούς οργανισμούς, συνεργασία με περισσότερα από 350 εκπαιδευτικά ιδρύματα σε όλον τον κόσμο. </a:t>
          </a:r>
          <a:endParaRPr lang="el-GR" sz="1200" b="0" u="none" kern="1200" dirty="0">
            <a:latin typeface="Times New Roman" panose="02020603050405020304" pitchFamily="18" charset="0"/>
            <a:cs typeface="Times New Roman" panose="02020603050405020304" pitchFamily="18" charset="0"/>
          </a:endParaRPr>
        </a:p>
      </dsp:txBody>
      <dsp:txXfrm rot="5400000">
        <a:off x="4018907" y="1036914"/>
        <a:ext cx="3734905" cy="31107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D99FA-40B0-4584-8E6E-B5A34DC157A8}">
      <dsp:nvSpPr>
        <dsp:cNvPr id="0" name=""/>
        <dsp:cNvSpPr/>
      </dsp:nvSpPr>
      <dsp:spPr>
        <a:xfrm rot="16200000">
          <a:off x="-720952" y="724835"/>
          <a:ext cx="5184576" cy="3734905"/>
        </a:xfrm>
        <a:prstGeom prst="flowChartManualOperati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Ανοικτό Πανεπιστήμιο Αυστραλίας</a:t>
          </a:r>
          <a:endParaRPr lang="el-GR" sz="2000" kern="1200" dirty="0"/>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Πρόγραμμα Σπουδών</a:t>
          </a:r>
          <a:r>
            <a:rPr lang="el-GR" sz="1200" b="0" kern="1200" dirty="0" smtClean="0">
              <a:latin typeface="Times New Roman" panose="02020603050405020304" pitchFamily="18" charset="0"/>
              <a:cs typeface="Times New Roman" panose="02020603050405020304" pitchFamily="18" charset="0"/>
            </a:rPr>
            <a:t>: Προπτυχιακές &amp; μεταπτυχιακές σπουδές</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b="1" kern="1200" dirty="0" smtClean="0">
              <a:latin typeface="Times New Roman" panose="02020603050405020304" pitchFamily="18" charset="0"/>
              <a:cs typeface="Times New Roman" panose="02020603050405020304" pitchFamily="18" charset="0"/>
            </a:rPr>
            <a:t>: Έ</a:t>
          </a:r>
          <a:r>
            <a:rPr lang="el-GR" sz="1200" b="0" i="0" kern="1200" dirty="0" smtClean="0">
              <a:latin typeface="Times New Roman" panose="02020603050405020304" pitchFamily="18" charset="0"/>
              <a:cs typeface="Times New Roman" panose="02020603050405020304" pitchFamily="18" charset="0"/>
            </a:rPr>
            <a:t>ντυπο διδακτικό υλικό και ψηφιακό αποκλειστικά </a:t>
          </a:r>
          <a:r>
            <a:rPr lang="en-US" sz="1200" b="0" i="0" kern="1200" dirty="0" smtClean="0">
              <a:latin typeface="Times New Roman" panose="02020603050405020304" pitchFamily="18" charset="0"/>
              <a:cs typeface="Times New Roman" panose="02020603050405020304" pitchFamily="18" charset="0"/>
            </a:rPr>
            <a:t>online</a:t>
          </a:r>
          <a:endParaRPr lang="el-GR" sz="1200" b="0" i="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 </a:t>
          </a:r>
          <a:r>
            <a:rPr lang="el-GR" sz="1200" b="0" u="sng" kern="1200" dirty="0" smtClean="0">
              <a:latin typeface="Times New Roman" panose="02020603050405020304" pitchFamily="18" charset="0"/>
              <a:cs typeface="Times New Roman" panose="02020603050405020304" pitchFamily="18" charset="0"/>
            </a:rPr>
            <a:t>Δ</a:t>
          </a:r>
          <a:r>
            <a:rPr lang="el-GR" sz="1200" b="0" kern="1200" dirty="0" smtClean="0">
              <a:latin typeface="Times New Roman" panose="02020603050405020304" pitchFamily="18" charset="0"/>
              <a:cs typeface="Times New Roman" panose="02020603050405020304" pitchFamily="18" charset="0"/>
            </a:rPr>
            <a:t>ιδακτική διαδικασία που στηρίζεται στην αυτόνομη μάθηση υπό την επίβλεψη του διδάσκοντα – εκπαιδευτή</a:t>
          </a:r>
          <a:r>
            <a:rPr lang="el-GR" sz="1200" b="1" kern="1200" dirty="0" smtClean="0">
              <a:latin typeface="Times New Roman" panose="02020603050405020304" pitchFamily="18" charset="0"/>
              <a:cs typeface="Times New Roman" panose="02020603050405020304" pitchFamily="18" charset="0"/>
            </a:rPr>
            <a:t>. </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&amp; υποστήριξη &amp; καθοδήγηση από εξειδικευμένους συμβούλους</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Αξιοποίηση των ΤΠΕ: Α</a:t>
          </a:r>
          <a:r>
            <a:rPr lang="el-GR" sz="1200" b="0" kern="1200" dirty="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kern="1200" dirty="0" smtClean="0">
              <a:latin typeface="Times New Roman" panose="02020603050405020304" pitchFamily="18" charset="0"/>
              <a:cs typeface="Times New Roman" panose="02020603050405020304" pitchFamily="18" charset="0"/>
            </a:rPr>
            <a:t>: </a:t>
          </a:r>
          <a:r>
            <a:rPr lang="el-GR" sz="1200" b="0" u="none" kern="1200" dirty="0" smtClean="0">
              <a:latin typeface="Times New Roman" panose="02020603050405020304" pitchFamily="18" charset="0"/>
              <a:cs typeface="Times New Roman" panose="02020603050405020304" pitchFamily="18" charset="0"/>
            </a:rPr>
            <a:t>Συμμετοχή</a:t>
          </a:r>
          <a:r>
            <a:rPr lang="el-GR" sz="1200" b="0" u="sng"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σε δράσεις προώθησης του Αθλητισμού και της σύνδεσής του με την ποιότητα ζωής &amp; την επαγγελματική επιτυχία</a:t>
          </a:r>
          <a:r>
            <a:rPr lang="el-GR" sz="1200" b="1" kern="1200" dirty="0" smtClean="0">
              <a:latin typeface="Times New Roman" panose="02020603050405020304" pitchFamily="18" charset="0"/>
              <a:cs typeface="Times New Roman" panose="02020603050405020304" pitchFamily="18" charset="0"/>
            </a:rPr>
            <a:t>.</a:t>
          </a:r>
          <a:endParaRPr lang="el-GR" sz="1200" b="0" u="none" kern="1200" dirty="0">
            <a:latin typeface="Times New Roman" panose="02020603050405020304" pitchFamily="18" charset="0"/>
            <a:cs typeface="Times New Roman" panose="02020603050405020304" pitchFamily="18" charset="0"/>
          </a:endParaRPr>
        </a:p>
      </dsp:txBody>
      <dsp:txXfrm rot="5400000">
        <a:off x="3884" y="1036914"/>
        <a:ext cx="3734905" cy="3110746"/>
      </dsp:txXfrm>
    </dsp:sp>
    <dsp:sp modelId="{BED85411-B957-4CAB-9654-5CF0E401014D}">
      <dsp:nvSpPr>
        <dsp:cNvPr id="0" name=""/>
        <dsp:cNvSpPr/>
      </dsp:nvSpPr>
      <dsp:spPr>
        <a:xfrm rot="16200000">
          <a:off x="3294071" y="724835"/>
          <a:ext cx="5184576" cy="3734905"/>
        </a:xfrm>
        <a:prstGeom prst="flowChartManualOperation">
          <a:avLst/>
        </a:prstGeom>
        <a:gradFill rotWithShape="0">
          <a:gsLst>
            <a:gs pos="0">
              <a:schemeClr val="accent5">
                <a:hueOff val="-7353345"/>
                <a:satOff val="-10228"/>
                <a:lumOff val="-3922"/>
                <a:alphaOff val="0"/>
                <a:lumMod val="110000"/>
                <a:satMod val="105000"/>
                <a:tint val="67000"/>
              </a:schemeClr>
            </a:gs>
            <a:gs pos="50000">
              <a:schemeClr val="accent5">
                <a:hueOff val="-7353345"/>
                <a:satOff val="-10228"/>
                <a:lumOff val="-3922"/>
                <a:alphaOff val="0"/>
                <a:lumMod val="105000"/>
                <a:satMod val="103000"/>
                <a:tint val="73000"/>
              </a:schemeClr>
            </a:gs>
            <a:gs pos="100000">
              <a:schemeClr val="accent5">
                <a:hueOff val="-7353345"/>
                <a:satOff val="-10228"/>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Ανοικτό Πανεπιστήμιο Νοτίου Αφρικής </a:t>
          </a:r>
          <a:r>
            <a:rPr lang="en-US" sz="2000" b="1" kern="1200" dirty="0" smtClean="0">
              <a:latin typeface="Times New Roman" panose="02020603050405020304" pitchFamily="18" charset="0"/>
              <a:cs typeface="Times New Roman" panose="02020603050405020304" pitchFamily="18" charset="0"/>
            </a:rPr>
            <a:t>UNISA</a:t>
          </a:r>
          <a:endParaRPr lang="el-GR" sz="2000" b="1"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Πρόγραμμα Σπουδών</a:t>
          </a:r>
          <a:r>
            <a:rPr lang="el-GR" sz="1200" kern="1200" dirty="0" smtClean="0">
              <a:latin typeface="Times New Roman" panose="02020603050405020304" pitchFamily="18" charset="0"/>
              <a:cs typeface="Times New Roman" panose="02020603050405020304" pitchFamily="18" charset="0"/>
            </a:rPr>
            <a:t>:</a:t>
          </a:r>
          <a:r>
            <a:rPr lang="en-US" sz="1200"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Παρέχονται προπτυχιακά μεταπτυχιακά </a:t>
          </a:r>
          <a:r>
            <a:rPr lang="en-US" sz="1200" b="0" kern="1200" dirty="0" smtClean="0">
              <a:latin typeface="Times New Roman" panose="02020603050405020304" pitchFamily="18" charset="0"/>
              <a:cs typeface="Times New Roman" panose="02020603050405020304" pitchFamily="18" charset="0"/>
            </a:rPr>
            <a:t>&amp; </a:t>
          </a:r>
          <a:r>
            <a:rPr lang="el-GR" sz="1200" b="0" kern="1200" dirty="0" smtClean="0">
              <a:latin typeface="Times New Roman" panose="02020603050405020304" pitchFamily="18" charset="0"/>
              <a:cs typeface="Times New Roman" panose="02020603050405020304" pitchFamily="18" charset="0"/>
            </a:rPr>
            <a:t>διδακτορικά διπλώματα. </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Έντυπο υλικό, ραδιοφωνικό, τα προγράμματα ηλεκτρονικών υπολογιστών, η διαδραστική τηλεόραση </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a:t>
          </a:r>
          <a:r>
            <a:rPr lang="el-GR" sz="1200" kern="1200" dirty="0" smtClean="0">
              <a:latin typeface="Times New Roman" panose="02020603050405020304" pitchFamily="18" charset="0"/>
              <a:cs typeface="Times New Roman" panose="02020603050405020304" pitchFamily="18" charset="0"/>
            </a:rPr>
            <a:t>: -Διδασκαλία-Σεμινάρια-Διαλέξεις-</a:t>
          </a:r>
          <a:r>
            <a:rPr lang="el-GR" sz="1200" kern="1200" dirty="0" err="1" smtClean="0">
              <a:latin typeface="Times New Roman" panose="02020603050405020304" pitchFamily="18" charset="0"/>
              <a:cs typeface="Times New Roman" panose="02020603050405020304" pitchFamily="18" charset="0"/>
            </a:rPr>
            <a:t>Συνέδρι</a:t>
          </a:r>
          <a:r>
            <a:rPr lang="el-GR" sz="1200" kern="1200" dirty="0" smtClean="0">
              <a:latin typeface="Times New Roman" panose="02020603050405020304" pitchFamily="18" charset="0"/>
              <a:cs typeface="Times New Roman" panose="02020603050405020304" pitchFamily="18" charset="0"/>
            </a:rPr>
            <a:t>α</a:t>
          </a:r>
          <a:endParaRPr lang="el-GR" sz="120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υποστήριξη &amp; παροχή συνεχούς καθοδήγηση</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smtClean="0">
              <a:latin typeface="Times New Roman" panose="02020603050405020304" pitchFamily="18" charset="0"/>
              <a:cs typeface="Times New Roman" panose="02020603050405020304" pitchFamily="18" charset="0"/>
            </a:rPr>
            <a:t>Αξιοποίηση των ΤΠΕ: </a:t>
          </a:r>
          <a:r>
            <a:rPr lang="el-GR" sz="1200" b="0" u="sng" kern="1200" smtClean="0">
              <a:latin typeface="Times New Roman" panose="02020603050405020304" pitchFamily="18" charset="0"/>
              <a:cs typeface="Times New Roman" panose="02020603050405020304" pitchFamily="18" charset="0"/>
            </a:rPr>
            <a:t>Υ</a:t>
          </a:r>
          <a:r>
            <a:rPr lang="el-GR" sz="1200" b="0" kern="1200" smtClean="0">
              <a:latin typeface="Times New Roman" panose="02020603050405020304" pitchFamily="18" charset="0"/>
              <a:cs typeface="Times New Roman" panose="02020603050405020304" pitchFamily="18" charset="0"/>
            </a:rPr>
            <a:t>ποστήριξη της διοικητικής &amp; εκπαιδευτικής λειτουργίας </a:t>
          </a:r>
          <a:r>
            <a:rPr lang="el-GR" sz="1200" b="0" i="0" u="none" kern="1200" smtClean="0">
              <a:latin typeface="Times New Roman" panose="02020603050405020304" pitchFamily="18" charset="0"/>
              <a:cs typeface="Times New Roman" panose="02020603050405020304" pitchFamily="18" charset="0"/>
              <a:hlinkClick xmlns:r="http://schemas.openxmlformats.org/officeDocument/2006/relationships" r:id="rId1"/>
            </a:rPr>
            <a:t>πλατφόρμα myUNISA</a:t>
          </a:r>
          <a:r>
            <a:rPr lang="el-GR" sz="1200" b="0" i="0" u="none" kern="1200" smtClean="0">
              <a:latin typeface="Times New Roman" panose="02020603050405020304" pitchFamily="18" charset="0"/>
              <a:cs typeface="Times New Roman" panose="02020603050405020304" pitchFamily="18" charset="0"/>
            </a:rPr>
            <a:t>. </a:t>
          </a:r>
          <a:endParaRPr lang="el-GR" sz="1200" b="0" i="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Προωθεί την έρευνα &amp; την καινοτομία υποστηρίζοντας το έργο περισσότερων από 150 ερευνητών </a:t>
          </a:r>
          <a:endParaRPr lang="el-GR" sz="1200" b="0" u="none" kern="1200" dirty="0">
            <a:latin typeface="Times New Roman" panose="02020603050405020304" pitchFamily="18" charset="0"/>
            <a:cs typeface="Times New Roman" panose="02020603050405020304" pitchFamily="18" charset="0"/>
          </a:endParaRPr>
        </a:p>
      </dsp:txBody>
      <dsp:txXfrm rot="5400000">
        <a:off x="4018907" y="1036914"/>
        <a:ext cx="3734905" cy="31107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87F22-3ACC-4A98-8647-C033AC9639F6}">
      <dsp:nvSpPr>
        <dsp:cNvPr id="0" name=""/>
        <dsp:cNvSpPr/>
      </dsp:nvSpPr>
      <dsp:spPr>
        <a:xfrm rot="16200000">
          <a:off x="-720952" y="724835"/>
          <a:ext cx="5184576" cy="3734905"/>
        </a:xfrm>
        <a:prstGeom prst="flowChartManualOperation">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Ανοικτό Πανεπιστήμιο </a:t>
          </a:r>
          <a:r>
            <a:rPr lang="en-US" sz="2000" b="1" kern="1200" dirty="0" err="1" smtClean="0">
              <a:latin typeface="Times New Roman" panose="02020603050405020304" pitchFamily="18" charset="0"/>
              <a:cs typeface="Times New Roman" panose="02020603050405020304" pitchFamily="18" charset="0"/>
            </a:rPr>
            <a:t>Anadolou</a:t>
          </a:r>
          <a:endParaRPr lang="el-GR" sz="2000" kern="1200" dirty="0"/>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Πρόγραμμα Σπουδών</a:t>
          </a:r>
          <a:r>
            <a:rPr lang="el-GR" sz="1200" b="1"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Προπτυχιακές &amp; μεταπτυχιακές σπουδές,  επαγγελματικές σχολές, σχολές δευτεροβάθμιας εκπαίδευσης &amp; ερευνητικά κέντρα. </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b="1"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Έ</a:t>
          </a:r>
          <a:r>
            <a:rPr lang="el-GR" sz="1200" b="0" i="0" kern="1200" dirty="0" smtClean="0">
              <a:latin typeface="Times New Roman" panose="02020603050405020304" pitchFamily="18" charset="0"/>
              <a:cs typeface="Times New Roman" panose="02020603050405020304" pitchFamily="18" charset="0"/>
            </a:rPr>
            <a:t>ντυπο διδακτικό υλικό και οπτικοακουστικό υλικό</a:t>
          </a:r>
          <a:endParaRPr lang="el-GR" sz="1200" b="0" i="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 </a:t>
          </a:r>
          <a:r>
            <a:rPr lang="el-GR" sz="1200" b="0" kern="1200" dirty="0" smtClean="0">
              <a:latin typeface="Times New Roman" panose="02020603050405020304" pitchFamily="18" charset="0"/>
              <a:cs typeface="Times New Roman" panose="02020603050405020304" pitchFamily="18" charset="0"/>
            </a:rPr>
            <a:t>αυτόνομη μελέτη του εκπαιδευτικού υλικού από τον φοιτητή υπό την επίβλεψη από τον διδάσκοντα/εκπαιδευτή</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&amp; υποστήριξη &amp; καθοδήγηση</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Αξιοποίηση των ΤΠΕ: </a:t>
          </a:r>
          <a:r>
            <a:rPr lang="el-GR" sz="1200" b="0" u="sng" kern="1200" dirty="0" smtClean="0">
              <a:latin typeface="Times New Roman" panose="02020603050405020304" pitchFamily="18" charset="0"/>
              <a:cs typeface="Times New Roman" panose="02020603050405020304" pitchFamily="18" charset="0"/>
            </a:rPr>
            <a:t>Α</a:t>
          </a:r>
          <a:r>
            <a:rPr lang="el-GR" sz="1200" b="0" kern="1200" dirty="0" smtClean="0">
              <a:latin typeface="Times New Roman" panose="02020603050405020304" pitchFamily="18" charset="0"/>
              <a:cs typeface="Times New Roman" panose="02020603050405020304" pitchFamily="18" charset="0"/>
            </a:rPr>
            <a:t>ξιοποίηση των τεχνολογιών της πληροφορίας και της επικοινωνίας</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Υποστηρίζει την έρευνα &amp; περίπου 250 ευρωπαϊκά εκπαιδευτικά ιδρύματα εξωτερικού. </a:t>
          </a:r>
          <a:r>
            <a:rPr lang="el-GR" sz="1200" b="0" u="sng" kern="1200" dirty="0" smtClean="0">
              <a:latin typeface="Times New Roman" panose="02020603050405020304" pitchFamily="18" charset="0"/>
              <a:cs typeface="Times New Roman" panose="02020603050405020304" pitchFamily="18" charset="0"/>
            </a:rPr>
            <a:t> </a:t>
          </a:r>
          <a:endParaRPr lang="el-GR" sz="1200" b="0" u="none" kern="1200" dirty="0">
            <a:latin typeface="Times New Roman" panose="02020603050405020304" pitchFamily="18" charset="0"/>
            <a:cs typeface="Times New Roman" panose="02020603050405020304" pitchFamily="18" charset="0"/>
          </a:endParaRPr>
        </a:p>
      </dsp:txBody>
      <dsp:txXfrm rot="5400000">
        <a:off x="3884" y="1036914"/>
        <a:ext cx="3734905" cy="3110746"/>
      </dsp:txXfrm>
    </dsp:sp>
    <dsp:sp modelId="{6EB9E4A1-9E42-4E72-BA8A-F3304A6B4DB2}">
      <dsp:nvSpPr>
        <dsp:cNvPr id="0" name=""/>
        <dsp:cNvSpPr/>
      </dsp:nvSpPr>
      <dsp:spPr>
        <a:xfrm rot="16200000">
          <a:off x="3294071" y="724835"/>
          <a:ext cx="5184576" cy="3734905"/>
        </a:xfrm>
        <a:prstGeom prst="flowChartManualOperation">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el-GR" sz="2000" b="1" kern="1200" dirty="0" smtClean="0">
              <a:latin typeface="Times New Roman" panose="02020603050405020304" pitchFamily="18" charset="0"/>
              <a:cs typeface="Times New Roman" panose="02020603050405020304" pitchFamily="18" charset="0"/>
            </a:rPr>
            <a:t>Ανοικτό Πανεπιστήμιο Κίνας</a:t>
          </a:r>
          <a:endParaRPr lang="el-GR" sz="2000" b="1"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Πρόγραμμα Σπουδών</a:t>
          </a:r>
          <a:r>
            <a:rPr lang="el-GR" sz="1200" kern="1200" dirty="0" smtClean="0">
              <a:latin typeface="Times New Roman" panose="02020603050405020304" pitchFamily="18" charset="0"/>
              <a:cs typeface="Times New Roman" panose="02020603050405020304" pitchFamily="18" charset="0"/>
            </a:rPr>
            <a:t>:</a:t>
          </a:r>
          <a:r>
            <a:rPr lang="el-GR" sz="1200" b="1"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6 ακαδημαϊκές σχολές</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Διδακτικό υλικό</a:t>
          </a:r>
          <a:r>
            <a:rPr lang="el-GR" sz="1200"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Οπτικοακουστικό υλικό</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Εκπαιδευτική μεθοδολογία</a:t>
          </a:r>
          <a:r>
            <a:rPr lang="el-GR" sz="1200"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Κέντρο εξ Αποστάσεως Εκπαίδευσης-Τοπικά Εκπαιδευτικά Κέντρα-Μέσω της εκπαιδευτικής τηλεόρασης</a:t>
          </a:r>
          <a:endParaRPr lang="el-GR" sz="1200" b="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Υποστήριξη του φοιτητή: </a:t>
          </a:r>
          <a:r>
            <a:rPr lang="el-GR" sz="1200" b="0" u="none" kern="1200" dirty="0" smtClean="0">
              <a:latin typeface="Times New Roman" panose="02020603050405020304" pitchFamily="18" charset="0"/>
              <a:cs typeface="Times New Roman" panose="02020603050405020304" pitchFamily="18" charset="0"/>
            </a:rPr>
            <a:t>Τακτική επικοινωνία, υποστήριξη &amp; </a:t>
          </a:r>
          <a:r>
            <a:rPr lang="el-GR" sz="1200" b="0" u="none" kern="1200" dirty="0" err="1" smtClean="0">
              <a:latin typeface="Times New Roman" panose="02020603050405020304" pitchFamily="18" charset="0"/>
              <a:cs typeface="Times New Roman" panose="02020603050405020304" pitchFamily="18" charset="0"/>
            </a:rPr>
            <a:t>διαζώσης</a:t>
          </a:r>
          <a:r>
            <a:rPr lang="el-GR" sz="1200" b="0" u="none" kern="1200" dirty="0" smtClean="0">
              <a:latin typeface="Times New Roman" panose="02020603050405020304" pitchFamily="18" charset="0"/>
              <a:cs typeface="Times New Roman" panose="02020603050405020304" pitchFamily="18" charset="0"/>
            </a:rPr>
            <a:t> αλλά και μέσω διαδικτύου </a:t>
          </a:r>
          <a:r>
            <a:rPr lang="en-US" sz="1200" b="0" u="none" kern="1200" dirty="0" smtClean="0">
              <a:latin typeface="Times New Roman" panose="02020603050405020304" pitchFamily="18" charset="0"/>
              <a:cs typeface="Times New Roman" panose="02020603050405020304" pitchFamily="18" charset="0"/>
            </a:rPr>
            <a:t>chat </a:t>
          </a:r>
          <a:r>
            <a:rPr lang="el-GR" sz="1200" b="0" u="none" kern="1200" dirty="0" smtClean="0">
              <a:latin typeface="Times New Roman" panose="02020603050405020304" pitchFamily="18" charset="0"/>
              <a:cs typeface="Times New Roman" panose="02020603050405020304" pitchFamily="18" charset="0"/>
            </a:rPr>
            <a:t>κτλ</a:t>
          </a:r>
          <a:endParaRPr lang="el-GR" sz="1200"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Αξιοποίηση των ΤΠΕ: </a:t>
          </a:r>
          <a:r>
            <a:rPr lang="el-GR" sz="1200" b="0" u="none" kern="1200" dirty="0" smtClean="0">
              <a:latin typeface="Times New Roman" panose="02020603050405020304" pitchFamily="18" charset="0"/>
              <a:cs typeface="Times New Roman" panose="02020603050405020304" pitchFamily="18" charset="0"/>
            </a:rPr>
            <a:t>Διαδικτυακή πλατφόρμα</a:t>
          </a:r>
          <a:endParaRPr lang="el-GR" sz="1200" b="0" u="none" kern="1200" dirty="0">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15000"/>
            </a:spcAft>
            <a:buChar char="••"/>
          </a:pPr>
          <a:r>
            <a:rPr lang="el-GR" sz="1200" b="1" u="sng" kern="1200" dirty="0" smtClean="0">
              <a:latin typeface="Times New Roman" panose="02020603050405020304" pitchFamily="18" charset="0"/>
              <a:cs typeface="Times New Roman" panose="02020603050405020304" pitchFamily="18" charset="0"/>
            </a:rPr>
            <a:t>Έρευνα συνεργασίας &amp; εξωστρέφεια</a:t>
          </a:r>
          <a:r>
            <a:rPr lang="el-GR" sz="1200" b="0" u="sng" kern="1200" dirty="0" smtClean="0">
              <a:latin typeface="Times New Roman" panose="02020603050405020304" pitchFamily="18" charset="0"/>
              <a:cs typeface="Times New Roman" panose="02020603050405020304" pitchFamily="18" charset="0"/>
            </a:rPr>
            <a:t>: </a:t>
          </a:r>
          <a:r>
            <a:rPr lang="el-GR" sz="1200" b="0" kern="1200" dirty="0" smtClean="0">
              <a:latin typeface="Times New Roman" panose="02020603050405020304" pitchFamily="18" charset="0"/>
              <a:cs typeface="Times New Roman" panose="02020603050405020304" pitchFamily="18" charset="0"/>
            </a:rPr>
            <a:t>Προωθεί τη συνεργασία με άλλα τριτοβάθμια ιδρύματα της Κίνας αλλά και εξ αποστάσεως ιδρύματα σε όλον τον κόσμο</a:t>
          </a:r>
          <a:endParaRPr lang="el-GR" sz="1200" kern="1200" dirty="0">
            <a:latin typeface="Times New Roman" panose="02020603050405020304" pitchFamily="18" charset="0"/>
            <a:cs typeface="Times New Roman" panose="02020603050405020304" pitchFamily="18" charset="0"/>
          </a:endParaRPr>
        </a:p>
      </dsp:txBody>
      <dsp:txXfrm rot="5400000">
        <a:off x="4018907" y="1036914"/>
        <a:ext cx="3734905" cy="311074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5D4CD52-A2FE-4905-AE8C-9F12FEED3F12}" type="datetimeFigureOut">
              <a:rPr lang="el-GR" smtClean="0"/>
              <a:t>17/02/20</a:t>
            </a:fld>
            <a:endParaRPr lang="el-G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AFCF6A-B81A-4416-9912-E5CDECAAEB5A}" type="slidenum">
              <a:rPr lang="el-GR" smtClean="0"/>
              <a:t>‹#›</a:t>
            </a:fld>
            <a:endParaRPr lang="el-GR"/>
          </a:p>
        </p:txBody>
      </p:sp>
    </p:spTree>
    <p:extLst>
      <p:ext uri="{BB962C8B-B14F-4D97-AF65-F5344CB8AC3E}">
        <p14:creationId xmlns:p14="http://schemas.microsoft.com/office/powerpoint/2010/main" val="2516545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5F4F54-9132-4F45-B38F-E8F9CA0B4D9D}" type="datetimeFigureOut">
              <a:rPr lang="el-GR" smtClean="0"/>
              <a:t>17/02/20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5C7537-23D4-4027-BEE1-16B5E66370E2}" type="slidenum">
              <a:rPr lang="el-GR" smtClean="0"/>
              <a:t>‹#›</a:t>
            </a:fld>
            <a:endParaRPr lang="el-GR"/>
          </a:p>
        </p:txBody>
      </p:sp>
    </p:spTree>
    <p:extLst>
      <p:ext uri="{BB962C8B-B14F-4D97-AF65-F5344CB8AC3E}">
        <p14:creationId xmlns:p14="http://schemas.microsoft.com/office/powerpoint/2010/main" val="2974390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a:t>
            </a:fld>
            <a:endParaRPr lang="el-GR"/>
          </a:p>
        </p:txBody>
      </p:sp>
    </p:spTree>
    <p:extLst>
      <p:ext uri="{BB962C8B-B14F-4D97-AF65-F5344CB8AC3E}">
        <p14:creationId xmlns:p14="http://schemas.microsoft.com/office/powerpoint/2010/main" val="134058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11</a:t>
            </a:fld>
            <a:endParaRPr lang="el-GR"/>
          </a:p>
        </p:txBody>
      </p:sp>
    </p:spTree>
    <p:extLst>
      <p:ext uri="{BB962C8B-B14F-4D97-AF65-F5344CB8AC3E}">
        <p14:creationId xmlns:p14="http://schemas.microsoft.com/office/powerpoint/2010/main" val="176344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12</a:t>
            </a:fld>
            <a:endParaRPr lang="el-GR"/>
          </a:p>
        </p:txBody>
      </p:sp>
    </p:spTree>
    <p:extLst>
      <p:ext uri="{BB962C8B-B14F-4D97-AF65-F5344CB8AC3E}">
        <p14:creationId xmlns:p14="http://schemas.microsoft.com/office/powerpoint/2010/main" val="310460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13</a:t>
            </a:fld>
            <a:endParaRPr lang="el-GR"/>
          </a:p>
        </p:txBody>
      </p:sp>
    </p:spTree>
    <p:extLst>
      <p:ext uri="{BB962C8B-B14F-4D97-AF65-F5344CB8AC3E}">
        <p14:creationId xmlns:p14="http://schemas.microsoft.com/office/powerpoint/2010/main" val="4095104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14</a:t>
            </a:fld>
            <a:endParaRPr lang="el-GR"/>
          </a:p>
        </p:txBody>
      </p:sp>
    </p:spTree>
    <p:extLst>
      <p:ext uri="{BB962C8B-B14F-4D97-AF65-F5344CB8AC3E}">
        <p14:creationId xmlns:p14="http://schemas.microsoft.com/office/powerpoint/2010/main" val="107081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15</a:t>
            </a:fld>
            <a:endParaRPr lang="el-GR"/>
          </a:p>
        </p:txBody>
      </p:sp>
    </p:spTree>
    <p:extLst>
      <p:ext uri="{BB962C8B-B14F-4D97-AF65-F5344CB8AC3E}">
        <p14:creationId xmlns:p14="http://schemas.microsoft.com/office/powerpoint/2010/main" val="3806483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16</a:t>
            </a:fld>
            <a:endParaRPr lang="el-GR"/>
          </a:p>
        </p:txBody>
      </p:sp>
    </p:spTree>
    <p:extLst>
      <p:ext uri="{BB962C8B-B14F-4D97-AF65-F5344CB8AC3E}">
        <p14:creationId xmlns:p14="http://schemas.microsoft.com/office/powerpoint/2010/main" val="3759834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17</a:t>
            </a:fld>
            <a:endParaRPr lang="el-GR"/>
          </a:p>
        </p:txBody>
      </p:sp>
    </p:spTree>
    <p:extLst>
      <p:ext uri="{BB962C8B-B14F-4D97-AF65-F5344CB8AC3E}">
        <p14:creationId xmlns:p14="http://schemas.microsoft.com/office/powerpoint/2010/main" val="1583820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18</a:t>
            </a:fld>
            <a:endParaRPr lang="el-GR"/>
          </a:p>
        </p:txBody>
      </p:sp>
    </p:spTree>
    <p:extLst>
      <p:ext uri="{BB962C8B-B14F-4D97-AF65-F5344CB8AC3E}">
        <p14:creationId xmlns:p14="http://schemas.microsoft.com/office/powerpoint/2010/main" val="3236423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19</a:t>
            </a:fld>
            <a:endParaRPr lang="el-GR"/>
          </a:p>
        </p:txBody>
      </p:sp>
    </p:spTree>
    <p:extLst>
      <p:ext uri="{BB962C8B-B14F-4D97-AF65-F5344CB8AC3E}">
        <p14:creationId xmlns:p14="http://schemas.microsoft.com/office/powerpoint/2010/main" val="3021660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20</a:t>
            </a:fld>
            <a:endParaRPr lang="el-GR"/>
          </a:p>
        </p:txBody>
      </p:sp>
    </p:spTree>
    <p:extLst>
      <p:ext uri="{BB962C8B-B14F-4D97-AF65-F5344CB8AC3E}">
        <p14:creationId xmlns:p14="http://schemas.microsoft.com/office/powerpoint/2010/main" val="2131650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a:t>
            </a:fld>
            <a:endParaRPr lang="el-GR"/>
          </a:p>
        </p:txBody>
      </p:sp>
    </p:spTree>
    <p:extLst>
      <p:ext uri="{BB962C8B-B14F-4D97-AF65-F5344CB8AC3E}">
        <p14:creationId xmlns:p14="http://schemas.microsoft.com/office/powerpoint/2010/main" val="10925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21</a:t>
            </a:fld>
            <a:endParaRPr lang="el-GR"/>
          </a:p>
        </p:txBody>
      </p:sp>
    </p:spTree>
    <p:extLst>
      <p:ext uri="{BB962C8B-B14F-4D97-AF65-F5344CB8AC3E}">
        <p14:creationId xmlns:p14="http://schemas.microsoft.com/office/powerpoint/2010/main" val="2493199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22</a:t>
            </a:fld>
            <a:endParaRPr lang="el-GR"/>
          </a:p>
        </p:txBody>
      </p:sp>
    </p:spTree>
    <p:extLst>
      <p:ext uri="{BB962C8B-B14F-4D97-AF65-F5344CB8AC3E}">
        <p14:creationId xmlns:p14="http://schemas.microsoft.com/office/powerpoint/2010/main" val="1457808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23</a:t>
            </a:fld>
            <a:endParaRPr lang="el-GR"/>
          </a:p>
        </p:txBody>
      </p:sp>
    </p:spTree>
    <p:extLst>
      <p:ext uri="{BB962C8B-B14F-4D97-AF65-F5344CB8AC3E}">
        <p14:creationId xmlns:p14="http://schemas.microsoft.com/office/powerpoint/2010/main" val="1719451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24</a:t>
            </a:fld>
            <a:endParaRPr lang="el-GR"/>
          </a:p>
        </p:txBody>
      </p:sp>
    </p:spTree>
    <p:extLst>
      <p:ext uri="{BB962C8B-B14F-4D97-AF65-F5344CB8AC3E}">
        <p14:creationId xmlns:p14="http://schemas.microsoft.com/office/powerpoint/2010/main" val="1861934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25</a:t>
            </a:fld>
            <a:endParaRPr lang="el-GR"/>
          </a:p>
        </p:txBody>
      </p:sp>
    </p:spTree>
    <p:extLst>
      <p:ext uri="{BB962C8B-B14F-4D97-AF65-F5344CB8AC3E}">
        <p14:creationId xmlns:p14="http://schemas.microsoft.com/office/powerpoint/2010/main" val="1249118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26</a:t>
            </a:fld>
            <a:endParaRPr lang="el-GR"/>
          </a:p>
        </p:txBody>
      </p:sp>
    </p:spTree>
    <p:extLst>
      <p:ext uri="{BB962C8B-B14F-4D97-AF65-F5344CB8AC3E}">
        <p14:creationId xmlns:p14="http://schemas.microsoft.com/office/powerpoint/2010/main" val="3481734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27</a:t>
            </a:fld>
            <a:endParaRPr lang="el-GR"/>
          </a:p>
        </p:txBody>
      </p:sp>
    </p:spTree>
    <p:extLst>
      <p:ext uri="{BB962C8B-B14F-4D97-AF65-F5344CB8AC3E}">
        <p14:creationId xmlns:p14="http://schemas.microsoft.com/office/powerpoint/2010/main" val="4110287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28</a:t>
            </a:fld>
            <a:endParaRPr lang="el-GR"/>
          </a:p>
        </p:txBody>
      </p:sp>
    </p:spTree>
    <p:extLst>
      <p:ext uri="{BB962C8B-B14F-4D97-AF65-F5344CB8AC3E}">
        <p14:creationId xmlns:p14="http://schemas.microsoft.com/office/powerpoint/2010/main" val="25867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29</a:t>
            </a:fld>
            <a:endParaRPr lang="el-GR"/>
          </a:p>
        </p:txBody>
      </p:sp>
    </p:spTree>
    <p:extLst>
      <p:ext uri="{BB962C8B-B14F-4D97-AF65-F5344CB8AC3E}">
        <p14:creationId xmlns:p14="http://schemas.microsoft.com/office/powerpoint/2010/main" val="3761664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30</a:t>
            </a:fld>
            <a:endParaRPr lang="el-GR"/>
          </a:p>
        </p:txBody>
      </p:sp>
    </p:spTree>
    <p:extLst>
      <p:ext uri="{BB962C8B-B14F-4D97-AF65-F5344CB8AC3E}">
        <p14:creationId xmlns:p14="http://schemas.microsoft.com/office/powerpoint/2010/main" val="375176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a:t>
            </a:fld>
            <a:endParaRPr lang="el-GR"/>
          </a:p>
        </p:txBody>
      </p:sp>
    </p:spTree>
    <p:extLst>
      <p:ext uri="{BB962C8B-B14F-4D97-AF65-F5344CB8AC3E}">
        <p14:creationId xmlns:p14="http://schemas.microsoft.com/office/powerpoint/2010/main" val="37910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31</a:t>
            </a:fld>
            <a:endParaRPr lang="el-GR"/>
          </a:p>
        </p:txBody>
      </p:sp>
    </p:spTree>
    <p:extLst>
      <p:ext uri="{BB962C8B-B14F-4D97-AF65-F5344CB8AC3E}">
        <p14:creationId xmlns:p14="http://schemas.microsoft.com/office/powerpoint/2010/main" val="1014262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32</a:t>
            </a:fld>
            <a:endParaRPr lang="el-GR"/>
          </a:p>
        </p:txBody>
      </p:sp>
    </p:spTree>
    <p:extLst>
      <p:ext uri="{BB962C8B-B14F-4D97-AF65-F5344CB8AC3E}">
        <p14:creationId xmlns:p14="http://schemas.microsoft.com/office/powerpoint/2010/main" val="7555620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33</a:t>
            </a:fld>
            <a:endParaRPr lang="el-GR"/>
          </a:p>
        </p:txBody>
      </p:sp>
    </p:spTree>
    <p:extLst>
      <p:ext uri="{BB962C8B-B14F-4D97-AF65-F5344CB8AC3E}">
        <p14:creationId xmlns:p14="http://schemas.microsoft.com/office/powerpoint/2010/main" val="3796320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34</a:t>
            </a:fld>
            <a:endParaRPr lang="el-GR"/>
          </a:p>
        </p:txBody>
      </p:sp>
    </p:spTree>
    <p:extLst>
      <p:ext uri="{BB962C8B-B14F-4D97-AF65-F5344CB8AC3E}">
        <p14:creationId xmlns:p14="http://schemas.microsoft.com/office/powerpoint/2010/main" val="32847353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35</a:t>
            </a:fld>
            <a:endParaRPr lang="el-GR"/>
          </a:p>
        </p:txBody>
      </p:sp>
    </p:spTree>
    <p:extLst>
      <p:ext uri="{BB962C8B-B14F-4D97-AF65-F5344CB8AC3E}">
        <p14:creationId xmlns:p14="http://schemas.microsoft.com/office/powerpoint/2010/main" val="120062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36</a:t>
            </a:fld>
            <a:endParaRPr lang="el-GR"/>
          </a:p>
        </p:txBody>
      </p:sp>
    </p:spTree>
    <p:extLst>
      <p:ext uri="{BB962C8B-B14F-4D97-AF65-F5344CB8AC3E}">
        <p14:creationId xmlns:p14="http://schemas.microsoft.com/office/powerpoint/2010/main" val="4093313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37</a:t>
            </a:fld>
            <a:endParaRPr lang="el-GR"/>
          </a:p>
        </p:txBody>
      </p:sp>
    </p:spTree>
    <p:extLst>
      <p:ext uri="{BB962C8B-B14F-4D97-AF65-F5344CB8AC3E}">
        <p14:creationId xmlns:p14="http://schemas.microsoft.com/office/powerpoint/2010/main" val="3721334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38</a:t>
            </a:fld>
            <a:endParaRPr lang="el-GR"/>
          </a:p>
        </p:txBody>
      </p:sp>
    </p:spTree>
    <p:extLst>
      <p:ext uri="{BB962C8B-B14F-4D97-AF65-F5344CB8AC3E}">
        <p14:creationId xmlns:p14="http://schemas.microsoft.com/office/powerpoint/2010/main" val="31113643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39</a:t>
            </a:fld>
            <a:endParaRPr lang="el-GR"/>
          </a:p>
        </p:txBody>
      </p:sp>
    </p:spTree>
    <p:extLst>
      <p:ext uri="{BB962C8B-B14F-4D97-AF65-F5344CB8AC3E}">
        <p14:creationId xmlns:p14="http://schemas.microsoft.com/office/powerpoint/2010/main" val="13162668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40</a:t>
            </a:fld>
            <a:endParaRPr lang="el-GR"/>
          </a:p>
        </p:txBody>
      </p:sp>
    </p:spTree>
    <p:extLst>
      <p:ext uri="{BB962C8B-B14F-4D97-AF65-F5344CB8AC3E}">
        <p14:creationId xmlns:p14="http://schemas.microsoft.com/office/powerpoint/2010/main" val="346422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a:t>
            </a:fld>
            <a:endParaRPr lang="el-GR"/>
          </a:p>
        </p:txBody>
      </p:sp>
    </p:spTree>
    <p:extLst>
      <p:ext uri="{BB962C8B-B14F-4D97-AF65-F5344CB8AC3E}">
        <p14:creationId xmlns:p14="http://schemas.microsoft.com/office/powerpoint/2010/main" val="19087510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41</a:t>
            </a:fld>
            <a:endParaRPr lang="el-GR"/>
          </a:p>
        </p:txBody>
      </p:sp>
    </p:spTree>
    <p:extLst>
      <p:ext uri="{BB962C8B-B14F-4D97-AF65-F5344CB8AC3E}">
        <p14:creationId xmlns:p14="http://schemas.microsoft.com/office/powerpoint/2010/main" val="194002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42</a:t>
            </a:fld>
            <a:endParaRPr lang="el-GR"/>
          </a:p>
        </p:txBody>
      </p:sp>
    </p:spTree>
    <p:extLst>
      <p:ext uri="{BB962C8B-B14F-4D97-AF65-F5344CB8AC3E}">
        <p14:creationId xmlns:p14="http://schemas.microsoft.com/office/powerpoint/2010/main" val="23633412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43</a:t>
            </a:fld>
            <a:endParaRPr lang="el-GR"/>
          </a:p>
        </p:txBody>
      </p:sp>
    </p:spTree>
    <p:extLst>
      <p:ext uri="{BB962C8B-B14F-4D97-AF65-F5344CB8AC3E}">
        <p14:creationId xmlns:p14="http://schemas.microsoft.com/office/powerpoint/2010/main" val="37839324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44</a:t>
            </a:fld>
            <a:endParaRPr lang="el-GR"/>
          </a:p>
        </p:txBody>
      </p:sp>
    </p:spTree>
    <p:extLst>
      <p:ext uri="{BB962C8B-B14F-4D97-AF65-F5344CB8AC3E}">
        <p14:creationId xmlns:p14="http://schemas.microsoft.com/office/powerpoint/2010/main" val="8031961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45</a:t>
            </a:fld>
            <a:endParaRPr lang="el-GR"/>
          </a:p>
        </p:txBody>
      </p:sp>
    </p:spTree>
    <p:extLst>
      <p:ext uri="{BB962C8B-B14F-4D97-AF65-F5344CB8AC3E}">
        <p14:creationId xmlns:p14="http://schemas.microsoft.com/office/powerpoint/2010/main" val="41770701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46</a:t>
            </a:fld>
            <a:endParaRPr lang="el-GR"/>
          </a:p>
        </p:txBody>
      </p:sp>
    </p:spTree>
    <p:extLst>
      <p:ext uri="{BB962C8B-B14F-4D97-AF65-F5344CB8AC3E}">
        <p14:creationId xmlns:p14="http://schemas.microsoft.com/office/powerpoint/2010/main" val="32364237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53</a:t>
            </a:fld>
            <a:endParaRPr lang="el-GR"/>
          </a:p>
        </p:txBody>
      </p:sp>
    </p:spTree>
    <p:extLst>
      <p:ext uri="{BB962C8B-B14F-4D97-AF65-F5344CB8AC3E}">
        <p14:creationId xmlns:p14="http://schemas.microsoft.com/office/powerpoint/2010/main" val="32364237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54</a:t>
            </a:fld>
            <a:endParaRPr lang="el-GR"/>
          </a:p>
        </p:txBody>
      </p:sp>
    </p:spTree>
    <p:extLst>
      <p:ext uri="{BB962C8B-B14F-4D97-AF65-F5344CB8AC3E}">
        <p14:creationId xmlns:p14="http://schemas.microsoft.com/office/powerpoint/2010/main" val="16790981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55</a:t>
            </a:fld>
            <a:endParaRPr lang="el-GR"/>
          </a:p>
        </p:txBody>
      </p:sp>
    </p:spTree>
    <p:extLst>
      <p:ext uri="{BB962C8B-B14F-4D97-AF65-F5344CB8AC3E}">
        <p14:creationId xmlns:p14="http://schemas.microsoft.com/office/powerpoint/2010/main" val="16790981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56</a:t>
            </a:fld>
            <a:endParaRPr lang="el-GR"/>
          </a:p>
        </p:txBody>
      </p:sp>
    </p:spTree>
    <p:extLst>
      <p:ext uri="{BB962C8B-B14F-4D97-AF65-F5344CB8AC3E}">
        <p14:creationId xmlns:p14="http://schemas.microsoft.com/office/powerpoint/2010/main" val="2575786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798638" y="685800"/>
            <a:ext cx="3260725" cy="2446338"/>
          </a:xfrm>
        </p:spPr>
      </p:sp>
      <p:sp>
        <p:nvSpPr>
          <p:cNvPr id="3" name="Θέση σημειώσεων 2"/>
          <p:cNvSpPr>
            <a:spLocks noGrp="1"/>
          </p:cNvSpPr>
          <p:nvPr>
            <p:ph type="body" idx="1"/>
          </p:nvPr>
        </p:nvSpPr>
        <p:spPr>
          <a:xfrm>
            <a:off x="620688" y="3347864"/>
            <a:ext cx="5486400" cy="4114800"/>
          </a:xfrm>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6</a:t>
            </a:fld>
            <a:endParaRPr lang="el-GR"/>
          </a:p>
        </p:txBody>
      </p:sp>
    </p:spTree>
    <p:extLst>
      <p:ext uri="{BB962C8B-B14F-4D97-AF65-F5344CB8AC3E}">
        <p14:creationId xmlns:p14="http://schemas.microsoft.com/office/powerpoint/2010/main" val="25737893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57</a:t>
            </a:fld>
            <a:endParaRPr lang="el-GR"/>
          </a:p>
        </p:txBody>
      </p:sp>
    </p:spTree>
    <p:extLst>
      <p:ext uri="{BB962C8B-B14F-4D97-AF65-F5344CB8AC3E}">
        <p14:creationId xmlns:p14="http://schemas.microsoft.com/office/powerpoint/2010/main" val="15455112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58</a:t>
            </a:fld>
            <a:endParaRPr lang="el-GR"/>
          </a:p>
        </p:txBody>
      </p:sp>
    </p:spTree>
    <p:extLst>
      <p:ext uri="{BB962C8B-B14F-4D97-AF65-F5344CB8AC3E}">
        <p14:creationId xmlns:p14="http://schemas.microsoft.com/office/powerpoint/2010/main" val="34848146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59</a:t>
            </a:fld>
            <a:endParaRPr lang="el-GR"/>
          </a:p>
        </p:txBody>
      </p:sp>
    </p:spTree>
    <p:extLst>
      <p:ext uri="{BB962C8B-B14F-4D97-AF65-F5344CB8AC3E}">
        <p14:creationId xmlns:p14="http://schemas.microsoft.com/office/powerpoint/2010/main" val="22420155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60</a:t>
            </a:fld>
            <a:endParaRPr lang="el-GR"/>
          </a:p>
        </p:txBody>
      </p:sp>
    </p:spTree>
    <p:extLst>
      <p:ext uri="{BB962C8B-B14F-4D97-AF65-F5344CB8AC3E}">
        <p14:creationId xmlns:p14="http://schemas.microsoft.com/office/powerpoint/2010/main" val="196713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2384425" y="685800"/>
            <a:ext cx="1531938" cy="1149350"/>
          </a:xfrm>
        </p:spPr>
      </p:sp>
      <p:sp>
        <p:nvSpPr>
          <p:cNvPr id="3" name="Θέση σημειώσεων 2"/>
          <p:cNvSpPr>
            <a:spLocks noGrp="1"/>
          </p:cNvSpPr>
          <p:nvPr>
            <p:ph type="body" idx="1"/>
          </p:nvPr>
        </p:nvSpPr>
        <p:spPr>
          <a:xfrm>
            <a:off x="620688" y="2123728"/>
            <a:ext cx="5486400" cy="4114800"/>
          </a:xfrm>
        </p:spPr>
        <p:txBody>
          <a:bodyPr/>
          <a:lstStyle/>
          <a:p>
            <a:pPr marL="0" indent="0">
              <a:buNone/>
            </a:pPr>
            <a:endParaRPr lang="el-GR" sz="1000"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7</a:t>
            </a:fld>
            <a:endParaRPr lang="el-GR"/>
          </a:p>
        </p:txBody>
      </p:sp>
    </p:spTree>
    <p:extLst>
      <p:ext uri="{BB962C8B-B14F-4D97-AF65-F5344CB8AC3E}">
        <p14:creationId xmlns:p14="http://schemas.microsoft.com/office/powerpoint/2010/main" val="1419986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2373313" y="685800"/>
            <a:ext cx="2111375" cy="1582738"/>
          </a:xfrm>
        </p:spPr>
      </p:sp>
      <p:sp>
        <p:nvSpPr>
          <p:cNvPr id="3" name="Θέση σημειώσεων 2"/>
          <p:cNvSpPr>
            <a:spLocks noGrp="1"/>
          </p:cNvSpPr>
          <p:nvPr>
            <p:ph type="body" idx="1"/>
          </p:nvPr>
        </p:nvSpPr>
        <p:spPr>
          <a:xfrm>
            <a:off x="764704" y="2771800"/>
            <a:ext cx="5486400" cy="4114800"/>
          </a:xfrm>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8</a:t>
            </a:fld>
            <a:endParaRPr lang="el-GR"/>
          </a:p>
        </p:txBody>
      </p:sp>
    </p:spTree>
    <p:extLst>
      <p:ext uri="{BB962C8B-B14F-4D97-AF65-F5344CB8AC3E}">
        <p14:creationId xmlns:p14="http://schemas.microsoft.com/office/powerpoint/2010/main" val="320507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9</a:t>
            </a:fld>
            <a:endParaRPr lang="el-GR"/>
          </a:p>
        </p:txBody>
      </p:sp>
    </p:spTree>
    <p:extLst>
      <p:ext uri="{BB962C8B-B14F-4D97-AF65-F5344CB8AC3E}">
        <p14:creationId xmlns:p14="http://schemas.microsoft.com/office/powerpoint/2010/main" val="292820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05C7537-23D4-4027-BEE1-16B5E66370E2}" type="slidenum">
              <a:rPr lang="el-GR" smtClean="0"/>
              <a:t>10</a:t>
            </a:fld>
            <a:endParaRPr lang="el-GR"/>
          </a:p>
        </p:txBody>
      </p:sp>
    </p:spTree>
    <p:extLst>
      <p:ext uri="{BB962C8B-B14F-4D97-AF65-F5344CB8AC3E}">
        <p14:creationId xmlns:p14="http://schemas.microsoft.com/office/powerpoint/2010/main" val="561662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smtClean="0"/>
              <a:t>Στυλ κύριου τίτλου</a:t>
            </a:r>
            <a:endParaRPr lang="el-GR" dirty="0"/>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E8F326E-5028-44B3-BFA7-AE677F620304}" type="datetimeFigureOut">
              <a:rPr lang="el-GR" smtClean="0"/>
              <a:t>17/02/20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75F032-F288-4A8C-89A7-0E24D0E4DFD6}" type="slidenum">
              <a:rPr lang="el-GR" smtClean="0"/>
              <a:t>‹#›</a:t>
            </a:fld>
            <a:endParaRPr lang="el-GR"/>
          </a:p>
        </p:txBody>
      </p:sp>
      <p:sp>
        <p:nvSpPr>
          <p:cNvPr id="7" name="Rectangle 61"/>
          <p:cNvSpPr/>
          <p:nvPr/>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E8F326E-5028-44B3-BFA7-AE677F620304}" type="datetimeFigureOut">
              <a:rPr lang="el-GR" smtClean="0"/>
              <a:t>17/02/20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E8F326E-5028-44B3-BFA7-AE677F620304}" type="datetimeFigureOut">
              <a:rPr lang="el-GR" smtClean="0"/>
              <a:t>17/02/20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ημερομηνίας 3"/>
          <p:cNvSpPr>
            <a:spLocks noGrp="1"/>
          </p:cNvSpPr>
          <p:nvPr>
            <p:ph type="dt" sz="half" idx="10"/>
          </p:nvPr>
        </p:nvSpPr>
        <p:spPr/>
        <p:txBody>
          <a:bodyPr/>
          <a:lstStyle/>
          <a:p>
            <a:fld id="{BE8F326E-5028-44B3-BFA7-AE677F620304}" type="datetimeFigureOut">
              <a:rPr lang="el-GR" smtClean="0"/>
              <a:t>17/02/20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75F032-F288-4A8C-89A7-0E24D0E4DFD6}" type="slidenum">
              <a:rPr lang="el-GR" smtClean="0"/>
              <a:t>‹#›</a:t>
            </a:fld>
            <a:endParaRPr lang="el-GR"/>
          </a:p>
        </p:txBody>
      </p:sp>
      <p:sp>
        <p:nvSpPr>
          <p:cNvPr id="7" name="Rectangle 61"/>
          <p:cNvSpPr/>
          <p:nvPr/>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smtClean="0"/>
              <a:t>Στυλ κύριου τίτλου</a:t>
            </a:r>
            <a:endParaRPr lang="el-GR" dirty="0"/>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BE8F326E-5028-44B3-BFA7-AE677F620304}" type="datetimeFigureOut">
              <a:rPr lang="el-GR" smtClean="0"/>
              <a:t>17/02/20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291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E8F326E-5028-44B3-BFA7-AE677F620304}" type="datetimeFigureOut">
              <a:rPr lang="el-GR" smtClean="0"/>
              <a:t>17/02/20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E8F326E-5028-44B3-BFA7-AE677F620304}" type="datetimeFigureOut">
              <a:rPr lang="el-GR" smtClean="0"/>
              <a:t>17/02/20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E8F326E-5028-44B3-BFA7-AE677F620304}" type="datetimeFigureOut">
              <a:rPr lang="el-GR" smtClean="0"/>
              <a:t>17/02/20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E8F326E-5028-44B3-BFA7-AE677F620304}" type="datetimeFigureOut">
              <a:rPr lang="el-GR" smtClean="0"/>
              <a:t>17/02/20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E8F326E-5028-44B3-BFA7-AE677F620304}" type="datetimeFigureOut">
              <a:rPr lang="el-GR" smtClean="0"/>
              <a:t>17/02/20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l-GR" smtClean="0"/>
              <a:t>Κάντε κλικ στο εικονίδιο για να προσθέσετε μια εικόνα</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E8F326E-5028-44B3-BFA7-AE677F620304}" type="datetimeFigureOut">
              <a:rPr lang="el-GR" smtClean="0"/>
              <a:t>17/02/20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75F032-F288-4A8C-89A7-0E24D0E4DFD6}" type="slidenum">
              <a:rPr lang="el-GR" smtClean="0"/>
              <a:t>‹#›</a:t>
            </a:fld>
            <a:endParaRPr lang="el-GR"/>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E8F326E-5028-44B3-BFA7-AE677F620304}" type="datetimeFigureOut">
              <a:rPr lang="el-GR" smtClean="0"/>
              <a:t>17/02/20</a:t>
            </a:fld>
            <a:endParaRPr lang="el-G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75F032-F288-4A8C-89A7-0E24D0E4DFD6}" type="slidenum">
              <a:rPr lang="el-GR" smtClean="0"/>
              <a:t>‹#›</a:t>
            </a:fld>
            <a:endParaRPr lang="el-GR"/>
          </a:p>
        </p:txBody>
      </p:sp>
      <p:sp>
        <p:nvSpPr>
          <p:cNvPr id="7" name="Freeform 8"/>
          <p:cNvSpPr/>
          <p:nvPr/>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chamilo.datacenter.uoc.gr/metchamilo/courses/MA8HMAA1/index.php?id_session=0&amp;isStudentView=tru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chamilo.datacenter.uoc.gr/metchamilo/main/lp/lp_controller.php?cidReq=MA8HMAA1&amp;id_session=0&amp;gidReq=0&amp;gradebook=0&amp;origin=&amp;action=view&amp;lp_id=719"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10.png"/><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1.png"/><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creativity.a2hosted.com/masters/app/upload/users/3/3/my_files/1%CE%B7/tait88.pdf"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ejournals.epublishing.ekt.gr/index.php/openjournal/article/view/9809"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www.ediamme.edc.uoc.gr/ellinoglossi/images/ebooks/meletes_epistimoniko_yliko/Ellinoglossi_Ekpaideysi_Sxediasmos/Ellinoglossi_Ekpaideysi_B-Tomos.pdf"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s://eproceedings.epublishing.ekt.gr/index.php/openedu/article/view/488"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s://ejournals.epublishing.ekt.gr/index.php/openjournal/article/view/9753" TargetMode="External"/><Relationship Id="rId4" Type="http://schemas.openxmlformats.org/officeDocument/2006/relationships/hyperlink" Target="https://eproceedings.epublishing.ekt.gr/index.php/openedu/article/view/591"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creativity.a2hosted.com/masters/app/upload/users/3/3/my_files/2%CE%B7/b22.pdf" TargetMode="External"/><Relationship Id="rId2" Type="http://schemas.openxmlformats.org/officeDocument/2006/relationships/hyperlink" Target="https://eproceedings.epublishing.ekt.gr/index.php/openedu/article/view/733" TargetMode="External"/><Relationship Id="rId1" Type="http://schemas.openxmlformats.org/officeDocument/2006/relationships/slideLayout" Target="../slideLayouts/slideLayout2.xml"/><Relationship Id="rId4" Type="http://schemas.openxmlformats.org/officeDocument/2006/relationships/hyperlink" Target="https://ejournals.epublishing.ekt.gr/index.php/openjournal/article/view/9751" TargetMode="External"/></Relationships>
</file>

<file path=ppt/slides/_rels/slide62.xml.rels><?xml version="1.0" encoding="UTF-8" standalone="yes"?>
<Relationships xmlns="http://schemas.openxmlformats.org/package/2006/relationships"><Relationship Id="rId2" Type="http://schemas.openxmlformats.org/officeDocument/2006/relationships/hyperlink" Target="https://eproceedings.epublishing.ekt.gr/index.php/openedu/article/view/469"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eproceedings.epublishing.ekt.gr/index.php/openedu/article/view/1385" TargetMode="External"/><Relationship Id="rId2" Type="http://schemas.openxmlformats.org/officeDocument/2006/relationships/hyperlink" Target="https://eproceedings.epublishing.ekt.gr/index.php/openedu/article/view/539"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ejournals.epublishing.ekt.gr/index.php/openjournal/article/view/9814" TargetMode="External"/><Relationship Id="rId2" Type="http://schemas.openxmlformats.org/officeDocument/2006/relationships/hyperlink" Target="https://eproceedings.epublishing.ekt.gr/index.php/openedu/article/view/1363/1260" TargetMode="External"/><Relationship Id="rId1" Type="http://schemas.openxmlformats.org/officeDocument/2006/relationships/slideLayout" Target="../slideLayouts/slideLayout2.xml"/><Relationship Id="rId4" Type="http://schemas.openxmlformats.org/officeDocument/2006/relationships/hyperlink" Target="https://eproceedings.epublishing.ekt.gr/index.php/openedu/article/view/41"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creativity.a2hosted.com/masters/app/upload/users/3/3/my_files/1%CE%B7/95-175-1-SM.pdf" TargetMode="External"/><Relationship Id="rId2" Type="http://schemas.openxmlformats.org/officeDocument/2006/relationships/hyperlink" Target="https://eproceedings.epublishing.ekt.gr/index.php/openedu/article/view/69/58"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hdl.handle.net/11419/183" TargetMode="External"/><Relationship Id="rId2" Type="http://schemas.openxmlformats.org/officeDocument/2006/relationships/hyperlink" Target="file:///C:\Users\Lenovo\Desktop\%20https:\eproceedings.epublishing.ekt.gr\index.php\openedu\article\view\585"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ejournals.epublishing.ekt.gr/index.php/openjournal/article/view/9801" TargetMode="External"/><Relationship Id="rId2" Type="http://schemas.openxmlformats.org/officeDocument/2006/relationships/hyperlink" Target="https://eproceedings.epublishing.ekt.gr/index.php/openedu/article/view/40" TargetMode="External"/><Relationship Id="rId1" Type="http://schemas.openxmlformats.org/officeDocument/2006/relationships/slideLayout" Target="../slideLayouts/slideLayout2.xml"/><Relationship Id="rId4" Type="http://schemas.openxmlformats.org/officeDocument/2006/relationships/hyperlink" Target="https://eproceedings.epublishing.ekt.gr/index.php/openedu/article/view/767"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71600" y="260648"/>
            <a:ext cx="8064896" cy="648072"/>
          </a:xfrm>
        </p:spPr>
        <p:txBody>
          <a:bodyPr>
            <a:noAutofit/>
          </a:bodyPr>
          <a:lstStyle/>
          <a:p>
            <a:r>
              <a:rPr lang="el-GR" sz="1800" b="0" dirty="0">
                <a:latin typeface="Book Antiqua" panose="02040602050305030304" pitchFamily="18" charset="0"/>
              </a:rPr>
              <a:t>Πρόγραμμα Μεταπτυχιακών Σπουδών: </a:t>
            </a:r>
            <a:r>
              <a:rPr lang="en-US" sz="1800" b="0" dirty="0">
                <a:latin typeface="Book Antiqua" panose="02040602050305030304" pitchFamily="18" charset="0"/>
              </a:rPr>
              <a:t/>
            </a:r>
            <a:br>
              <a:rPr lang="en-US" sz="1800" b="0" dirty="0">
                <a:latin typeface="Book Antiqua" panose="02040602050305030304" pitchFamily="18" charset="0"/>
              </a:rPr>
            </a:br>
            <a:r>
              <a:rPr lang="el-GR" sz="1800" b="0" dirty="0">
                <a:latin typeface="Book Antiqua" panose="02040602050305030304" pitchFamily="18" charset="0"/>
              </a:rPr>
              <a:t>«Επιστήμες της Αγωγής - Εξ Αποστάσεως Εκπαίδευση  με την χρήση των ΤΠΕ (e-</a:t>
            </a:r>
            <a:r>
              <a:rPr lang="el-GR" sz="1800" b="0" dirty="0" err="1">
                <a:latin typeface="Book Antiqua" panose="02040602050305030304" pitchFamily="18" charset="0"/>
              </a:rPr>
              <a:t>Learnin</a:t>
            </a:r>
            <a:r>
              <a:rPr lang="el-GR" sz="1800" b="0" dirty="0">
                <a:latin typeface="Book Antiqua" panose="02040602050305030304" pitchFamily="18" charset="0"/>
              </a:rPr>
              <a:t>g)»</a:t>
            </a:r>
            <a:endParaRPr lang="el-GR" sz="1800" dirty="0">
              <a:latin typeface="Book Antiqua" panose="02040602050305030304" pitchFamily="18" charset="0"/>
            </a:endParaRPr>
          </a:p>
        </p:txBody>
      </p:sp>
      <p:sp>
        <p:nvSpPr>
          <p:cNvPr id="3" name="Υπότιτλος 2"/>
          <p:cNvSpPr>
            <a:spLocks noGrp="1"/>
          </p:cNvSpPr>
          <p:nvPr>
            <p:ph type="subTitle" idx="1"/>
          </p:nvPr>
        </p:nvSpPr>
        <p:spPr>
          <a:xfrm>
            <a:off x="1431032" y="4221088"/>
            <a:ext cx="6858000" cy="570913"/>
          </a:xfrm>
        </p:spPr>
        <p:txBody>
          <a:bodyPr>
            <a:normAutofit/>
          </a:bodyPr>
          <a:lstStyle/>
          <a:p>
            <a:r>
              <a:rPr lang="el-GR" sz="3200" dirty="0" smtClean="0">
                <a:latin typeface="Times New Roman" panose="02020603050405020304" pitchFamily="18" charset="0"/>
                <a:cs typeface="Times New Roman" panose="02020603050405020304" pitchFamily="18" charset="0"/>
              </a:rPr>
              <a:t>ΠΛΑΚΑ ΓΕΩΡΓΙΑ</a:t>
            </a:r>
            <a:endParaRPr lang="el-GR" sz="3200" dirty="0">
              <a:latin typeface="Times New Roman" panose="02020603050405020304" pitchFamily="18" charset="0"/>
              <a:cs typeface="Times New Roman" panose="02020603050405020304" pitchFamily="18" charset="0"/>
            </a:endParaRPr>
          </a:p>
        </p:txBody>
      </p:sp>
      <p:cxnSp>
        <p:nvCxnSpPr>
          <p:cNvPr id="5" name="Ευθεία γραμμή σύνδεσης 4"/>
          <p:cNvCxnSpPr/>
          <p:nvPr/>
        </p:nvCxnSpPr>
        <p:spPr>
          <a:xfrm>
            <a:off x="971600" y="1052736"/>
            <a:ext cx="7704856" cy="0"/>
          </a:xfrm>
          <a:prstGeom prst="line">
            <a:avLst/>
          </a:prstGeom>
          <a:ln w="38100">
            <a:solidFill>
              <a:srgbClr val="C0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Στρογγυλεμένο ορθογώνιο 5"/>
          <p:cNvSpPr/>
          <p:nvPr/>
        </p:nvSpPr>
        <p:spPr>
          <a:xfrm>
            <a:off x="1187624" y="1412776"/>
            <a:ext cx="7344816" cy="2592288"/>
          </a:xfrm>
          <a:prstGeom prst="roundRect">
            <a:avLst/>
          </a:prstGeom>
          <a:solidFill>
            <a:schemeClr val="bg1"/>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1665354" y="1585535"/>
            <a:ext cx="6192688" cy="2246769"/>
          </a:xfrm>
          <a:prstGeom prst="rect">
            <a:avLst/>
          </a:prstGeom>
          <a:noFill/>
        </p:spPr>
        <p:txBody>
          <a:bodyPr wrap="square" rtlCol="0">
            <a:spAutoFit/>
          </a:bodyPr>
          <a:lstStyle/>
          <a:p>
            <a:pPr algn="ctr"/>
            <a:r>
              <a:rPr lang="el-GR" sz="2800" dirty="0" smtClean="0">
                <a:cs typeface="Times New Roman" panose="02020603050405020304" pitchFamily="18" charset="0"/>
              </a:rPr>
              <a:t>Σχεδιασμός</a:t>
            </a:r>
            <a:r>
              <a:rPr lang="en-US" sz="2800" dirty="0" smtClean="0">
                <a:cs typeface="Times New Roman" panose="02020603050405020304" pitchFamily="18" charset="0"/>
              </a:rPr>
              <a:t>,</a:t>
            </a:r>
            <a:r>
              <a:rPr lang="el-GR" sz="2800" dirty="0" smtClean="0">
                <a:cs typeface="Times New Roman" panose="02020603050405020304" pitchFamily="18" charset="0"/>
              </a:rPr>
              <a:t>ανάπτυξη</a:t>
            </a:r>
            <a:r>
              <a:rPr lang="en-US" sz="2800" dirty="0" smtClean="0">
                <a:cs typeface="Times New Roman" panose="02020603050405020304" pitchFamily="18" charset="0"/>
              </a:rPr>
              <a:t> </a:t>
            </a:r>
            <a:r>
              <a:rPr lang="el-GR" sz="2800" dirty="0" smtClean="0">
                <a:cs typeface="Times New Roman" panose="02020603050405020304" pitchFamily="18" charset="0"/>
              </a:rPr>
              <a:t>και αποτίμηση </a:t>
            </a:r>
            <a:r>
              <a:rPr lang="el-GR" sz="2800" dirty="0">
                <a:cs typeface="Times New Roman" panose="02020603050405020304" pitchFamily="18" charset="0"/>
              </a:rPr>
              <a:t>διαδραστικού υλικού με τη μέθοδο της ΕξΑΕ στο πλαίσιο του μαθήματος Α1 : Εισαγωγή στην Ανοικτή και Εξ Αποστάσεως Εκπαίδευση</a:t>
            </a:r>
          </a:p>
        </p:txBody>
      </p:sp>
      <p:sp>
        <p:nvSpPr>
          <p:cNvPr id="8" name="TextBox 7"/>
          <p:cNvSpPr txBox="1"/>
          <p:nvPr/>
        </p:nvSpPr>
        <p:spPr>
          <a:xfrm>
            <a:off x="1907704" y="4792001"/>
            <a:ext cx="5544616" cy="400110"/>
          </a:xfrm>
          <a:prstGeom prst="rect">
            <a:avLst/>
          </a:prstGeom>
          <a:noFill/>
        </p:spPr>
        <p:txBody>
          <a:bodyPr wrap="square" rtlCol="0">
            <a:spAutoFit/>
          </a:bodyPr>
          <a:lstStyle/>
          <a:p>
            <a:pPr algn="ctr"/>
            <a:r>
              <a:rPr lang="el-GR" sz="2000" dirty="0" smtClean="0">
                <a:latin typeface="Times New Roman" panose="02020603050405020304" pitchFamily="18" charset="0"/>
                <a:cs typeface="Times New Roman" panose="02020603050405020304" pitchFamily="18" charset="0"/>
              </a:rPr>
              <a:t>Επιτροπή Κρίσης ΔΕ</a:t>
            </a:r>
            <a:endParaRPr lang="el-GR" sz="2000" dirty="0">
              <a:latin typeface="Times New Roman" panose="02020603050405020304" pitchFamily="18" charset="0"/>
              <a:cs typeface="Times New Roman" panose="02020603050405020304" pitchFamily="18" charset="0"/>
            </a:endParaRPr>
          </a:p>
        </p:txBody>
      </p:sp>
      <p:graphicFrame>
        <p:nvGraphicFramePr>
          <p:cNvPr id="9" name="Πίνακας 8">
            <a:extLst>
              <a:ext uri="{FF2B5EF4-FFF2-40B4-BE49-F238E27FC236}">
                <a16:creationId xmlns:a16="http://schemas.microsoft.com/office/drawing/2014/main" xmlns="" id="{41E77BAF-7BB1-44A0-955E-BF8A30959942}"/>
              </a:ext>
            </a:extLst>
          </p:cNvPr>
          <p:cNvGraphicFramePr>
            <a:graphicFrameLocks noGrp="1"/>
          </p:cNvGraphicFramePr>
          <p:nvPr>
            <p:extLst>
              <p:ext uri="{D42A27DB-BD31-4B8C-83A1-F6EECF244321}">
                <p14:modId xmlns:p14="http://schemas.microsoft.com/office/powerpoint/2010/main" val="2765824444"/>
              </p:ext>
            </p:extLst>
          </p:nvPr>
        </p:nvGraphicFramePr>
        <p:xfrm>
          <a:off x="1153968" y="5373216"/>
          <a:ext cx="7639425" cy="396240"/>
        </p:xfrm>
        <a:graphic>
          <a:graphicData uri="http://schemas.openxmlformats.org/drawingml/2006/table">
            <a:tbl>
              <a:tblPr firstRow="1" bandRow="1">
                <a:tableStyleId>{616DA210-FB5B-4158-B5E0-FEB733F419BA}</a:tableStyleId>
              </a:tblPr>
              <a:tblGrid>
                <a:gridCol w="2546475">
                  <a:extLst>
                    <a:ext uri="{9D8B030D-6E8A-4147-A177-3AD203B41FA5}">
                      <a16:colId xmlns:a16="http://schemas.microsoft.com/office/drawing/2014/main" xmlns="" val="1224226195"/>
                    </a:ext>
                  </a:extLst>
                </a:gridCol>
                <a:gridCol w="2546475">
                  <a:extLst>
                    <a:ext uri="{9D8B030D-6E8A-4147-A177-3AD203B41FA5}">
                      <a16:colId xmlns:a16="http://schemas.microsoft.com/office/drawing/2014/main" xmlns="" val="1919863737"/>
                    </a:ext>
                  </a:extLst>
                </a:gridCol>
                <a:gridCol w="2546475">
                  <a:extLst>
                    <a:ext uri="{9D8B030D-6E8A-4147-A177-3AD203B41FA5}">
                      <a16:colId xmlns:a16="http://schemas.microsoft.com/office/drawing/2014/main" xmlns="" val="3530590720"/>
                    </a:ext>
                  </a:extLst>
                </a:gridCol>
              </a:tblGrid>
              <a:tr h="370840">
                <a:tc>
                  <a:txBody>
                    <a:bodyPr/>
                    <a:lstStyle/>
                    <a:p>
                      <a:r>
                        <a:rPr lang="el-GR" sz="2000" b="0" dirty="0">
                          <a:latin typeface="Arial" panose="020B0604020202020204" pitchFamily="34" charset="0"/>
                          <a:cs typeface="Arial" panose="020B0604020202020204" pitchFamily="34" charset="0"/>
                        </a:rPr>
                        <a:t>Ε</a:t>
                      </a:r>
                      <a:r>
                        <a:rPr lang="el-GR" sz="2000" b="0" dirty="0" smtClean="0">
                          <a:latin typeface="Arial" panose="020B0604020202020204" pitchFamily="34" charset="0"/>
                          <a:cs typeface="Arial" panose="020B0604020202020204" pitchFamily="34" charset="0"/>
                        </a:rPr>
                        <a:t>. ΠΑΠΑΒΑΣΙΛΕΙΟΥ</a:t>
                      </a:r>
                      <a:endParaRPr lang="el-GR" sz="2000" b="0" dirty="0">
                        <a:latin typeface="Arial" panose="020B0604020202020204" pitchFamily="34" charset="0"/>
                        <a:cs typeface="Arial" panose="020B0604020202020204" pitchFamily="34" charset="0"/>
                      </a:endParaRPr>
                    </a:p>
                  </a:txBody>
                  <a:tcPr/>
                </a:tc>
                <a:tc>
                  <a:txBody>
                    <a:bodyPr/>
                    <a:lstStyle/>
                    <a:p>
                      <a:r>
                        <a:rPr lang="el-GR" sz="2000" b="0" dirty="0" smtClean="0">
                          <a:latin typeface="Arial" panose="020B0604020202020204" pitchFamily="34" charset="0"/>
                          <a:cs typeface="Arial" panose="020B0604020202020204" pitchFamily="34" charset="0"/>
                        </a:rPr>
                        <a:t>Π.</a:t>
                      </a:r>
                      <a:r>
                        <a:rPr lang="el-GR" sz="2000" b="0" baseline="0" dirty="0" smtClean="0">
                          <a:latin typeface="Arial" panose="020B0604020202020204" pitchFamily="34" charset="0"/>
                          <a:cs typeface="Arial" panose="020B0604020202020204" pitchFamily="34" charset="0"/>
                        </a:rPr>
                        <a:t> ΑΝΑΣΤΑΣΙΑΔΗΣ</a:t>
                      </a:r>
                      <a:endParaRPr lang="el-GR" sz="2000" b="0" dirty="0">
                        <a:latin typeface="Arial" panose="020B0604020202020204" pitchFamily="34" charset="0"/>
                        <a:cs typeface="Arial" panose="020B0604020202020204" pitchFamily="34" charset="0"/>
                      </a:endParaRPr>
                    </a:p>
                  </a:txBody>
                  <a:tcPr/>
                </a:tc>
                <a:tc>
                  <a:txBody>
                    <a:bodyPr/>
                    <a:lstStyle/>
                    <a:p>
                      <a:r>
                        <a:rPr lang="el-GR" sz="2000" b="0" dirty="0">
                          <a:latin typeface="Arial" panose="020B0604020202020204" pitchFamily="34" charset="0"/>
                          <a:cs typeface="Arial" panose="020B0604020202020204" pitchFamily="34" charset="0"/>
                        </a:rPr>
                        <a:t>Χ</a:t>
                      </a:r>
                      <a:r>
                        <a:rPr lang="el-GR" sz="2000" b="0" dirty="0" smtClean="0">
                          <a:latin typeface="Arial" panose="020B0604020202020204" pitchFamily="34" charset="0"/>
                          <a:cs typeface="Arial" panose="020B0604020202020204" pitchFamily="34" charset="0"/>
                        </a:rPr>
                        <a:t>. ΜΟΥΖΑΚΗΣ</a:t>
                      </a:r>
                      <a:endParaRPr lang="el-GR" sz="20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127642371"/>
                  </a:ext>
                </a:extLst>
              </a:tr>
            </a:tbl>
          </a:graphicData>
        </a:graphic>
      </p:graphicFrame>
      <p:sp>
        <p:nvSpPr>
          <p:cNvPr id="10" name="TextBox 9"/>
          <p:cNvSpPr txBox="1"/>
          <p:nvPr/>
        </p:nvSpPr>
        <p:spPr>
          <a:xfrm>
            <a:off x="1907704" y="6093296"/>
            <a:ext cx="5688632" cy="400110"/>
          </a:xfrm>
          <a:prstGeom prst="rect">
            <a:avLst/>
          </a:prstGeom>
          <a:noFill/>
        </p:spPr>
        <p:txBody>
          <a:bodyPr wrap="square" rtlCol="0">
            <a:spAutoFit/>
          </a:bodyPr>
          <a:lstStyle/>
          <a:p>
            <a:pPr lvl="0" algn="ctr" fontAlgn="base">
              <a:spcBef>
                <a:spcPct val="0"/>
              </a:spcBef>
              <a:spcAft>
                <a:spcPct val="0"/>
              </a:spcAft>
            </a:pPr>
            <a:r>
              <a:rPr kumimoji="0" lang="el-GR" sz="2000" b="0" i="1" u="none" strike="noStrike" cap="none" normalizeH="0" baseline="0" dirty="0" smtClean="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 20</a:t>
            </a:r>
            <a:r>
              <a:rPr kumimoji="0" lang="en-US"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97627103"/>
      </p:ext>
    </p:extLst>
  </p:cSld>
  <p:clrMapOvr>
    <a:masterClrMapping/>
  </p:clrMapOvr>
  <mc:AlternateContent xmlns:mc="http://schemas.openxmlformats.org/markup-compatibility/2006" xmlns:p14="http://schemas.microsoft.com/office/powerpoint/2010/main">
    <mc:Choice Requires="p14">
      <p:transition spd="slow" p14:dur="2000" advTm="15605"/>
    </mc:Choice>
    <mc:Fallback xmlns="">
      <p:transition spd="slow" advTm="1560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a:t>
            </a:r>
            <a:r>
              <a:rPr lang="en-US" sz="2800" dirty="0" smtClean="0">
                <a:latin typeface="Times New Roman" panose="02020603050405020304" pitchFamily="18" charset="0"/>
                <a:cs typeface="Times New Roman" panose="02020603050405020304" pitchFamily="18" charset="0"/>
              </a:rPr>
              <a:t>5</a:t>
            </a:r>
            <a:r>
              <a:rPr lang="el-GR" sz="2800" dirty="0" smtClean="0">
                <a:latin typeface="Times New Roman" panose="02020603050405020304" pitchFamily="18" charset="0"/>
                <a:cs typeface="Times New Roman" panose="02020603050405020304" pitchFamily="18" charset="0"/>
              </a:rPr>
              <a:t>/7)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Διάγραμμα 4"/>
          <p:cNvGraphicFramePr/>
          <p:nvPr>
            <p:extLst>
              <p:ext uri="{D42A27DB-BD31-4B8C-83A1-F6EECF244321}">
                <p14:modId xmlns:p14="http://schemas.microsoft.com/office/powerpoint/2010/main" val="1047755941"/>
              </p:ext>
            </p:extLst>
          </p:nvPr>
        </p:nvGraphicFramePr>
        <p:xfrm>
          <a:off x="1043607" y="1340768"/>
          <a:ext cx="7757695"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9858347"/>
      </p:ext>
    </p:extLst>
  </p:cSld>
  <p:clrMapOvr>
    <a:masterClrMapping/>
  </p:clrMapOvr>
  <mc:AlternateContent xmlns:mc="http://schemas.openxmlformats.org/markup-compatibility/2006" xmlns:p14="http://schemas.microsoft.com/office/powerpoint/2010/main">
    <mc:Choice Requires="p14">
      <p:transition spd="slow" p14:dur="2000" advTm="43303"/>
    </mc:Choice>
    <mc:Fallback xmlns="">
      <p:transition spd="slow" advTm="4330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(6/7)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Διάγραμμα 4"/>
          <p:cNvGraphicFramePr/>
          <p:nvPr>
            <p:extLst>
              <p:ext uri="{D42A27DB-BD31-4B8C-83A1-F6EECF244321}">
                <p14:modId xmlns:p14="http://schemas.microsoft.com/office/powerpoint/2010/main" val="147281680"/>
              </p:ext>
            </p:extLst>
          </p:nvPr>
        </p:nvGraphicFramePr>
        <p:xfrm>
          <a:off x="1043607" y="1340768"/>
          <a:ext cx="7757695"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855627"/>
      </p:ext>
    </p:extLst>
  </p:cSld>
  <p:clrMapOvr>
    <a:masterClrMapping/>
  </p:clrMapOvr>
  <mc:AlternateContent xmlns:mc="http://schemas.openxmlformats.org/markup-compatibility/2006" xmlns:p14="http://schemas.microsoft.com/office/powerpoint/2010/main">
    <mc:Choice Requires="p14">
      <p:transition spd="slow" p14:dur="2000" advTm="68678"/>
    </mc:Choice>
    <mc:Fallback xmlns="">
      <p:transition spd="slow" advTm="6867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(7/7)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Διάγραμμα 4"/>
          <p:cNvGraphicFramePr/>
          <p:nvPr>
            <p:extLst>
              <p:ext uri="{D42A27DB-BD31-4B8C-83A1-F6EECF244321}">
                <p14:modId xmlns:p14="http://schemas.microsoft.com/office/powerpoint/2010/main" val="2239590577"/>
              </p:ext>
            </p:extLst>
          </p:nvPr>
        </p:nvGraphicFramePr>
        <p:xfrm>
          <a:off x="1043607" y="1340768"/>
          <a:ext cx="7757695"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75189697"/>
      </p:ext>
    </p:extLst>
  </p:cSld>
  <p:clrMapOvr>
    <a:masterClrMapping/>
  </p:clrMapOvr>
  <mc:AlternateContent xmlns:mc="http://schemas.openxmlformats.org/markup-compatibility/2006" xmlns:p14="http://schemas.microsoft.com/office/powerpoint/2010/main">
    <mc:Choice Requires="p14">
      <p:transition spd="slow" p14:dur="2000" advTm="53892"/>
    </mc:Choice>
    <mc:Fallback xmlns="">
      <p:transition spd="slow" advTm="53892"/>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ctrTitle"/>
          </p:nvPr>
        </p:nvSpPr>
        <p:spPr>
          <a:xfrm>
            <a:off x="1187624" y="1412776"/>
            <a:ext cx="6858000" cy="2212764"/>
          </a:xfrm>
        </p:spPr>
        <p:txBody>
          <a:bodyPr>
            <a:normAutofit/>
          </a:bodyPr>
          <a:lstStyle/>
          <a:p>
            <a:pPr algn="ctr"/>
            <a:r>
              <a:rPr lang="el-GR" sz="4400" dirty="0" smtClean="0">
                <a:latin typeface="Times New Roman" panose="02020603050405020304" pitchFamily="18" charset="0"/>
                <a:cs typeface="Times New Roman" panose="02020603050405020304" pitchFamily="18" charset="0"/>
              </a:rPr>
              <a:t>Σχεδιασμός εκπαιδευτικού υλικού</a:t>
            </a:r>
            <a:endParaRPr lang="el-GR" sz="4400" dirty="0">
              <a:latin typeface="Times New Roman" panose="02020603050405020304" pitchFamily="18" charset="0"/>
              <a:cs typeface="Times New Roman" panose="02020603050405020304" pitchFamily="18" charset="0"/>
            </a:endParaRPr>
          </a:p>
        </p:txBody>
      </p:sp>
      <p:pic>
        <p:nvPicPr>
          <p:cNvPr id="1028" name="Picture 4" descr="C:\Users\Lenovo\Desktop\caps-online-train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429000"/>
            <a:ext cx="3561557" cy="304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6884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755576" y="1556792"/>
            <a:ext cx="7886700" cy="4351338"/>
          </a:xfrm>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p>
            <a:pPr algn="just">
              <a:buFont typeface="Wingdings" panose="05000000000000000000" pitchFamily="2" charset="2"/>
              <a:buChar char="ü"/>
            </a:pPr>
            <a:r>
              <a:rPr lang="el-GR" dirty="0" smtClean="0">
                <a:latin typeface="Times New Roman" panose="02020603050405020304" pitchFamily="18" charset="0"/>
                <a:cs typeface="Times New Roman" panose="02020603050405020304" pitchFamily="18" charset="0"/>
              </a:rPr>
              <a:t> Σχεδιασμένο </a:t>
            </a:r>
            <a:r>
              <a:rPr lang="el-GR" dirty="0">
                <a:latin typeface="Times New Roman" panose="02020603050405020304" pitchFamily="18" charset="0"/>
                <a:cs typeface="Times New Roman" panose="02020603050405020304" pitchFamily="18" charset="0"/>
              </a:rPr>
              <a:t>και δομημένο με τρόπο ώστε να αναπληρώνει όσο το δυνατόν καλύτερα την απουσία του διδάσκοντα &amp;</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τις διάφορες διδακτικές λειτουργίες που αυτός επιτελεί σε μια κλασσική τάξη</a:t>
            </a:r>
            <a:r>
              <a:rPr lang="el-GR"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Ο </a:t>
            </a:r>
            <a:r>
              <a:rPr lang="en-US" dirty="0">
                <a:latin typeface="Times New Roman" panose="02020603050405020304" pitchFamily="18" charset="0"/>
                <a:cs typeface="Times New Roman" panose="02020603050405020304" pitchFamily="18" charset="0"/>
              </a:rPr>
              <a:t>Race</a:t>
            </a:r>
            <a:r>
              <a:rPr lang="el-GR" dirty="0">
                <a:latin typeface="Times New Roman" panose="02020603050405020304" pitchFamily="18" charset="0"/>
                <a:cs typeface="Times New Roman" panose="02020603050405020304" pitchFamily="18" charset="0"/>
              </a:rPr>
              <a:t> (1999) υποστηρίζει ότι ο σχεδιασμός του υλικού για ανοικτή εκπαίδευση πρέπει να βασίζεται στο μοντέλο «θέληση, πράξη, ανατροφοδότηση, αφομοίωση</a:t>
            </a:r>
            <a:r>
              <a:rPr lang="el-GR"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Ο </a:t>
            </a:r>
            <a:r>
              <a:rPr lang="el-GR" dirty="0">
                <a:latin typeface="Times New Roman" panose="02020603050405020304" pitchFamily="18" charset="0"/>
                <a:cs typeface="Times New Roman" panose="02020603050405020304" pitchFamily="18" charset="0"/>
              </a:rPr>
              <a:t>κεντρικός πυρήνας, ο κορμός του αποτελείται από το </a:t>
            </a:r>
            <a:r>
              <a:rPr lang="el-GR" dirty="0" smtClean="0">
                <a:latin typeface="Times New Roman" panose="02020603050405020304" pitchFamily="18" charset="0"/>
                <a:cs typeface="Times New Roman" panose="02020603050405020304" pitchFamily="18" charset="0"/>
              </a:rPr>
              <a:t>κείμενο. </a:t>
            </a:r>
            <a:r>
              <a:rPr lang="el-GR" dirty="0">
                <a:latin typeface="Times New Roman" panose="02020603050405020304" pitchFamily="18" charset="0"/>
                <a:cs typeface="Times New Roman" panose="02020603050405020304" pitchFamily="18" charset="0"/>
              </a:rPr>
              <a:t>Θα πρέπει να είναι συμπαγές κείμενο, με κατανοητή ροή λόγου και απόλυτα τεκμηριωμένα στοιχεία που να ενισχύουν την αρτιότητα και </a:t>
            </a:r>
            <a:r>
              <a:rPr lang="el-GR" dirty="0" smtClean="0">
                <a:latin typeface="Times New Roman" panose="02020603050405020304" pitchFamily="18" charset="0"/>
                <a:cs typeface="Times New Roman" panose="02020603050405020304" pitchFamily="18" charset="0"/>
              </a:rPr>
              <a:t>επιστημονικότητα </a:t>
            </a:r>
            <a:r>
              <a:rPr lang="el-GR" dirty="0">
                <a:latin typeface="Times New Roman" panose="02020603050405020304" pitchFamily="18" charset="0"/>
                <a:cs typeface="Times New Roman" panose="02020603050405020304" pitchFamily="18" charset="0"/>
              </a:rPr>
              <a:t>του.</a:t>
            </a:r>
            <a:endParaRPr lang="el-GR"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endParaRPr lang="el-GR" dirty="0"/>
          </a:p>
          <a:p>
            <a:pPr>
              <a:buFont typeface="Wingdings" panose="05000000000000000000" pitchFamily="2" charset="2"/>
              <a:buChar char="ü"/>
            </a:pPr>
            <a:endParaRPr lang="el-GR" dirty="0"/>
          </a:p>
        </p:txBody>
      </p:sp>
      <p:sp>
        <p:nvSpPr>
          <p:cNvPr id="3" name="Τίτλος 2"/>
          <p:cNvSpPr>
            <a:spLocks noGrp="1"/>
          </p:cNvSpPr>
          <p:nvPr>
            <p:ph type="title"/>
          </p:nvPr>
        </p:nvSpPr>
        <p:spPr>
          <a:xfrm>
            <a:off x="683568" y="277863"/>
            <a:ext cx="7372350" cy="1075390"/>
          </a:xfrm>
        </p:spPr>
        <p:txBody>
          <a:bodyPr>
            <a:normAutofit/>
          </a:bodyPr>
          <a:lstStyle/>
          <a:p>
            <a:pPr algn="ctr"/>
            <a:r>
              <a:rPr lang="el-GR" sz="2800" dirty="0" smtClean="0">
                <a:latin typeface="Times New Roman" panose="02020603050405020304" pitchFamily="18" charset="0"/>
                <a:cs typeface="Times New Roman" panose="02020603050405020304" pitchFamily="18" charset="0"/>
              </a:rPr>
              <a:t>Βασικές αρχές σχεδιασμού εκπαιδευτικού υλικού (1/4)</a:t>
            </a:r>
            <a:endParaRPr lang="el-GR" sz="2800" dirty="0">
              <a:latin typeface="Times New Roman" panose="02020603050405020304" pitchFamily="18" charset="0"/>
              <a:cs typeface="Times New Roman" panose="02020603050405020304" pitchFamily="18" charset="0"/>
            </a:endParaRPr>
          </a:p>
        </p:txBody>
      </p:sp>
      <p:pic>
        <p:nvPicPr>
          <p:cNvPr id="2052" name="Picture 4" descr="C:\Users\Lenovo\Desktop\caps-online-train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7098" y="14812"/>
            <a:ext cx="1875231" cy="1830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1880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endParaRPr lang="el-GR" dirty="0"/>
          </a:p>
          <a:p>
            <a:pPr>
              <a:buFont typeface="Wingdings" panose="05000000000000000000" pitchFamily="2" charset="2"/>
              <a:buChar char="ü"/>
            </a:pPr>
            <a:endParaRPr lang="el-GR" dirty="0"/>
          </a:p>
        </p:txBody>
      </p:sp>
      <p:sp>
        <p:nvSpPr>
          <p:cNvPr id="3" name="Τίτλος 2"/>
          <p:cNvSpPr>
            <a:spLocks noGrp="1"/>
          </p:cNvSpPr>
          <p:nvPr>
            <p:ph type="title"/>
          </p:nvPr>
        </p:nvSpPr>
        <p:spPr>
          <a:xfrm>
            <a:off x="683568" y="277863"/>
            <a:ext cx="7372350" cy="1075390"/>
          </a:xfrm>
        </p:spPr>
        <p:txBody>
          <a:bodyPr>
            <a:normAutofit/>
          </a:bodyPr>
          <a:lstStyle/>
          <a:p>
            <a:pPr algn="ctr"/>
            <a:r>
              <a:rPr lang="el-GR" sz="2800" dirty="0" smtClean="0">
                <a:latin typeface="Times New Roman" panose="02020603050405020304" pitchFamily="18" charset="0"/>
                <a:cs typeface="Times New Roman" panose="02020603050405020304" pitchFamily="18" charset="0"/>
              </a:rPr>
              <a:t>Βασικές αρχές σχεδιασμού εκπαιδευτικού υλικού (2/4)</a:t>
            </a:r>
            <a:endParaRPr lang="el-GR" sz="2800" dirty="0">
              <a:latin typeface="Times New Roman" panose="02020603050405020304" pitchFamily="18" charset="0"/>
              <a:cs typeface="Times New Roman" panose="02020603050405020304" pitchFamily="18" charset="0"/>
            </a:endParaRPr>
          </a:p>
        </p:txBody>
      </p:sp>
      <p:pic>
        <p:nvPicPr>
          <p:cNvPr id="2052" name="Picture 4" descr="C:\Users\Lenovo\Desktop\caps-online-train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7098" y="14812"/>
            <a:ext cx="1875231" cy="1830011"/>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1268760"/>
            <a:ext cx="756084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1271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endParaRPr lang="el-GR" dirty="0"/>
          </a:p>
          <a:p>
            <a:pPr>
              <a:buFont typeface="Wingdings" panose="05000000000000000000" pitchFamily="2" charset="2"/>
              <a:buChar char="ü"/>
            </a:pPr>
            <a:endParaRPr lang="el-GR" dirty="0"/>
          </a:p>
        </p:txBody>
      </p:sp>
      <p:sp>
        <p:nvSpPr>
          <p:cNvPr id="3" name="Τίτλος 2"/>
          <p:cNvSpPr>
            <a:spLocks noGrp="1"/>
          </p:cNvSpPr>
          <p:nvPr>
            <p:ph type="title"/>
          </p:nvPr>
        </p:nvSpPr>
        <p:spPr>
          <a:xfrm>
            <a:off x="683568" y="260648"/>
            <a:ext cx="7372350" cy="1075390"/>
          </a:xfrm>
        </p:spPr>
        <p:txBody>
          <a:bodyPr>
            <a:normAutofit fontScale="90000"/>
          </a:bodyPr>
          <a:lstStyle/>
          <a:p>
            <a:pPr algn="ctr"/>
            <a:r>
              <a:rPr lang="el-GR" sz="2800" dirty="0" smtClean="0">
                <a:latin typeface="Times New Roman" panose="02020603050405020304" pitchFamily="18" charset="0"/>
                <a:cs typeface="Times New Roman" panose="02020603050405020304" pitchFamily="18" charset="0"/>
              </a:rPr>
              <a:t>Βασικές αρχές σχεδιασμού εκπαιδευτικού υλικού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(3/4)</a:t>
            </a:r>
            <a:endParaRPr lang="el-GR" sz="2800" dirty="0">
              <a:latin typeface="Times New Roman" panose="02020603050405020304" pitchFamily="18" charset="0"/>
              <a:cs typeface="Times New Roman" panose="02020603050405020304" pitchFamily="18" charset="0"/>
            </a:endParaRPr>
          </a:p>
        </p:txBody>
      </p:sp>
      <p:pic>
        <p:nvPicPr>
          <p:cNvPr id="2052" name="Picture 4" descr="C:\Users\Lenovo\Desktop\caps-online-train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7098" y="14812"/>
            <a:ext cx="1875231" cy="18300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3608" y="1412776"/>
            <a:ext cx="7560840" cy="48013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el-GR" sz="2000" b="1" u="sng" dirty="0" smtClean="0">
                <a:latin typeface="Times New Roman" panose="02020603050405020304" pitchFamily="18" charset="0"/>
                <a:cs typeface="Times New Roman" panose="02020603050405020304" pitchFamily="18" charset="0"/>
              </a:rPr>
              <a:t>Επτά </a:t>
            </a:r>
            <a:r>
              <a:rPr lang="el-GR" sz="2000" b="1" u="sng" dirty="0">
                <a:latin typeface="Times New Roman" panose="02020603050405020304" pitchFamily="18" charset="0"/>
                <a:cs typeface="Times New Roman" panose="02020603050405020304" pitchFamily="18" charset="0"/>
              </a:rPr>
              <a:t>βασικές αρχές </a:t>
            </a:r>
            <a:r>
              <a:rPr lang="el-GR" sz="2000" dirty="0">
                <a:latin typeface="Times New Roman" panose="02020603050405020304" pitchFamily="18" charset="0"/>
                <a:cs typeface="Times New Roman" panose="02020603050405020304" pitchFamily="18" charset="0"/>
              </a:rPr>
              <a:t>για τη δημιουργία εξ αποστάσεως </a:t>
            </a:r>
            <a:r>
              <a:rPr lang="el-GR" sz="2000" dirty="0" smtClean="0">
                <a:latin typeface="Times New Roman" panose="02020603050405020304" pitchFamily="18" charset="0"/>
                <a:cs typeface="Times New Roman" panose="02020603050405020304" pitchFamily="18" charset="0"/>
              </a:rPr>
              <a:t>εκπαιδευτικού υλικού: (</a:t>
            </a:r>
            <a:r>
              <a:rPr lang="el-GR" sz="2000" dirty="0">
                <a:latin typeface="Times New Roman" panose="02020603050405020304" pitchFamily="18" charset="0"/>
                <a:cs typeface="Times New Roman" panose="02020603050405020304" pitchFamily="18" charset="0"/>
              </a:rPr>
              <a:t>Αναστασιάδης, </a:t>
            </a:r>
            <a:r>
              <a:rPr lang="el-GR" sz="2000" dirty="0" err="1">
                <a:latin typeface="Times New Roman" panose="02020603050405020304" pitchFamily="18" charset="0"/>
                <a:cs typeface="Times New Roman" panose="02020603050405020304" pitchFamily="18" charset="0"/>
              </a:rPr>
              <a:t>Σπαντιδάκης</a:t>
            </a:r>
            <a:r>
              <a:rPr lang="el-GR" sz="2000" dirty="0">
                <a:latin typeface="Times New Roman" panose="02020603050405020304" pitchFamily="18" charset="0"/>
                <a:cs typeface="Times New Roman" panose="02020603050405020304" pitchFamily="18" charset="0"/>
              </a:rPr>
              <a:t> &amp; </a:t>
            </a:r>
            <a:r>
              <a:rPr lang="el-GR" sz="2000" dirty="0" smtClean="0">
                <a:latin typeface="Times New Roman" panose="02020603050405020304" pitchFamily="18" charset="0"/>
                <a:cs typeface="Times New Roman" panose="02020603050405020304" pitchFamily="18" charset="0"/>
              </a:rPr>
              <a:t>Χατζηδάκη, 2014)</a:t>
            </a:r>
          </a:p>
          <a:p>
            <a:pPr marL="285750" indent="-285750">
              <a:lnSpc>
                <a:spcPct val="150000"/>
              </a:lnSpc>
              <a:buFont typeface="Wingdings" panose="05000000000000000000" pitchFamily="2" charset="2"/>
              <a:buChar char="ü"/>
            </a:pPr>
            <a:r>
              <a:rPr lang="el-GR" sz="2000"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Πολυμεσική</a:t>
            </a:r>
            <a:r>
              <a:rPr lang="el-GR" sz="2000" b="1" dirty="0">
                <a:latin typeface="Times New Roman" panose="02020603050405020304" pitchFamily="18" charset="0"/>
                <a:cs typeface="Times New Roman" panose="02020603050405020304" pitchFamily="18" charset="0"/>
              </a:rPr>
              <a:t> αρχή (</a:t>
            </a:r>
            <a:r>
              <a:rPr lang="en-US" sz="2000" b="1" dirty="0">
                <a:latin typeface="Times New Roman" panose="02020603050405020304" pitchFamily="18" charset="0"/>
                <a:cs typeface="Times New Roman" panose="02020603050405020304" pitchFamily="18" charset="0"/>
              </a:rPr>
              <a:t>multimedia 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Αρχή της προσαρμοστικότητας (</a:t>
            </a:r>
            <a:r>
              <a:rPr lang="el-GR" sz="2000" b="1" dirty="0" err="1">
                <a:latin typeface="Times New Roman" panose="02020603050405020304" pitchFamily="18" charset="0"/>
                <a:cs typeface="Times New Roman" panose="02020603050405020304" pitchFamily="18" charset="0"/>
              </a:rPr>
              <a:t>modality</a:t>
            </a:r>
            <a:r>
              <a:rPr lang="el-GR" sz="2000" b="1"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Αρχή του πλεονασμού (</a:t>
            </a:r>
            <a:r>
              <a:rPr lang="el-GR" sz="2000" b="1" dirty="0" err="1">
                <a:latin typeface="Times New Roman" panose="02020603050405020304" pitchFamily="18" charset="0"/>
                <a:cs typeface="Times New Roman" panose="02020603050405020304" pitchFamily="18" charset="0"/>
              </a:rPr>
              <a:t>redundancy</a:t>
            </a:r>
            <a:r>
              <a:rPr lang="el-GR" sz="2000" b="1"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Αρχή της συνοχής (</a:t>
            </a:r>
            <a:r>
              <a:rPr lang="el-GR" sz="2000" b="1" dirty="0" err="1">
                <a:latin typeface="Times New Roman" panose="02020603050405020304" pitchFamily="18" charset="0"/>
                <a:cs typeface="Times New Roman" panose="02020603050405020304" pitchFamily="18" charset="0"/>
              </a:rPr>
              <a:t>coherence</a:t>
            </a:r>
            <a:r>
              <a:rPr lang="el-GR" sz="2000" b="1"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Αρχή της σηματοδότησης (</a:t>
            </a:r>
            <a:r>
              <a:rPr lang="el-GR" sz="2000" b="1" dirty="0" err="1">
                <a:latin typeface="Times New Roman" panose="02020603050405020304" pitchFamily="18" charset="0"/>
                <a:cs typeface="Times New Roman" panose="02020603050405020304" pitchFamily="18" charset="0"/>
              </a:rPr>
              <a:t>signaling</a:t>
            </a:r>
            <a:r>
              <a:rPr lang="el-GR" sz="2000" b="1"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Αρχή της συνάφειας ή της εγγύτητας (</a:t>
            </a:r>
            <a:r>
              <a:rPr lang="en-US" sz="2000" b="1" dirty="0">
                <a:latin typeface="Times New Roman" panose="02020603050405020304" pitchFamily="18" charset="0"/>
                <a:cs typeface="Times New Roman" panose="02020603050405020304" pitchFamily="18" charset="0"/>
              </a:rPr>
              <a:t>contiguity principle</a:t>
            </a:r>
            <a:r>
              <a:rPr lang="el-GR" sz="2000" b="1"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ü"/>
            </a:pPr>
            <a:r>
              <a:rPr lang="el-GR" sz="2000" b="1" dirty="0">
                <a:latin typeface="Times New Roman" panose="02020603050405020304" pitchFamily="18" charset="0"/>
                <a:cs typeface="Times New Roman" panose="02020603050405020304" pitchFamily="18" charset="0"/>
              </a:rPr>
              <a:t> Σύμφωνα με την αρχή της κατάτμησης (</a:t>
            </a:r>
            <a:r>
              <a:rPr lang="el-GR" sz="2000" b="1" dirty="0" err="1">
                <a:latin typeface="Times New Roman" panose="02020603050405020304" pitchFamily="18" charset="0"/>
                <a:cs typeface="Times New Roman" panose="02020603050405020304" pitchFamily="18" charset="0"/>
              </a:rPr>
              <a:t>segmentationprinciple</a:t>
            </a:r>
            <a:r>
              <a:rPr lang="el-GR" sz="2000" b="1" dirty="0">
                <a:latin typeface="Times New Roman" panose="02020603050405020304" pitchFamily="18" charset="0"/>
                <a:cs typeface="Times New Roman" panose="02020603050405020304" pitchFamily="18" charset="0"/>
              </a:rPr>
              <a:t>)</a:t>
            </a:r>
            <a:endParaRPr lang="el-GR" sz="2000" b="1" dirty="0" smtClean="0">
              <a:latin typeface="Times New Roman" panose="02020603050405020304" pitchFamily="18" charset="0"/>
              <a:cs typeface="Times New Roman" panose="02020603050405020304" pitchFamily="18" charset="0"/>
            </a:endParaRPr>
          </a:p>
          <a:p>
            <a:pPr algn="just"/>
            <a:endParaRPr lang="el-GR" dirty="0" smtClean="0">
              <a:latin typeface="Times New Roman" panose="02020603050405020304" pitchFamily="18" charset="0"/>
              <a:cs typeface="Times New Roman" panose="02020603050405020304" pitchFamily="18" charset="0"/>
            </a:endParaRPr>
          </a:p>
          <a:p>
            <a:r>
              <a:rPr lang="el-GR" dirty="0" smtClean="0"/>
              <a:t> </a:t>
            </a:r>
            <a:endParaRPr lang="el-GR" dirty="0"/>
          </a:p>
        </p:txBody>
      </p:sp>
    </p:spTree>
    <p:extLst>
      <p:ext uri="{BB962C8B-B14F-4D97-AF65-F5344CB8AC3E}">
        <p14:creationId xmlns:p14="http://schemas.microsoft.com/office/powerpoint/2010/main" val="1375627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endParaRPr lang="el-GR" dirty="0"/>
          </a:p>
          <a:p>
            <a:pPr>
              <a:buFont typeface="Wingdings" panose="05000000000000000000" pitchFamily="2" charset="2"/>
              <a:buChar char="ü"/>
            </a:pPr>
            <a:endParaRPr lang="el-GR" dirty="0"/>
          </a:p>
        </p:txBody>
      </p:sp>
      <p:sp>
        <p:nvSpPr>
          <p:cNvPr id="3" name="Τίτλος 2"/>
          <p:cNvSpPr>
            <a:spLocks noGrp="1"/>
          </p:cNvSpPr>
          <p:nvPr>
            <p:ph type="title"/>
          </p:nvPr>
        </p:nvSpPr>
        <p:spPr>
          <a:xfrm>
            <a:off x="683568" y="260648"/>
            <a:ext cx="7372350" cy="1075390"/>
          </a:xfrm>
        </p:spPr>
        <p:txBody>
          <a:bodyPr>
            <a:normAutofit fontScale="90000"/>
          </a:bodyPr>
          <a:lstStyle/>
          <a:p>
            <a:pPr algn="ctr"/>
            <a:r>
              <a:rPr lang="el-GR" sz="2800" dirty="0" smtClean="0">
                <a:latin typeface="Times New Roman" panose="02020603050405020304" pitchFamily="18" charset="0"/>
                <a:cs typeface="Times New Roman" panose="02020603050405020304" pitchFamily="18" charset="0"/>
              </a:rPr>
              <a:t>Βασικές αρχές σχεδιασμού εκπαιδευτικού υλικού (</a:t>
            </a:r>
            <a:br>
              <a:rPr lang="el-GR" sz="2800"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(4/4)</a:t>
            </a:r>
            <a:endParaRPr lang="el-GR" sz="2800" dirty="0">
              <a:latin typeface="Times New Roman" panose="02020603050405020304" pitchFamily="18" charset="0"/>
              <a:cs typeface="Times New Roman" panose="02020603050405020304" pitchFamily="18" charset="0"/>
            </a:endParaRPr>
          </a:p>
        </p:txBody>
      </p:sp>
      <p:pic>
        <p:nvPicPr>
          <p:cNvPr id="2052" name="Picture 4" descr="C:\Users\Lenovo\Desktop\caps-online-train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7098" y="14812"/>
            <a:ext cx="1875231" cy="18300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43608" y="1556792"/>
            <a:ext cx="7560840" cy="646331"/>
          </a:xfrm>
          <a:prstGeom prst="rect">
            <a:avLst/>
          </a:prstGeom>
          <a:noFill/>
        </p:spPr>
        <p:txBody>
          <a:bodyPr wrap="square" rtlCol="0">
            <a:spAutoFit/>
          </a:bodyPr>
          <a:lstStyle/>
          <a:p>
            <a:pPr algn="just"/>
            <a:endParaRPr lang="el-GR" dirty="0" smtClean="0">
              <a:latin typeface="Times New Roman" panose="02020603050405020304" pitchFamily="18" charset="0"/>
              <a:cs typeface="Times New Roman" panose="02020603050405020304" pitchFamily="18" charset="0"/>
            </a:endParaRPr>
          </a:p>
          <a:p>
            <a:r>
              <a:rPr lang="el-GR" dirty="0" smtClean="0"/>
              <a:t> </a:t>
            </a:r>
            <a:endParaRPr lang="el-GR" dirty="0"/>
          </a:p>
        </p:txBody>
      </p:sp>
      <p:sp>
        <p:nvSpPr>
          <p:cNvPr id="4" name="TextBox 3"/>
          <p:cNvSpPr txBox="1"/>
          <p:nvPr/>
        </p:nvSpPr>
        <p:spPr>
          <a:xfrm>
            <a:off x="1187624" y="1700808"/>
            <a:ext cx="184731" cy="369332"/>
          </a:xfrm>
          <a:prstGeom prst="rect">
            <a:avLst/>
          </a:prstGeom>
          <a:noFill/>
        </p:spPr>
        <p:txBody>
          <a:bodyPr wrap="none" rtlCol="0">
            <a:spAutoFit/>
          </a:bodyPr>
          <a:lstStyle/>
          <a:p>
            <a:endParaRPr lang="el-GR" dirty="0"/>
          </a:p>
        </p:txBody>
      </p:sp>
      <p:sp>
        <p:nvSpPr>
          <p:cNvPr id="5" name="TextBox 4"/>
          <p:cNvSpPr txBox="1"/>
          <p:nvPr/>
        </p:nvSpPr>
        <p:spPr>
          <a:xfrm>
            <a:off x="1279989" y="1885474"/>
            <a:ext cx="5524259" cy="369332"/>
          </a:xfrm>
          <a:prstGeom prst="rect">
            <a:avLst/>
          </a:prstGeom>
          <a:noFill/>
        </p:spPr>
        <p:txBody>
          <a:bodyPr wrap="square" rtlCol="0">
            <a:spAutoFit/>
          </a:bodyPr>
          <a:lstStyle/>
          <a:p>
            <a:endParaRPr lang="el-GR" dirty="0"/>
          </a:p>
        </p:txBody>
      </p:sp>
      <p:sp>
        <p:nvSpPr>
          <p:cNvPr id="7" name="TextBox 6"/>
          <p:cNvSpPr txBox="1"/>
          <p:nvPr/>
        </p:nvSpPr>
        <p:spPr>
          <a:xfrm>
            <a:off x="1043608" y="1352509"/>
            <a:ext cx="7416824" cy="517064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el-GR" sz="2000" dirty="0" smtClean="0">
                <a:latin typeface="Times New Roman" panose="02020603050405020304" pitchFamily="18" charset="0"/>
                <a:cs typeface="Times New Roman" panose="02020603050405020304" pitchFamily="18" charset="0"/>
              </a:rPr>
              <a:t>Για το </a:t>
            </a:r>
            <a:r>
              <a:rPr lang="el-GR" sz="2000" dirty="0">
                <a:latin typeface="Times New Roman" panose="02020603050405020304" pitchFamily="18" charset="0"/>
                <a:cs typeface="Times New Roman" panose="02020603050405020304" pitchFamily="18" charset="0"/>
              </a:rPr>
              <a:t>σχεδιασμό του εκπαιδευτικού υλικού προσεγγίστηκε το πολυμορφικό μοντέλο της κατηγοριοποίησης των </a:t>
            </a:r>
            <a:r>
              <a:rPr lang="el-GR" sz="2000" dirty="0" err="1">
                <a:latin typeface="Times New Roman" panose="02020603050405020304" pitchFamily="18" charset="0"/>
                <a:cs typeface="Times New Roman" panose="02020603050405020304" pitchFamily="18" charset="0"/>
              </a:rPr>
              <a:t>West</a:t>
            </a:r>
            <a:r>
              <a:rPr lang="el-GR" sz="2000" dirty="0">
                <a:latin typeface="Times New Roman" panose="02020603050405020304" pitchFamily="18" charset="0"/>
                <a:cs typeface="Times New Roman" panose="02020603050405020304" pitchFamily="18" charset="0"/>
              </a:rPr>
              <a:t>-</a:t>
            </a:r>
            <a:r>
              <a:rPr lang="el-GR" sz="2000" dirty="0" err="1">
                <a:latin typeface="Times New Roman" panose="02020603050405020304" pitchFamily="18" charset="0"/>
                <a:cs typeface="Times New Roman" panose="02020603050405020304" pitchFamily="18" charset="0"/>
              </a:rPr>
              <a:t>Λιοναράκη</a:t>
            </a:r>
            <a:r>
              <a:rPr lang="el-GR" sz="2000" dirty="0">
                <a:latin typeface="Times New Roman" panose="02020603050405020304" pitchFamily="18" charset="0"/>
                <a:cs typeface="Times New Roman" panose="02020603050405020304" pitchFamily="18" charset="0"/>
              </a:rPr>
              <a:t> (</a:t>
            </a:r>
            <a:r>
              <a:rPr lang="el-GR" sz="2000" dirty="0" err="1">
                <a:latin typeface="Times New Roman" panose="02020603050405020304" pitchFamily="18" charset="0"/>
                <a:cs typeface="Times New Roman" panose="02020603050405020304" pitchFamily="18" charset="0"/>
              </a:rPr>
              <a:t>Λιοναράκης</a:t>
            </a:r>
            <a:r>
              <a:rPr lang="el-GR" sz="2000" dirty="0">
                <a:latin typeface="Times New Roman" panose="02020603050405020304" pitchFamily="18" charset="0"/>
                <a:cs typeface="Times New Roman" panose="02020603050405020304" pitchFamily="18" charset="0"/>
              </a:rPr>
              <a:t>, 2001, Σοφός, 2015) κατ’ ακολουθία του μοντέλου του </a:t>
            </a:r>
            <a:r>
              <a:rPr lang="el-GR" sz="2000" dirty="0" err="1">
                <a:latin typeface="Times New Roman" panose="02020603050405020304" pitchFamily="18" charset="0"/>
                <a:cs typeface="Times New Roman" panose="02020603050405020304" pitchFamily="18" charset="0"/>
              </a:rPr>
              <a:t>Gagne</a:t>
            </a:r>
            <a:r>
              <a:rPr lang="el-GR" sz="2000" dirty="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Ø"/>
            </a:pPr>
            <a:r>
              <a:rPr lang="el-GR" sz="2000"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Προσέλκυση της προσοχής</a:t>
            </a:r>
            <a:r>
              <a:rPr lang="el-GR" sz="2000" dirty="0">
                <a:latin typeface="Times New Roman" panose="02020603050405020304" pitchFamily="18" charset="0"/>
                <a:cs typeface="Times New Roman" panose="02020603050405020304" pitchFamily="18" charset="0"/>
              </a:rPr>
              <a:t> </a:t>
            </a:r>
            <a:endParaRPr lang="el-GR" sz="2000"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l-GR" sz="2000" dirty="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Παρουσίαση εκπαιδευτικών στόχων</a:t>
            </a:r>
            <a:r>
              <a:rPr lang="el-GR" sz="2000" dirty="0">
                <a:latin typeface="Times New Roman" panose="02020603050405020304" pitchFamily="18" charset="0"/>
                <a:cs typeface="Times New Roman" panose="02020603050405020304" pitchFamily="18" charset="0"/>
              </a:rPr>
              <a:t> </a:t>
            </a:r>
            <a:endParaRPr lang="el-GR" sz="2000"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l-GR" sz="2000" dirty="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Ανάκληση προηγούμενων </a:t>
            </a:r>
            <a:r>
              <a:rPr lang="el-GR" sz="2000" b="1" dirty="0" smtClean="0">
                <a:latin typeface="Times New Roman" panose="02020603050405020304" pitchFamily="18" charset="0"/>
                <a:cs typeface="Times New Roman" panose="02020603050405020304" pitchFamily="18" charset="0"/>
              </a:rPr>
              <a:t>γνώσεων</a:t>
            </a:r>
            <a:endParaRPr lang="el-GR" sz="20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l-GR" sz="2000"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Παρουσίαση νέου υλικού </a:t>
            </a:r>
            <a:r>
              <a:rPr lang="el-GR" sz="2000" b="1" dirty="0" smtClean="0">
                <a:latin typeface="Times New Roman" panose="02020603050405020304" pitchFamily="18" charset="0"/>
                <a:cs typeface="Times New Roman" panose="02020603050405020304" pitchFamily="18" charset="0"/>
              </a:rPr>
              <a:t>μάθησης</a:t>
            </a:r>
          </a:p>
          <a:p>
            <a:pPr marL="285750" indent="-285750" algn="just">
              <a:lnSpc>
                <a:spcPct val="150000"/>
              </a:lnSpc>
              <a:buFont typeface="Wingdings" panose="05000000000000000000" pitchFamily="2" charset="2"/>
              <a:buChar char="Ø"/>
            </a:pPr>
            <a:r>
              <a:rPr lang="el-GR" sz="2000" b="1" dirty="0" smtClean="0">
                <a:latin typeface="Times New Roman" panose="02020603050405020304" pitchFamily="18" charset="0"/>
                <a:cs typeface="Times New Roman" panose="02020603050405020304" pitchFamily="18" charset="0"/>
              </a:rPr>
              <a:t> Υποστήριξη εκπαιδευομένων</a:t>
            </a:r>
          </a:p>
          <a:p>
            <a:pPr marL="285750" indent="-285750" algn="just">
              <a:lnSpc>
                <a:spcPct val="150000"/>
              </a:lnSpc>
              <a:buFont typeface="Wingdings" panose="05000000000000000000" pitchFamily="2" charset="2"/>
              <a:buChar char="Ø"/>
            </a:pP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Ενεργός </a:t>
            </a:r>
            <a:r>
              <a:rPr lang="el-GR" sz="2000" b="1" dirty="0" smtClean="0">
                <a:latin typeface="Times New Roman" panose="02020603050405020304" pitchFamily="18" charset="0"/>
                <a:cs typeface="Times New Roman" panose="02020603050405020304" pitchFamily="18" charset="0"/>
              </a:rPr>
              <a:t>μάθηση-δράση</a:t>
            </a:r>
          </a:p>
          <a:p>
            <a:pPr marL="285750" indent="-285750" algn="just">
              <a:lnSpc>
                <a:spcPct val="150000"/>
              </a:lnSpc>
              <a:buFont typeface="Wingdings" panose="05000000000000000000" pitchFamily="2" charset="2"/>
              <a:buChar char="Ø"/>
            </a:pPr>
            <a:r>
              <a:rPr lang="el-GR" sz="2000" b="1" dirty="0">
                <a:latin typeface="Times New Roman" panose="02020603050405020304" pitchFamily="18" charset="0"/>
                <a:cs typeface="Times New Roman" panose="02020603050405020304" pitchFamily="18" charset="0"/>
              </a:rPr>
              <a:t> </a:t>
            </a:r>
            <a:r>
              <a:rPr lang="el-GR" sz="2000" b="1" dirty="0" err="1">
                <a:latin typeface="Times New Roman" panose="02020603050405020304" pitchFamily="18" charset="0"/>
                <a:cs typeface="Times New Roman" panose="02020603050405020304" pitchFamily="18" charset="0"/>
              </a:rPr>
              <a:t>Ανατροφοδότηση–ανάδραση</a:t>
            </a:r>
            <a:r>
              <a:rPr lang="el-GR" sz="2000" dirty="0">
                <a:latin typeface="Times New Roman" panose="02020603050405020304" pitchFamily="18" charset="0"/>
                <a:cs typeface="Times New Roman" panose="02020603050405020304" pitchFamily="18" charset="0"/>
              </a:rPr>
              <a:t> </a:t>
            </a:r>
            <a:endParaRPr lang="el-GR"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15601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sz="4400" dirty="0" smtClean="0">
                <a:latin typeface="Times New Roman" panose="02020603050405020304" pitchFamily="18" charset="0"/>
                <a:cs typeface="Times New Roman" panose="02020603050405020304" pitchFamily="18" charset="0"/>
              </a:rPr>
              <a:t>Δημιουργία Εκπαιδευτικού υλικού</a:t>
            </a:r>
            <a:endParaRPr lang="el-GR" sz="4400" dirty="0">
              <a:latin typeface="Times New Roman" panose="02020603050405020304" pitchFamily="18" charset="0"/>
              <a:cs typeface="Times New Roman" panose="02020603050405020304" pitchFamily="18" charset="0"/>
            </a:endParaRPr>
          </a:p>
        </p:txBody>
      </p:sp>
      <p:pic>
        <p:nvPicPr>
          <p:cNvPr id="4098" name="Picture 2" descr="C:\Users\Lenovo\Desktop\2057cd66fb639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357938"/>
            <a:ext cx="4242784" cy="265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708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49252" y="1556792"/>
            <a:ext cx="7886700" cy="4351338"/>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marL="0" indent="0" algn="just">
              <a:buNone/>
            </a:pPr>
            <a:endParaRPr lang="el-GR" dirty="0"/>
          </a:p>
          <a:p>
            <a:pPr marL="0" indent="0" algn="just">
              <a:buNone/>
            </a:pPr>
            <a:r>
              <a:rPr lang="el-GR" dirty="0" smtClean="0">
                <a:latin typeface="Times New Roman" panose="02020603050405020304" pitchFamily="18" charset="0"/>
                <a:cs typeface="Times New Roman" panose="02020603050405020304" pitchFamily="18" charset="0"/>
              </a:rPr>
              <a:t>Το </a:t>
            </a:r>
            <a:r>
              <a:rPr lang="el-GR" dirty="0">
                <a:latin typeface="Times New Roman" panose="02020603050405020304" pitchFamily="18" charset="0"/>
                <a:cs typeface="Times New Roman" panose="02020603050405020304" pitchFamily="18" charset="0"/>
              </a:rPr>
              <a:t>εκπαιδευτικό υλικό αναπτύχθηκε στην πλατφόρμα </a:t>
            </a:r>
            <a:r>
              <a:rPr lang="el-GR" dirty="0" err="1">
                <a:latin typeface="Times New Roman" panose="02020603050405020304" pitchFamily="18" charset="0"/>
                <a:cs typeface="Times New Roman" panose="02020603050405020304" pitchFamily="18" charset="0"/>
              </a:rPr>
              <a:t>εξΑΕ</a:t>
            </a:r>
            <a:r>
              <a:rPr lang="el-GR" dirty="0">
                <a:latin typeface="Times New Roman" panose="02020603050405020304" pitchFamily="18" charset="0"/>
                <a:cs typeface="Times New Roman" panose="02020603050405020304" pitchFamily="18" charset="0"/>
              </a:rPr>
              <a:t> </a:t>
            </a:r>
            <a:r>
              <a:rPr lang="el-GR" b="1" dirty="0" err="1">
                <a:solidFill>
                  <a:schemeClr val="accent1">
                    <a:lumMod val="50000"/>
                  </a:schemeClr>
                </a:solidFill>
                <a:latin typeface="Times New Roman" panose="02020603050405020304" pitchFamily="18" charset="0"/>
                <a:cs typeface="Times New Roman" panose="02020603050405020304" pitchFamily="18" charset="0"/>
              </a:rPr>
              <a:t>chamilo</a:t>
            </a:r>
            <a:r>
              <a:rPr lang="el-GR" dirty="0">
                <a:latin typeface="Times New Roman" panose="02020603050405020304" pitchFamily="18" charset="0"/>
                <a:cs typeface="Times New Roman" panose="02020603050405020304" pitchFamily="18" charset="0"/>
              </a:rPr>
              <a:t>, με τη χρήση του </a:t>
            </a:r>
            <a:r>
              <a:rPr lang="el-GR" b="1" dirty="0">
                <a:solidFill>
                  <a:schemeClr val="accent1">
                    <a:lumMod val="50000"/>
                  </a:schemeClr>
                </a:solidFill>
                <a:latin typeface="Times New Roman" panose="02020603050405020304" pitchFamily="18" charset="0"/>
                <a:cs typeface="Times New Roman" panose="02020603050405020304" pitchFamily="18" charset="0"/>
              </a:rPr>
              <a:t>H5P</a:t>
            </a:r>
            <a:r>
              <a:rPr lang="el-GR" b="1" dirty="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 Συνοδεύεται </a:t>
            </a:r>
            <a:r>
              <a:rPr lang="el-GR" dirty="0" smtClean="0">
                <a:latin typeface="Times New Roman" panose="02020603050405020304" pitchFamily="18" charset="0"/>
                <a:cs typeface="Times New Roman" panose="02020603050405020304" pitchFamily="18" charset="0"/>
              </a:rPr>
              <a:t>από την </a:t>
            </a:r>
            <a:r>
              <a:rPr lang="el-GR" b="1" dirty="0">
                <a:solidFill>
                  <a:schemeClr val="accent1">
                    <a:lumMod val="50000"/>
                  </a:schemeClr>
                </a:solidFill>
                <a:latin typeface="Times New Roman" panose="02020603050405020304" pitchFamily="18" charset="0"/>
                <a:cs typeface="Times New Roman" panose="02020603050405020304" pitchFamily="18" charset="0"/>
              </a:rPr>
              <a:t>περιγραφή του μαθήματος</a:t>
            </a:r>
            <a:r>
              <a:rPr lang="el-GR" dirty="0">
                <a:latin typeface="Times New Roman" panose="02020603050405020304" pitchFamily="18" charset="0"/>
                <a:cs typeface="Times New Roman" panose="02020603050405020304" pitchFamily="18" charset="0"/>
              </a:rPr>
              <a:t> όπου αποτελεί στην ουσία έναν οδηγό μελέτης, την </a:t>
            </a:r>
            <a:r>
              <a:rPr lang="el-GR" b="1" dirty="0">
                <a:solidFill>
                  <a:schemeClr val="accent1">
                    <a:lumMod val="50000"/>
                  </a:schemeClr>
                </a:solidFill>
                <a:latin typeface="Times New Roman" panose="02020603050405020304" pitchFamily="18" charset="0"/>
                <a:cs typeface="Times New Roman" panose="02020603050405020304" pitchFamily="18" charset="0"/>
              </a:rPr>
              <a:t>είσοδο </a:t>
            </a:r>
            <a:r>
              <a:rPr lang="el-GR" dirty="0">
                <a:latin typeface="Times New Roman" panose="02020603050405020304" pitchFamily="18" charset="0"/>
                <a:cs typeface="Times New Roman" panose="02020603050405020304" pitchFamily="18" charset="0"/>
              </a:rPr>
              <a:t>στο χώρο όπου έχει δημιουργηθεί το ΕΥ, τον χώρο συνομιλίας-επικοινωνίας </a:t>
            </a:r>
            <a:r>
              <a:rPr lang="el-GR" b="1" dirty="0">
                <a:solidFill>
                  <a:schemeClr val="accent1">
                    <a:lumMod val="50000"/>
                  </a:schemeClr>
                </a:solidFill>
                <a:latin typeface="Times New Roman" panose="02020603050405020304" pitchFamily="18" charset="0"/>
                <a:cs typeface="Times New Roman" panose="02020603050405020304" pitchFamily="18" charset="0"/>
              </a:rPr>
              <a:t>(</a:t>
            </a:r>
            <a:r>
              <a:rPr lang="el-GR" b="1" dirty="0" err="1">
                <a:solidFill>
                  <a:schemeClr val="accent1">
                    <a:lumMod val="50000"/>
                  </a:schemeClr>
                </a:solidFill>
                <a:latin typeface="Times New Roman" panose="02020603050405020304" pitchFamily="18" charset="0"/>
                <a:cs typeface="Times New Roman" panose="02020603050405020304" pitchFamily="18" charset="0"/>
              </a:rPr>
              <a:t>chat</a:t>
            </a:r>
            <a:r>
              <a:rPr lang="el-GR" b="1" dirty="0">
                <a:solidFill>
                  <a:schemeClr val="accent1">
                    <a:lumMod val="50000"/>
                  </a:schemeClr>
                </a:solidFill>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&amp; το </a:t>
            </a:r>
            <a:r>
              <a:rPr lang="en-US" b="1" dirty="0">
                <a:solidFill>
                  <a:schemeClr val="accent1">
                    <a:lumMod val="50000"/>
                  </a:schemeClr>
                </a:solidFill>
                <a:latin typeface="Times New Roman" panose="02020603050405020304" pitchFamily="18" charset="0"/>
                <a:cs typeface="Times New Roman" panose="02020603050405020304" pitchFamily="18" charset="0"/>
              </a:rPr>
              <a:t>forum</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καθώς και </a:t>
            </a:r>
            <a:r>
              <a:rPr lang="el-GR" b="1" dirty="0">
                <a:solidFill>
                  <a:schemeClr val="accent1">
                    <a:lumMod val="50000"/>
                  </a:schemeClr>
                </a:solidFill>
                <a:latin typeface="Times New Roman" panose="02020603050405020304" pitchFamily="18" charset="0"/>
                <a:cs typeface="Times New Roman" panose="02020603050405020304" pitchFamily="18" charset="0"/>
              </a:rPr>
              <a:t>χώρο ανάρτησης </a:t>
            </a:r>
            <a:r>
              <a:rPr lang="el-GR" dirty="0">
                <a:latin typeface="Times New Roman" panose="02020603050405020304" pitchFamily="18" charset="0"/>
                <a:cs typeface="Times New Roman" panose="02020603050405020304" pitchFamily="18" charset="0"/>
              </a:rPr>
              <a:t>των διάφορων αναθέσεων.</a:t>
            </a:r>
          </a:p>
          <a:p>
            <a:pPr marL="0" indent="0">
              <a:buNone/>
            </a:pPr>
            <a:endParaRPr lang="el-GR" dirty="0"/>
          </a:p>
        </p:txBody>
      </p:sp>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(1/27)</a:t>
            </a:r>
            <a:endParaRPr lang="el-GR" sz="3200" dirty="0">
              <a:latin typeface="Times New Roman" panose="02020603050405020304" pitchFamily="18" charset="0"/>
              <a:cs typeface="Times New Roman" panose="02020603050405020304" pitchFamily="18" charset="0"/>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830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23563"/>
            <a:ext cx="7389440" cy="1075390"/>
          </a:xfrm>
        </p:spPr>
        <p:txBody>
          <a:bodyPr>
            <a:normAutofit/>
          </a:bodyPr>
          <a:lstStyle/>
          <a:p>
            <a:pPr algn="ctr"/>
            <a:r>
              <a:rPr lang="el-GR" sz="2800" dirty="0">
                <a:latin typeface="Book Antiqua" panose="02040602050305030304" pitchFamily="18" charset="0"/>
              </a:rPr>
              <a:t/>
            </a:r>
            <a:br>
              <a:rPr lang="el-GR" sz="2800" dirty="0">
                <a:latin typeface="Book Antiqua" panose="02040602050305030304" pitchFamily="18" charset="0"/>
              </a:rPr>
            </a:br>
            <a:r>
              <a:rPr lang="el-GR" sz="2800" dirty="0" smtClean="0">
                <a:latin typeface="Times New Roman" panose="02020603050405020304" pitchFamily="18" charset="0"/>
                <a:cs typeface="Times New Roman" panose="02020603050405020304" pitchFamily="18" charset="0"/>
              </a:rPr>
              <a:t>Σκοπός παρούσας εργασίας</a:t>
            </a:r>
            <a:endParaRPr lang="el-GR" sz="2800" dirty="0">
              <a:latin typeface="Times New Roman" panose="02020603050405020304" pitchFamily="18" charset="0"/>
              <a:cs typeface="Times New Roman" panose="02020603050405020304" pitchFamily="18" charset="0"/>
            </a:endParaRPr>
          </a:p>
        </p:txBody>
      </p:sp>
      <p:pic>
        <p:nvPicPr>
          <p:cNvPr id="1026" name="Picture 2" descr="C:\Users\Lenovo\Desktop\μεταπτυχιακο\διπλωματική\ΒΙΝΤΕΟ ΕΚΠΑΙΔΕΥΤΙΚΟΥ ΥΛΙΚΟΥ-ΚΕΦΑΛΑΙΟ 1\580b585b2edbce24c47b248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17442"/>
            <a:ext cx="1894061" cy="1361184"/>
          </a:xfrm>
          <a:prstGeom prst="rect">
            <a:avLst/>
          </a:prstGeom>
          <a:noFill/>
          <a:extLst>
            <a:ext uri="{909E8E84-426E-40DD-AFC4-6F175D3DCCD1}">
              <a14:hiddenFill xmlns:a14="http://schemas.microsoft.com/office/drawing/2010/main">
                <a:solidFill>
                  <a:srgbClr val="FFFFFF"/>
                </a:solidFill>
              </a14:hiddenFill>
            </a:ext>
          </a:extLst>
        </p:spPr>
      </p:pic>
      <p:sp>
        <p:nvSpPr>
          <p:cNvPr id="9" name="Ορθογώνιο 8"/>
          <p:cNvSpPr/>
          <p:nvPr/>
        </p:nvSpPr>
        <p:spPr>
          <a:xfrm>
            <a:off x="683568" y="1478626"/>
            <a:ext cx="8064896" cy="4758686"/>
          </a:xfrm>
          <a:prstGeom prst="rect">
            <a:avLst/>
          </a:prstGeom>
          <a:solidFill>
            <a:schemeClr val="lt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Θέση περιεχομένου 3"/>
          <p:cNvSpPr>
            <a:spLocks noGrp="1"/>
          </p:cNvSpPr>
          <p:nvPr>
            <p:ph idx="1"/>
          </p:nvPr>
        </p:nvSpPr>
        <p:spPr>
          <a:xfrm>
            <a:off x="611560" y="1507176"/>
            <a:ext cx="7886700" cy="4351338"/>
          </a:xfrm>
        </p:spPr>
        <p:txBody>
          <a:bodyPr>
            <a:normAutofit fontScale="47500" lnSpcReduction="20000"/>
          </a:bodyPr>
          <a:lstStyle/>
          <a:p>
            <a:pPr algn="just">
              <a:buFont typeface="Wingdings" panose="05000000000000000000" pitchFamily="2" charset="2"/>
              <a:buChar char="ü"/>
            </a:pPr>
            <a:r>
              <a:rPr lang="el-GR" dirty="0" smtClean="0"/>
              <a:t>  </a:t>
            </a:r>
            <a:r>
              <a:rPr lang="el-GR" dirty="0" smtClean="0">
                <a:latin typeface="Times New Roman" panose="02020603050405020304" pitchFamily="18" charset="0"/>
                <a:cs typeface="Times New Roman" panose="02020603050405020304" pitchFamily="18" charset="0"/>
              </a:rPr>
              <a:t>Να εμπλουτίσει </a:t>
            </a:r>
            <a:r>
              <a:rPr lang="el-GR" dirty="0">
                <a:latin typeface="Times New Roman" panose="02020603050405020304" pitchFamily="18" charset="0"/>
                <a:cs typeface="Times New Roman" panose="02020603050405020304" pitchFamily="18" charset="0"/>
              </a:rPr>
              <a:t>τη μάθηση του συγκεκριμένου μαθήματος με την εφαρμογή νέων εργαλείων. </a:t>
            </a:r>
            <a:endParaRPr lang="el-GR"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 Παρουσίαση του μαθήματος </a:t>
            </a:r>
            <a:r>
              <a:rPr lang="el-GR" dirty="0">
                <a:latin typeface="Times New Roman" panose="02020603050405020304" pitchFamily="18" charset="0"/>
                <a:cs typeface="Times New Roman" panose="02020603050405020304" pitchFamily="18" charset="0"/>
              </a:rPr>
              <a:t>μέσα από ένα πολυμορφικό υλικό </a:t>
            </a:r>
            <a:r>
              <a:rPr lang="el-GR" dirty="0" smtClean="0">
                <a:latin typeface="Times New Roman" panose="02020603050405020304" pitchFamily="18" charset="0"/>
                <a:cs typeface="Times New Roman" panose="02020603050405020304" pitchFamily="18" charset="0"/>
              </a:rPr>
              <a:t>που συνδυάζει την εφαρμογή </a:t>
            </a:r>
            <a:r>
              <a:rPr lang="el-GR" dirty="0">
                <a:latin typeface="Times New Roman" panose="02020603050405020304" pitchFamily="18" charset="0"/>
                <a:cs typeface="Times New Roman" panose="02020603050405020304" pitchFamily="18" charset="0"/>
              </a:rPr>
              <a:t>όλων των αρχών </a:t>
            </a:r>
            <a:r>
              <a:rPr lang="el-GR" dirty="0" smtClean="0">
                <a:latin typeface="Times New Roman" panose="02020603050405020304" pitchFamily="18" charset="0"/>
                <a:cs typeface="Times New Roman" panose="02020603050405020304" pitchFamily="18" charset="0"/>
              </a:rPr>
              <a:t>της </a:t>
            </a:r>
            <a:r>
              <a:rPr lang="el-GR" dirty="0" err="1" smtClean="0">
                <a:latin typeface="Times New Roman" panose="02020603050405020304" pitchFamily="18" charset="0"/>
                <a:cs typeface="Times New Roman" panose="02020603050405020304" pitchFamily="18" charset="0"/>
              </a:rPr>
              <a:t>ΕξΑΕ</a:t>
            </a:r>
            <a:r>
              <a:rPr lang="el-GR" dirty="0" smtClean="0">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dirty="0" smtClean="0">
                <a:latin typeface="Times New Roman" panose="02020603050405020304" pitchFamily="18" charset="0"/>
                <a:cs typeface="Times New Roman" panose="02020603050405020304" pitchFamily="18" charset="0"/>
              </a:rPr>
              <a:t>  Εφαρμογή </a:t>
            </a:r>
            <a:r>
              <a:rPr lang="el-GR" dirty="0">
                <a:latin typeface="Times New Roman" panose="02020603050405020304" pitchFamily="18" charset="0"/>
                <a:cs typeface="Times New Roman" panose="02020603050405020304" pitchFamily="18" charset="0"/>
              </a:rPr>
              <a:t>της αρχής από την θεωρία στην πράξη</a:t>
            </a:r>
            <a:r>
              <a:rPr lang="el-GR"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 Αποτίμηση και κριτική αξιολόγηση του πολυμορφικού υλικού που δημιουργήθηκε μέσα από μια συγκριτική ανάλυση της κειμενοκεντρικής παρουσίασης που εφαρμόζεται μέχρι τώρα σε σχέση με το διαδραστικό υλικό που δημιουργήθηκε.</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627591"/>
      </p:ext>
    </p:extLst>
  </p:cSld>
  <p:clrMapOvr>
    <a:masterClrMapping/>
  </p:clrMapOvr>
  <mc:AlternateContent xmlns:mc="http://schemas.openxmlformats.org/markup-compatibility/2006" xmlns:p14="http://schemas.microsoft.com/office/powerpoint/2010/main">
    <mc:Choice Requires="p14">
      <p:transition spd="slow" p14:dur="2000" advTm="27553"/>
    </mc:Choice>
    <mc:Fallback xmlns="">
      <p:transition spd="slow" advTm="27553"/>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(2/27)</a:t>
            </a:r>
            <a:endParaRPr lang="el-GR" sz="3200"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3608" y="1700808"/>
            <a:ext cx="7776864"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Έλλειψη 14"/>
          <p:cNvSpPr/>
          <p:nvPr/>
        </p:nvSpPr>
        <p:spPr>
          <a:xfrm>
            <a:off x="467544" y="2525835"/>
            <a:ext cx="3024336" cy="2919389"/>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16" name="TextBox 15"/>
          <p:cNvSpPr txBox="1"/>
          <p:nvPr/>
        </p:nvSpPr>
        <p:spPr>
          <a:xfrm>
            <a:off x="935596" y="2778813"/>
            <a:ext cx="2088232" cy="2554545"/>
          </a:xfrm>
          <a:prstGeom prst="rect">
            <a:avLst/>
          </a:prstGeom>
          <a:noFill/>
        </p:spPr>
        <p:txBody>
          <a:bodyPr wrap="square" rtlCol="0">
            <a:spAutoFit/>
          </a:bodyPr>
          <a:lstStyle/>
          <a:p>
            <a:pPr algn="ctr"/>
            <a:r>
              <a:rPr lang="el-GR" sz="1600" b="1" dirty="0" smtClean="0">
                <a:latin typeface="Times New Roman" panose="02020603050405020304" pitchFamily="18" charset="0"/>
                <a:cs typeface="Times New Roman" panose="02020603050405020304" pitchFamily="18" charset="0"/>
              </a:rPr>
              <a:t>Εισαγωγή στην πλατφόρμα </a:t>
            </a:r>
            <a:r>
              <a:rPr lang="en-US" sz="1600" b="1" dirty="0" err="1" smtClean="0">
                <a:latin typeface="Times New Roman" panose="02020603050405020304" pitchFamily="18" charset="0"/>
                <a:cs typeface="Times New Roman" panose="02020603050405020304" pitchFamily="18" charset="0"/>
              </a:rPr>
              <a:t>chamilo</a:t>
            </a:r>
            <a:r>
              <a:rPr lang="en-US" sz="1600" b="1" dirty="0" smtClean="0">
                <a:latin typeface="Times New Roman" panose="02020603050405020304" pitchFamily="18" charset="0"/>
                <a:cs typeface="Times New Roman" panose="02020603050405020304" pitchFamily="18" charset="0"/>
              </a:rPr>
              <a:t>-</a:t>
            </a:r>
            <a:r>
              <a:rPr lang="el-GR" sz="1600" b="1" dirty="0" smtClean="0">
                <a:latin typeface="Times New Roman" panose="02020603050405020304" pitchFamily="18" charset="0"/>
                <a:cs typeface="Times New Roman" panose="02020603050405020304" pitchFamily="18" charset="0"/>
              </a:rPr>
              <a:t>αρχική οθόνης μαθήματος</a:t>
            </a:r>
            <a:r>
              <a:rPr lang="en-US" sz="1600" b="1" dirty="0" smtClean="0">
                <a:latin typeface="Times New Roman" panose="02020603050405020304" pitchFamily="18" charset="0"/>
                <a:cs typeface="Times New Roman" panose="02020603050405020304" pitchFamily="18" charset="0"/>
              </a:rPr>
              <a:t> </a:t>
            </a:r>
          </a:p>
          <a:p>
            <a:pPr algn="ctr"/>
            <a:r>
              <a:rPr lang="en-US" sz="1600" b="1" dirty="0">
                <a:latin typeface="Times New Roman" panose="02020603050405020304" pitchFamily="18" charset="0"/>
                <a:cs typeface="Times New Roman" panose="02020603050405020304" pitchFamily="18" charset="0"/>
                <a:hlinkClick r:id="rId4"/>
              </a:rPr>
              <a:t>http://chamilo.datacenter.uoc.gr/metchamilo/courses/MA8HMAA1/index.php?id_session=0&amp;isStudentView=true</a:t>
            </a:r>
            <a:endParaRPr lang="el-GR" sz="1600" b="1" dirty="0">
              <a:latin typeface="Times New Roman" panose="02020603050405020304" pitchFamily="18" charset="0"/>
              <a:cs typeface="Times New Roman" panose="02020603050405020304" pitchFamily="18" charset="0"/>
            </a:endParaRPr>
          </a:p>
        </p:txBody>
      </p:sp>
      <p:pic>
        <p:nvPicPr>
          <p:cNvPr id="194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6488"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8638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(3/27)</a:t>
            </a:r>
            <a:endParaRPr lang="el-GR" sz="3200" dirty="0">
              <a:latin typeface="Times New Roman" panose="02020603050405020304" pitchFamily="18" charset="0"/>
              <a:cs typeface="Times New Roman" panose="02020603050405020304" pitchFamily="18" charset="0"/>
            </a:endParaRPr>
          </a:p>
        </p:txBody>
      </p:sp>
      <p:pic>
        <p:nvPicPr>
          <p:cNvPr id="5123" name="Picture 3" descr="C:\Users\Lenovo\Desktop\2057cd66fb639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1265" y="188640"/>
            <a:ext cx="864096" cy="1005632"/>
          </a:xfrm>
          <a:prstGeom prst="rect">
            <a:avLst/>
          </a:prstGeom>
          <a:noFill/>
          <a:extLst>
            <a:ext uri="{909E8E84-426E-40DD-AFC4-6F175D3DCCD1}">
              <a14:hiddenFill xmlns:a14="http://schemas.microsoft.com/office/drawing/2010/main">
                <a:solidFill>
                  <a:srgbClr val="FFFFFF"/>
                </a:solidFill>
              </a14:hiddenFill>
            </a:ext>
          </a:extLst>
        </p:spPr>
      </p:pic>
      <p:pic>
        <p:nvPicPr>
          <p:cNvPr id="10" name="Εικόνα 9"/>
          <p:cNvPicPr/>
          <p:nvPr/>
        </p:nvPicPr>
        <p:blipFill rotWithShape="1">
          <a:blip r:embed="rId4"/>
          <a:srcRect l="2170" t="16720" r="2893" b="2555"/>
          <a:stretch/>
        </p:blipFill>
        <p:spPr bwMode="auto">
          <a:xfrm>
            <a:off x="611560" y="1556792"/>
            <a:ext cx="8347094" cy="4915128"/>
          </a:xfrm>
          <a:prstGeom prst="rect">
            <a:avLst/>
          </a:prstGeom>
          <a:ln>
            <a:noFill/>
          </a:ln>
          <a:extLst>
            <a:ext uri="{53640926-AAD7-44D8-BBD7-CCE9431645EC}">
              <a14:shadowObscured xmlns:a14="http://schemas.microsoft.com/office/drawing/2010/main"/>
            </a:ext>
          </a:extLst>
        </p:spPr>
      </p:pic>
      <p:sp>
        <p:nvSpPr>
          <p:cNvPr id="11" name="Έλλειψη 10"/>
          <p:cNvSpPr/>
          <p:nvPr/>
        </p:nvSpPr>
        <p:spPr>
          <a:xfrm>
            <a:off x="323528" y="3573016"/>
            <a:ext cx="2211038" cy="244770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64951" y="3754317"/>
            <a:ext cx="1728192" cy="2031325"/>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ενότητα-Παρουσίαση εκπαιδευτικών στόχων</a:t>
            </a:r>
            <a:endParaRPr lang="el-G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5989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(4/27)</a:t>
            </a:r>
            <a:endParaRPr lang="el-GR" sz="3200" dirty="0">
              <a:latin typeface="Times New Roman" panose="02020603050405020304" pitchFamily="18" charset="0"/>
              <a:cs typeface="Times New Roman" panose="02020603050405020304" pitchFamily="18"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556792"/>
            <a:ext cx="806489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67544" y="4788352"/>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827584" y="4985792"/>
            <a:ext cx="1368152" cy="1477328"/>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a:t>
            </a:r>
            <a:endParaRPr lang="el-GR" b="1" dirty="0">
              <a:latin typeface="Times New Roman" panose="02020603050405020304" pitchFamily="18" charset="0"/>
              <a:cs typeface="Times New Roman" panose="02020603050405020304" pitchFamily="18" charset="0"/>
            </a:endParaRPr>
          </a:p>
        </p:txBody>
      </p:sp>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019"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0212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(5/27)</a:t>
            </a:r>
            <a:endParaRPr lang="el-GR" sz="3200" dirty="0">
              <a:latin typeface="Times New Roman" panose="02020603050405020304" pitchFamily="18" charset="0"/>
              <a:cs typeface="Times New Roman" panose="02020603050405020304" pitchFamily="18" charset="0"/>
            </a:endParaRPr>
          </a:p>
        </p:txBody>
      </p:sp>
      <p:pic>
        <p:nvPicPr>
          <p:cNvPr id="7" name="Εικόνα 6"/>
          <p:cNvPicPr/>
          <p:nvPr/>
        </p:nvPicPr>
        <p:blipFill rotWithShape="1">
          <a:blip r:embed="rId3"/>
          <a:srcRect l="2712" t="17042" r="2532" b="2234"/>
          <a:stretch/>
        </p:blipFill>
        <p:spPr bwMode="auto">
          <a:xfrm>
            <a:off x="827584" y="1556792"/>
            <a:ext cx="8064896" cy="4968552"/>
          </a:xfrm>
          <a:prstGeom prst="rect">
            <a:avLst/>
          </a:prstGeom>
          <a:ln>
            <a:noFill/>
          </a:ln>
          <a:extLst>
            <a:ext uri="{53640926-AAD7-44D8-BBD7-CCE9431645EC}">
              <a14:shadowObscured xmlns:a14="http://schemas.microsoft.com/office/drawing/2010/main"/>
            </a:ext>
          </a:extLst>
        </p:spPr>
      </p:pic>
      <p:sp>
        <p:nvSpPr>
          <p:cNvPr id="11" name="Έλλειψη 10"/>
          <p:cNvSpPr/>
          <p:nvPr/>
        </p:nvSpPr>
        <p:spPr>
          <a:xfrm>
            <a:off x="492584" y="4788352"/>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827584" y="4985792"/>
            <a:ext cx="1368152" cy="1477328"/>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a:t>
            </a:r>
            <a:endParaRPr lang="el-GR" b="1" dirty="0">
              <a:latin typeface="Times New Roman" panose="02020603050405020304" pitchFamily="18" charset="0"/>
              <a:cs typeface="Times New Roman" panose="02020603050405020304" pitchFamily="18" charset="0"/>
            </a:endParaRPr>
          </a:p>
        </p:txBody>
      </p:sp>
      <p:pic>
        <p:nvPicPr>
          <p:cNvPr id="2150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53315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(6/27)</a:t>
            </a:r>
            <a:endParaRPr lang="el-GR" sz="32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3" y="1556791"/>
            <a:ext cx="8208911" cy="4968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67544" y="4843620"/>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827584" y="5041060"/>
            <a:ext cx="1368152" cy="1477328"/>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a:t>
            </a:r>
            <a:endParaRPr lang="el-GR" b="1" dirty="0">
              <a:latin typeface="Times New Roman" panose="02020603050405020304" pitchFamily="18" charset="0"/>
              <a:cs typeface="Times New Roman" panose="02020603050405020304" pitchFamily="18" charset="0"/>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5632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(7/27)</a:t>
            </a:r>
            <a:endParaRPr lang="el-GR" sz="3200" dirty="0">
              <a:latin typeface="Times New Roman" panose="02020603050405020304" pitchFamily="18" charset="0"/>
              <a:cs typeface="Times New Roman" panose="02020603050405020304" pitchFamily="18" charset="0"/>
            </a:endParaRPr>
          </a:p>
        </p:txBody>
      </p:sp>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556792"/>
            <a:ext cx="792088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75353" y="4841760"/>
            <a:ext cx="2088232" cy="1872208"/>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603237" y="5039200"/>
            <a:ext cx="1832464" cy="1477328"/>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ενότητα-οδηγός πλοήγησης</a:t>
            </a:r>
            <a:endParaRPr lang="el-GR" b="1" dirty="0">
              <a:latin typeface="Times New Roman" panose="02020603050405020304" pitchFamily="18" charset="0"/>
              <a:cs typeface="Times New Roman" panose="02020603050405020304" pitchFamily="18" charset="0"/>
            </a:endParaRPr>
          </a:p>
        </p:txBody>
      </p:sp>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569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5575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(8/27)</a:t>
            </a:r>
            <a:endParaRPr lang="el-GR" sz="32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556792"/>
            <a:ext cx="8064896"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54143" y="4644320"/>
            <a:ext cx="2088232" cy="202504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55980" y="4841760"/>
            <a:ext cx="1884557" cy="1477328"/>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Εισαγωγικά στοιχεία σε κάθε διδακτική ενότητα-Προβληματισμός</a:t>
            </a:r>
            <a:endParaRPr lang="el-GR" b="1" dirty="0">
              <a:latin typeface="Times New Roman" panose="02020603050405020304" pitchFamily="18" charset="0"/>
              <a:cs typeface="Times New Roman" panose="02020603050405020304" pitchFamily="18" charset="0"/>
            </a:endParaRPr>
          </a:p>
        </p:txBody>
      </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63757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(9/27)</a:t>
            </a:r>
            <a:endParaRPr lang="el-GR" sz="32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636" y="1556792"/>
            <a:ext cx="7740860"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09634" y="1832079"/>
            <a:ext cx="2785808" cy="2874221"/>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376603" y="2348879"/>
            <a:ext cx="2797060" cy="3693319"/>
          </a:xfrm>
          <a:prstGeom prst="rect">
            <a:avLst/>
          </a:prstGeom>
          <a:noFill/>
        </p:spPr>
        <p:txBody>
          <a:bodyPr wrap="square" rtlCol="0">
            <a:spAutoFit/>
          </a:bodyPr>
          <a:lstStyle/>
          <a:p>
            <a:pPr algn="ctr"/>
            <a:r>
              <a:rPr lang="el-GR" b="1" i="1" dirty="0" err="1">
                <a:latin typeface="Times New Roman" panose="02020603050405020304" pitchFamily="18" charset="0"/>
                <a:ea typeface="Times New Roman" panose="02020603050405020304" pitchFamily="18" charset="0"/>
              </a:rPr>
              <a:t>Πολυμεσική</a:t>
            </a:r>
            <a:r>
              <a:rPr lang="el-GR" b="1" i="1" dirty="0">
                <a:latin typeface="Times New Roman" panose="02020603050405020304" pitchFamily="18" charset="0"/>
                <a:ea typeface="Times New Roman" panose="02020603050405020304" pitchFamily="18" charset="0"/>
              </a:rPr>
              <a:t> Αρχή- </a:t>
            </a:r>
            <a:r>
              <a:rPr lang="el-GR" b="1" i="1" dirty="0" err="1">
                <a:latin typeface="Times New Roman" panose="02020603050405020304" pitchFamily="18" charset="0"/>
                <a:ea typeface="Times New Roman" panose="02020603050405020304" pitchFamily="18" charset="0"/>
              </a:rPr>
              <a:t>multimedia</a:t>
            </a:r>
            <a:r>
              <a:rPr lang="el-GR" b="1" i="1" dirty="0">
                <a:latin typeface="Times New Roman" panose="02020603050405020304" pitchFamily="18" charset="0"/>
                <a:ea typeface="Times New Roman" panose="02020603050405020304" pitchFamily="18" charset="0"/>
              </a:rPr>
              <a:t> </a:t>
            </a:r>
            <a:r>
              <a:rPr lang="el-GR" b="1" i="1" dirty="0" err="1">
                <a:latin typeface="Times New Roman" panose="02020603050405020304" pitchFamily="18" charset="0"/>
                <a:ea typeface="Times New Roman" panose="02020603050405020304" pitchFamily="18" charset="0"/>
              </a:rPr>
              <a:t>principle</a:t>
            </a:r>
            <a:r>
              <a:rPr lang="el-GR" b="1" i="1" dirty="0">
                <a:latin typeface="Times New Roman" panose="02020603050405020304" pitchFamily="18" charset="0"/>
                <a:ea typeface="Times New Roman" panose="02020603050405020304" pitchFamily="18" charset="0"/>
              </a:rPr>
              <a:t>. </a:t>
            </a:r>
            <a:endParaRPr lang="el-GR" b="1" i="1" dirty="0" smtClean="0">
              <a:latin typeface="Times New Roman" panose="02020603050405020304" pitchFamily="18" charset="0"/>
              <a:ea typeface="Times New Roman" panose="02020603050405020304" pitchFamily="18" charset="0"/>
            </a:endParaRPr>
          </a:p>
          <a:p>
            <a:pPr algn="ctr"/>
            <a:r>
              <a:rPr lang="el-GR" dirty="0" smtClean="0">
                <a:latin typeface="Times New Roman" panose="02020603050405020304" pitchFamily="18" charset="0"/>
                <a:ea typeface="Times New Roman" panose="02020603050405020304" pitchFamily="18" charset="0"/>
              </a:rPr>
              <a:t>H </a:t>
            </a:r>
            <a:r>
              <a:rPr lang="el-GR" dirty="0">
                <a:latin typeface="Times New Roman" panose="02020603050405020304" pitchFamily="18" charset="0"/>
                <a:ea typeface="Times New Roman" panose="02020603050405020304" pitchFamily="18" charset="0"/>
              </a:rPr>
              <a:t>γνώση </a:t>
            </a:r>
            <a:r>
              <a:rPr lang="el-GR" dirty="0" smtClean="0">
                <a:latin typeface="Times New Roman" panose="02020603050405020304" pitchFamily="18" charset="0"/>
                <a:ea typeface="Times New Roman" panose="02020603050405020304" pitchFamily="18" charset="0"/>
              </a:rPr>
              <a:t>μεταφέρεται καλύτερα</a:t>
            </a:r>
            <a:r>
              <a:rPr lang="el-GR" dirty="0">
                <a:latin typeface="Times New Roman" panose="02020603050405020304" pitchFamily="18" charset="0"/>
                <a:ea typeface="Times New Roman" panose="02020603050405020304" pitchFamily="18" charset="0"/>
              </a:rPr>
              <a:t>, </a:t>
            </a:r>
            <a:r>
              <a:rPr lang="el-GR" dirty="0" smtClean="0">
                <a:latin typeface="Times New Roman" panose="02020603050405020304" pitchFamily="18" charset="0"/>
                <a:ea typeface="Times New Roman" panose="02020603050405020304" pitchFamily="18" charset="0"/>
              </a:rPr>
              <a:t>με την ταυτόχρονη παρουσίαση λέξεων </a:t>
            </a:r>
            <a:r>
              <a:rPr lang="el-GR" dirty="0">
                <a:latin typeface="Times New Roman" panose="02020603050405020304" pitchFamily="18" charset="0"/>
                <a:ea typeface="Times New Roman" panose="02020603050405020304" pitchFamily="18" charset="0"/>
              </a:rPr>
              <a:t>και </a:t>
            </a:r>
            <a:r>
              <a:rPr lang="el-GR" dirty="0" smtClean="0">
                <a:latin typeface="Times New Roman" panose="02020603050405020304" pitchFamily="18" charset="0"/>
                <a:ea typeface="Times New Roman" panose="02020603050405020304" pitchFamily="18" charset="0"/>
              </a:rPr>
              <a:t>εικόνων </a:t>
            </a:r>
            <a:r>
              <a:rPr lang="en-US" dirty="0" smtClean="0">
                <a:latin typeface="Times New Roman" panose="02020603050405020304" pitchFamily="18" charset="0"/>
                <a:ea typeface="Times New Roman" panose="02020603050405020304" pitchFamily="18" charset="0"/>
                <a:hlinkClick r:id="rId4"/>
              </a:rPr>
              <a:t>http</a:t>
            </a:r>
            <a:r>
              <a:rPr lang="en-US" dirty="0">
                <a:latin typeface="Times New Roman" panose="02020603050405020304" pitchFamily="18" charset="0"/>
                <a:ea typeface="Times New Roman" panose="02020603050405020304" pitchFamily="18" charset="0"/>
                <a:hlinkClick r:id="rId4"/>
              </a:rPr>
              <a:t>://chamilo.datacenter.uoc.gr/metchamilo/main/lp/lp_controller.php?cidReq=MA8HMAA1&amp;id_session=0&amp;gidReq=0&amp;gradebook=0&amp;origin=&amp;action=view&amp;lp_id=719</a:t>
            </a:r>
            <a:endParaRPr lang="el-GR" dirty="0"/>
          </a:p>
        </p:txBody>
      </p:sp>
      <p:pic>
        <p:nvPicPr>
          <p:cNvPr id="256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5125"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4572000" y="3269189"/>
            <a:ext cx="864096" cy="303827"/>
          </a:xfrm>
          <a:prstGeom prst="straightConnector1">
            <a:avLst/>
          </a:prstGeom>
          <a:ln w="50800" cmpd="thickThi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0506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(10/27)</a:t>
            </a:r>
            <a:endParaRPr lang="el-GR" sz="3200" dirty="0">
              <a:latin typeface="Times New Roman" panose="02020603050405020304" pitchFamily="18" charset="0"/>
              <a:cs typeface="Times New Roman" panose="02020603050405020304" pitchFamily="18" charset="0"/>
            </a:endParaRPr>
          </a:p>
        </p:txBody>
      </p:sp>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556792"/>
            <a:ext cx="8080504" cy="489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23528" y="3270162"/>
            <a:ext cx="2592288" cy="289514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10643" y="3501008"/>
            <a:ext cx="2218058" cy="2585323"/>
          </a:xfrm>
          <a:prstGeom prst="rect">
            <a:avLst/>
          </a:prstGeom>
          <a:noFill/>
        </p:spPr>
        <p:txBody>
          <a:bodyPr wrap="square" rtlCol="0">
            <a:spAutoFit/>
          </a:bodyPr>
          <a:lstStyle/>
          <a:p>
            <a:pPr algn="ctr"/>
            <a:r>
              <a:rPr lang="el-GR" b="1" i="1" dirty="0">
                <a:latin typeface="Times New Roman" panose="02020603050405020304" pitchFamily="18" charset="0"/>
                <a:ea typeface="Times New Roman" panose="02020603050405020304" pitchFamily="18" charset="0"/>
              </a:rPr>
              <a:t>Αρχή της συνοχής- </a:t>
            </a:r>
            <a:r>
              <a:rPr lang="el-GR" b="1" i="1" dirty="0" err="1">
                <a:latin typeface="Times New Roman" panose="02020603050405020304" pitchFamily="18" charset="0"/>
                <a:ea typeface="Times New Roman" panose="02020603050405020304" pitchFamily="18" charset="0"/>
              </a:rPr>
              <a:t>coherence</a:t>
            </a:r>
            <a:r>
              <a:rPr lang="el-GR" b="1" i="1" dirty="0">
                <a:latin typeface="Times New Roman" panose="02020603050405020304" pitchFamily="18" charset="0"/>
                <a:ea typeface="Times New Roman" panose="02020603050405020304" pitchFamily="18" charset="0"/>
              </a:rPr>
              <a:t> </a:t>
            </a:r>
            <a:r>
              <a:rPr lang="el-GR" b="1" i="1" dirty="0" err="1">
                <a:latin typeface="Times New Roman" panose="02020603050405020304" pitchFamily="18" charset="0"/>
                <a:ea typeface="Times New Roman" panose="02020603050405020304" pitchFamily="18" charset="0"/>
              </a:rPr>
              <a:t>principle</a:t>
            </a:r>
            <a:r>
              <a:rPr lang="el-GR" i="1" dirty="0" smtClean="0">
                <a:latin typeface="Times New Roman" panose="02020603050405020304" pitchFamily="18" charset="0"/>
                <a:ea typeface="Times New Roman" panose="02020603050405020304" pitchFamily="18" charset="0"/>
              </a:rPr>
              <a:t>.</a:t>
            </a:r>
          </a:p>
          <a:p>
            <a:pPr lvl="0" algn="ctr"/>
            <a:r>
              <a:rPr lang="el-GR" dirty="0" smtClean="0">
                <a:latin typeface="Times New Roman" panose="02020603050405020304" pitchFamily="18" charset="0"/>
                <a:cs typeface="Times New Roman" panose="02020603050405020304" pitchFamily="18" charset="0"/>
              </a:rPr>
              <a:t>Παρατίθεται μόνο οι </a:t>
            </a:r>
            <a:r>
              <a:rPr lang="el-GR" dirty="0">
                <a:latin typeface="Times New Roman" panose="02020603050405020304" pitchFamily="18" charset="0"/>
                <a:cs typeface="Times New Roman" panose="02020603050405020304" pitchFamily="18" charset="0"/>
              </a:rPr>
              <a:t>απαραίτητες πληροφορίες, χωρίς την συνοδεία περιττών κειμένων, εικόνων &amp;</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ήχων</a:t>
            </a:r>
            <a:r>
              <a:rPr lang="el-GR" dirty="0"/>
              <a:t>.</a:t>
            </a:r>
          </a:p>
          <a:p>
            <a:pPr algn="ctr"/>
            <a:endParaRPr lang="el-GR" dirty="0"/>
          </a:p>
        </p:txBody>
      </p:sp>
      <p:pic>
        <p:nvPicPr>
          <p:cNvPr id="266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Ευθύγραμμο βέλος σύνδεσης 5"/>
          <p:cNvCxnSpPr/>
          <p:nvPr/>
        </p:nvCxnSpPr>
        <p:spPr>
          <a:xfrm flipV="1">
            <a:off x="2728701" y="3140968"/>
            <a:ext cx="619163" cy="504056"/>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004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(11/27)</a:t>
            </a:r>
            <a:endParaRPr lang="el-GR" sz="32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556792"/>
            <a:ext cx="806489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23528" y="3068960"/>
            <a:ext cx="2592288" cy="289514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84167" y="3362369"/>
            <a:ext cx="2405173" cy="2308324"/>
          </a:xfrm>
          <a:prstGeom prst="rect">
            <a:avLst/>
          </a:prstGeom>
          <a:noFill/>
        </p:spPr>
        <p:txBody>
          <a:bodyPr wrap="square" rtlCol="0">
            <a:spAutoFit/>
          </a:bodyPr>
          <a:lstStyle/>
          <a:p>
            <a:pPr lvl="0" algn="ctr"/>
            <a:r>
              <a:rPr lang="el-GR" b="1" i="1" dirty="0">
                <a:latin typeface="Times New Roman" panose="02020603050405020304" pitchFamily="18" charset="0"/>
                <a:ea typeface="Times New Roman" panose="02020603050405020304" pitchFamily="18" charset="0"/>
                <a:cs typeface="Times New Roman" panose="02020603050405020304" pitchFamily="18" charset="0"/>
              </a:rPr>
              <a:t>Αρχή της </a:t>
            </a:r>
            <a:r>
              <a:rPr lang="el-GR" b="1" i="1" dirty="0" smtClean="0">
                <a:latin typeface="Times New Roman" panose="02020603050405020304" pitchFamily="18" charset="0"/>
                <a:ea typeface="Times New Roman" panose="02020603050405020304" pitchFamily="18" charset="0"/>
                <a:cs typeface="Times New Roman" panose="02020603050405020304" pitchFamily="18" charset="0"/>
              </a:rPr>
              <a:t>προσαρμοστικότητας</a:t>
            </a:r>
            <a:r>
              <a:rPr lang="el-GR"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Π</a:t>
            </a:r>
            <a:r>
              <a:rPr lang="el-GR" dirty="0" smtClean="0">
                <a:latin typeface="Times New Roman" panose="02020603050405020304" pitchFamily="18" charset="0"/>
                <a:cs typeface="Times New Roman" panose="02020603050405020304" pitchFamily="18" charset="0"/>
              </a:rPr>
              <a:t>αρουσίαση </a:t>
            </a:r>
            <a:r>
              <a:rPr lang="el-GR" dirty="0">
                <a:latin typeface="Times New Roman" panose="02020603050405020304" pitchFamily="18" charset="0"/>
                <a:cs typeface="Times New Roman" panose="02020603050405020304" pitchFamily="18" charset="0"/>
              </a:rPr>
              <a:t>των πληροφοριών γίνεται μέσω αφήγησης και γραφικών και όχι κειμένου και γραφικών. </a:t>
            </a:r>
          </a:p>
          <a:p>
            <a:pPr algn="ctr"/>
            <a:endParaRPr lang="el-GR" dirty="0">
              <a:latin typeface="Times New Roman" panose="02020603050405020304" pitchFamily="18" charset="0"/>
              <a:cs typeface="Times New Roman" panose="02020603050405020304" pitchFamily="18" charset="0"/>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4463988" y="4653136"/>
            <a:ext cx="792088"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273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560" y="1623336"/>
            <a:ext cx="7887600" cy="46139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p:txBody>
          <a:bodyPr>
            <a:normAutofit fontScale="40000" lnSpcReduction="20000"/>
          </a:bodyPr>
          <a:lstStyle/>
          <a:p>
            <a:pPr marL="742950" indent="-742950" algn="just">
              <a:buFont typeface="+mj-lt"/>
              <a:buAutoNum type="arabicPeriod"/>
            </a:pPr>
            <a:r>
              <a:rPr lang="el-GR" dirty="0">
                <a:latin typeface="Times New Roman" panose="02020603050405020304" pitchFamily="18" charset="0"/>
                <a:cs typeface="Times New Roman" panose="02020603050405020304" pitchFamily="18" charset="0"/>
              </a:rPr>
              <a:t>Ποιες είναι οι απόψεις και προοπτικές που συμβάλλουν στην καθιέρωση της εξ αποστάσεως εκπαίδευσης ως θεμελιώδη μέθοδο των ανοικτών συστημάτων εκπαίδευσης και ταυτόχρονα το σημείο απόκλισης και διαφοροποίησης από τα συμβατικά</a:t>
            </a:r>
            <a:r>
              <a:rPr lang="el-GR" dirty="0" smtClean="0">
                <a:latin typeface="Times New Roman" panose="02020603050405020304" pitchFamily="18" charset="0"/>
                <a:cs typeface="Times New Roman" panose="02020603050405020304" pitchFamily="18" charset="0"/>
              </a:rPr>
              <a:t>;</a:t>
            </a:r>
          </a:p>
          <a:p>
            <a:pPr marL="742950" indent="-742950" algn="just">
              <a:buFont typeface="+mj-lt"/>
              <a:buAutoNum type="arabicPeriod"/>
            </a:pPr>
            <a:r>
              <a:rPr lang="el-GR" dirty="0">
                <a:latin typeface="Times New Roman" panose="02020603050405020304" pitchFamily="18" charset="0"/>
                <a:cs typeface="Times New Roman" panose="02020603050405020304" pitchFamily="18" charset="0"/>
              </a:rPr>
              <a:t>Πως με την εφαρμογή εκπαιδευτικού υλικού διαμορφωμένο με βάση τις αρχές της ανοικτής και εξ αποστάσεως εκπαίδευσης μπορεί να καλυφθεί το κενό της απόστασης που παρεμβάλλεται μεταξύ σπουδαστή και εκπαιδευτή αλλά και να επιτραπεί η αυτονομία του σπουδαστή</a:t>
            </a:r>
            <a:r>
              <a:rPr lang="el-GR" dirty="0" smtClean="0">
                <a:latin typeface="Times New Roman" panose="02020603050405020304" pitchFamily="18" charset="0"/>
                <a:cs typeface="Times New Roman" panose="02020603050405020304" pitchFamily="18" charset="0"/>
              </a:rPr>
              <a:t>;</a:t>
            </a:r>
          </a:p>
          <a:p>
            <a:pPr marL="742950" indent="-742950" algn="just">
              <a:buFont typeface="+mj-lt"/>
              <a:buAutoNum type="arabicPeriod"/>
            </a:pPr>
            <a:r>
              <a:rPr lang="el-GR" dirty="0">
                <a:latin typeface="Times New Roman" panose="02020603050405020304" pitchFamily="18" charset="0"/>
                <a:cs typeface="Times New Roman" panose="02020603050405020304" pitchFamily="18" charset="0"/>
              </a:rPr>
              <a:t> Ποιες αλλαγές παρατηρούνται στη μαθησιακή διαδικασία με την εφαρμογή του διαδραστικού εκπαιδευτικού υλικού όπως προκύπτει από την συγκριτική ανάλυση με την κειμενοκεντρική παρουσίαση του μαθήματος;</a:t>
            </a:r>
          </a:p>
          <a:p>
            <a:pPr marL="0" indent="0">
              <a:buNone/>
            </a:pPr>
            <a:endParaRPr lang="el-GR" dirty="0"/>
          </a:p>
        </p:txBody>
      </p:sp>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Ερευνητικά ερωτήματα εργασίας</a:t>
            </a:r>
            <a:endParaRPr lang="el-GR" sz="2800" dirty="0">
              <a:latin typeface="Times New Roman" panose="02020603050405020304" pitchFamily="18" charset="0"/>
              <a:cs typeface="Times New Roman" panose="02020603050405020304" pitchFamily="18" charset="0"/>
            </a:endParaRPr>
          </a:p>
        </p:txBody>
      </p:sp>
      <p:pic>
        <p:nvPicPr>
          <p:cNvPr id="1026" name="Picture 2" descr="C:\Users\User\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0709" y="44974"/>
            <a:ext cx="1407664"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550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(12/27)</a:t>
            </a:r>
            <a:endParaRPr lang="el-GR" sz="3200" dirty="0">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628801"/>
            <a:ext cx="820891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122677" y="2996952"/>
            <a:ext cx="2782329" cy="3240360"/>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282118" y="3274720"/>
            <a:ext cx="2463445" cy="3416320"/>
          </a:xfrm>
          <a:prstGeom prst="rect">
            <a:avLst/>
          </a:prstGeom>
          <a:noFill/>
        </p:spPr>
        <p:txBody>
          <a:bodyPr wrap="square" rtlCol="0">
            <a:spAutoFit/>
          </a:bodyPr>
          <a:lstStyle/>
          <a:p>
            <a:pPr lvl="0" algn="ctr"/>
            <a:r>
              <a:rPr lang="el-GR" b="1" i="1" dirty="0">
                <a:latin typeface="Times New Roman" panose="02020603050405020304" pitchFamily="18" charset="0"/>
                <a:ea typeface="Times New Roman" panose="02020603050405020304" pitchFamily="18" charset="0"/>
                <a:cs typeface="Times New Roman" panose="02020603050405020304" pitchFamily="18" charset="0"/>
              </a:rPr>
              <a:t>Αρχή </a:t>
            </a:r>
            <a:r>
              <a:rPr lang="el-GR" b="1" i="1" dirty="0" smtClean="0">
                <a:latin typeface="Times New Roman" panose="02020603050405020304" pitchFamily="18" charset="0"/>
                <a:ea typeface="Times New Roman" panose="02020603050405020304" pitchFamily="18" charset="0"/>
                <a:cs typeface="Times New Roman" panose="02020603050405020304" pitchFamily="18" charset="0"/>
              </a:rPr>
              <a:t>του πλεονασμού.</a:t>
            </a:r>
            <a:r>
              <a:rPr lang="el-GR" i="1"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a:p>
            <a:pPr algn="ctr"/>
            <a:r>
              <a:rPr lang="el-GR" dirty="0" smtClean="0">
                <a:latin typeface="Times New Roman" panose="02020603050405020304" pitchFamily="18" charset="0"/>
                <a:cs typeface="Times New Roman" panose="02020603050405020304" pitchFamily="18" charset="0"/>
              </a:rPr>
              <a:t>Παρουσίαση πληροφοριών χωρίς πλεονάζουσες </a:t>
            </a:r>
            <a:r>
              <a:rPr lang="el-GR" dirty="0">
                <a:latin typeface="Times New Roman" panose="02020603050405020304" pitchFamily="18" charset="0"/>
                <a:cs typeface="Times New Roman" panose="02020603050405020304" pitchFamily="18" charset="0"/>
              </a:rPr>
              <a:t>πληροφορίες, </a:t>
            </a:r>
            <a:r>
              <a:rPr lang="el-GR" dirty="0" smtClean="0">
                <a:latin typeface="Times New Roman" panose="02020603050405020304" pitchFamily="18" charset="0"/>
                <a:cs typeface="Times New Roman" panose="02020603050405020304" pitchFamily="18" charset="0"/>
              </a:rPr>
              <a:t>καθώς </a:t>
            </a:r>
            <a:r>
              <a:rPr lang="el-GR" dirty="0">
                <a:latin typeface="Times New Roman" panose="02020603050405020304" pitchFamily="18" charset="0"/>
                <a:cs typeface="Times New Roman" panose="02020603050405020304" pitchFamily="18" charset="0"/>
              </a:rPr>
              <a:t>και ίδιες πληροφορίες που προσφέρονται ταυτόχρονα με διαφορετικό τρόπο (οπτικό και </a:t>
            </a:r>
            <a:r>
              <a:rPr lang="el-GR" dirty="0" smtClean="0">
                <a:latin typeface="Times New Roman" panose="02020603050405020304" pitchFamily="18" charset="0"/>
                <a:cs typeface="Times New Roman" panose="02020603050405020304" pitchFamily="18" charset="0"/>
              </a:rPr>
              <a:t>λεκτικό). </a:t>
            </a:r>
            <a:endParaRPr lang="el-GR" dirty="0">
              <a:latin typeface="Times New Roman" panose="02020603050405020304" pitchFamily="18" charset="0"/>
              <a:cs typeface="Times New Roman" panose="02020603050405020304" pitchFamily="18" charset="0"/>
            </a:endParaRPr>
          </a:p>
          <a:p>
            <a:pPr lvl="0" algn="ctr"/>
            <a:endParaRPr lang="el-GR" dirty="0">
              <a:latin typeface="Times New Roman" panose="02020603050405020304" pitchFamily="18" charset="0"/>
              <a:cs typeface="Times New Roman" panose="02020603050405020304" pitchFamily="18" charset="0"/>
            </a:endParaRPr>
          </a:p>
          <a:p>
            <a:pPr algn="ctr"/>
            <a:endParaRPr lang="el-GR" dirty="0">
              <a:latin typeface="Times New Roman" panose="02020603050405020304" pitchFamily="18" charset="0"/>
              <a:cs typeface="Times New Roman" panose="02020603050405020304" pitchFamily="18" charset="0"/>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2905006" y="5445224"/>
            <a:ext cx="864096" cy="43204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6265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(13/27)</a:t>
            </a:r>
            <a:endParaRPr lang="el-GR" sz="32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556792"/>
            <a:ext cx="7992889"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251520" y="2852936"/>
            <a:ext cx="2880320" cy="338437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97859" y="3164681"/>
            <a:ext cx="2405173" cy="3416320"/>
          </a:xfrm>
          <a:prstGeom prst="rect">
            <a:avLst/>
          </a:prstGeom>
          <a:noFill/>
        </p:spPr>
        <p:txBody>
          <a:bodyPr wrap="square" rtlCol="0">
            <a:spAutoFit/>
          </a:bodyPr>
          <a:lstStyle/>
          <a:p>
            <a:pPr lvl="0" algn="ctr"/>
            <a:r>
              <a:rPr lang="el-GR" b="1" i="1" dirty="0">
                <a:latin typeface="Times New Roman" panose="02020603050405020304" pitchFamily="18" charset="0"/>
                <a:ea typeface="Times New Roman" panose="02020603050405020304" pitchFamily="18" charset="0"/>
                <a:cs typeface="Times New Roman" panose="02020603050405020304" pitchFamily="18" charset="0"/>
              </a:rPr>
              <a:t>Αρχή </a:t>
            </a:r>
            <a:r>
              <a:rPr lang="el-GR" b="1" i="1" dirty="0" smtClean="0">
                <a:latin typeface="Times New Roman" panose="02020603050405020304" pitchFamily="18" charset="0"/>
                <a:ea typeface="Times New Roman" panose="02020603050405020304" pitchFamily="18" charset="0"/>
                <a:cs typeface="Times New Roman" panose="02020603050405020304" pitchFamily="18" charset="0"/>
              </a:rPr>
              <a:t>της σηματοδότησης.</a:t>
            </a:r>
            <a:r>
              <a:rPr lang="el-GR" i="1"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a:p>
            <a:pPr algn="ctr"/>
            <a:r>
              <a:rPr lang="el-GR" dirty="0">
                <a:latin typeface="Times New Roman" panose="02020603050405020304" pitchFamily="18" charset="0"/>
                <a:cs typeface="Times New Roman" panose="02020603050405020304" pitchFamily="18" charset="0"/>
              </a:rPr>
              <a:t>Ο</a:t>
            </a:r>
            <a:r>
              <a:rPr lang="el-GR" dirty="0" smtClean="0">
                <a:latin typeface="Times New Roman" panose="02020603050405020304" pitchFamily="18" charset="0"/>
                <a:cs typeface="Times New Roman" panose="02020603050405020304" pitchFamily="18" charset="0"/>
              </a:rPr>
              <a:t>ι </a:t>
            </a:r>
            <a:r>
              <a:rPr lang="el-GR" dirty="0">
                <a:latin typeface="Times New Roman" panose="02020603050405020304" pitchFamily="18" charset="0"/>
                <a:cs typeface="Times New Roman" panose="02020603050405020304" pitchFamily="18" charset="0"/>
              </a:rPr>
              <a:t>κατάλληλες νύξεις με στόχο να κατευθύνουν την προσοχή του εκπαιδευόμενου στην ουσιαστικότερη επεξεργασία των πληροφοριών.</a:t>
            </a:r>
          </a:p>
          <a:p>
            <a:pPr lvl="0" algn="ctr"/>
            <a:endParaRPr lang="el-GR" dirty="0">
              <a:latin typeface="Times New Roman" panose="02020603050405020304" pitchFamily="18" charset="0"/>
              <a:cs typeface="Times New Roman" panose="02020603050405020304" pitchFamily="18" charset="0"/>
            </a:endParaRPr>
          </a:p>
          <a:p>
            <a:pPr algn="ctr"/>
            <a:endParaRPr lang="el-GR"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5220072" y="4005064"/>
            <a:ext cx="720080" cy="36004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59182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(14/27)</a:t>
            </a:r>
            <a:endParaRPr lang="el-GR" sz="3200" dirty="0">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556792"/>
            <a:ext cx="8064897" cy="5024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251520" y="2780928"/>
            <a:ext cx="2952328" cy="338437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18705" y="3164681"/>
            <a:ext cx="2417957" cy="2893100"/>
          </a:xfrm>
          <a:prstGeom prst="rect">
            <a:avLst/>
          </a:prstGeom>
          <a:noFill/>
        </p:spPr>
        <p:txBody>
          <a:bodyPr wrap="square" rtlCol="0">
            <a:spAutoFit/>
          </a:bodyPr>
          <a:lstStyle/>
          <a:p>
            <a:pPr lvl="0" algn="ctr"/>
            <a:r>
              <a:rPr lang="el-GR" b="1" i="1" dirty="0">
                <a:latin typeface="Times New Roman" panose="02020603050405020304" pitchFamily="18" charset="0"/>
                <a:ea typeface="Times New Roman" panose="02020603050405020304" pitchFamily="18" charset="0"/>
                <a:cs typeface="Times New Roman" panose="02020603050405020304" pitchFamily="18" charset="0"/>
              </a:rPr>
              <a:t>Αρχή </a:t>
            </a:r>
            <a:r>
              <a:rPr lang="el-GR" b="1" i="1" dirty="0" smtClean="0">
                <a:latin typeface="Times New Roman" panose="02020603050405020304" pitchFamily="18" charset="0"/>
                <a:ea typeface="Times New Roman" panose="02020603050405020304" pitchFamily="18" charset="0"/>
                <a:cs typeface="Times New Roman" panose="02020603050405020304" pitchFamily="18" charset="0"/>
              </a:rPr>
              <a:t>της συνάφειας ή της εγγύτητας.</a:t>
            </a:r>
            <a:r>
              <a:rPr lang="el-GR" i="1"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a:p>
            <a:pPr lvl="0" algn="ctr"/>
            <a:r>
              <a:rPr lang="el-GR" sz="1600" dirty="0">
                <a:latin typeface="Times New Roman" panose="02020603050405020304" pitchFamily="18" charset="0"/>
                <a:cs typeface="Times New Roman" panose="02020603050405020304" pitchFamily="18" charset="0"/>
              </a:rPr>
              <a:t>Π</a:t>
            </a:r>
            <a:r>
              <a:rPr lang="el-GR" sz="1600" dirty="0" smtClean="0">
                <a:latin typeface="Times New Roman" panose="02020603050405020304" pitchFamily="18" charset="0"/>
                <a:cs typeface="Times New Roman" panose="02020603050405020304" pitchFamily="18" charset="0"/>
              </a:rPr>
              <a:t>αράλληλη </a:t>
            </a:r>
            <a:r>
              <a:rPr lang="el-GR" sz="1600" dirty="0">
                <a:latin typeface="Times New Roman" panose="02020603050405020304" pitchFamily="18" charset="0"/>
                <a:cs typeface="Times New Roman" panose="02020603050405020304" pitchFamily="18" charset="0"/>
              </a:rPr>
              <a:t>παρουσίαση κειμένων και εικόνων ή αφηγήσεων και </a:t>
            </a:r>
            <a:r>
              <a:rPr lang="el-GR" sz="1600" dirty="0" err="1">
                <a:latin typeface="Times New Roman" panose="02020603050405020304" pitchFamily="18" charset="0"/>
                <a:cs typeface="Times New Roman" panose="02020603050405020304" pitchFamily="18" charset="0"/>
              </a:rPr>
              <a:t>animation</a:t>
            </a:r>
            <a:r>
              <a:rPr lang="el-GR" sz="1600" dirty="0">
                <a:latin typeface="Times New Roman" panose="02020603050405020304" pitchFamily="18" charset="0"/>
                <a:cs typeface="Times New Roman" panose="02020603050405020304" pitchFamily="18" charset="0"/>
              </a:rPr>
              <a:t>, που αφορούν το ίδιο μαθησιακό αντικείμενο, μιας και έτσι μειώνεται «το γνωστικό φορτίο επεξεργασίας τους</a:t>
            </a:r>
            <a:r>
              <a:rPr lang="el-GR"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a:p>
            <a:pPr algn="ctr"/>
            <a:endParaRPr lang="el-GR" dirty="0">
              <a:latin typeface="Times New Roman" panose="02020603050405020304" pitchFamily="18" charset="0"/>
              <a:cs typeface="Times New Roman" panose="02020603050405020304" pitchFamily="18" charset="0"/>
            </a:endParaRPr>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6279" y="208718"/>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957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(15/27)</a:t>
            </a:r>
            <a:endParaRPr lang="el-GR" sz="3200"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628800"/>
            <a:ext cx="8208912"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266677" y="2646415"/>
            <a:ext cx="2880320" cy="338437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97859" y="3164681"/>
            <a:ext cx="2417957" cy="2862322"/>
          </a:xfrm>
          <a:prstGeom prst="rect">
            <a:avLst/>
          </a:prstGeom>
          <a:noFill/>
        </p:spPr>
        <p:txBody>
          <a:bodyPr wrap="square" rtlCol="0">
            <a:spAutoFit/>
          </a:bodyPr>
          <a:lstStyle/>
          <a:p>
            <a:pPr lvl="0" algn="ctr"/>
            <a:r>
              <a:rPr lang="el-GR" b="1" i="1" dirty="0">
                <a:latin typeface="Times New Roman" panose="02020603050405020304" pitchFamily="18" charset="0"/>
                <a:ea typeface="Times New Roman" panose="02020603050405020304" pitchFamily="18" charset="0"/>
                <a:cs typeface="Times New Roman" panose="02020603050405020304" pitchFamily="18" charset="0"/>
              </a:rPr>
              <a:t>Αρχή </a:t>
            </a:r>
            <a:r>
              <a:rPr lang="el-GR" b="1" i="1" dirty="0" smtClean="0">
                <a:latin typeface="Times New Roman" panose="02020603050405020304" pitchFamily="18" charset="0"/>
                <a:ea typeface="Times New Roman" panose="02020603050405020304" pitchFamily="18" charset="0"/>
                <a:cs typeface="Times New Roman" panose="02020603050405020304" pitchFamily="18" charset="0"/>
              </a:rPr>
              <a:t>της κατάτμησης</a:t>
            </a:r>
            <a:endParaRPr lang="el-GR" dirty="0">
              <a:latin typeface="Times New Roman" panose="02020603050405020304" pitchFamily="18" charset="0"/>
              <a:cs typeface="Times New Roman" panose="02020603050405020304" pitchFamily="18" charset="0"/>
            </a:endParaRPr>
          </a:p>
          <a:p>
            <a:pPr lvl="0" algn="ctr"/>
            <a:r>
              <a:rPr lang="el-GR" dirty="0" smtClean="0">
                <a:latin typeface="Times New Roman" panose="02020603050405020304" pitchFamily="18" charset="0"/>
                <a:cs typeface="Times New Roman" panose="02020603050405020304" pitchFamily="18" charset="0"/>
              </a:rPr>
              <a:t>Η παρουσίαση </a:t>
            </a:r>
            <a:r>
              <a:rPr lang="el-GR" dirty="0">
                <a:latin typeface="Times New Roman" panose="02020603050405020304" pitchFamily="18" charset="0"/>
                <a:cs typeface="Times New Roman" panose="02020603050405020304" pitchFamily="18" charset="0"/>
              </a:rPr>
              <a:t>πληροφοριών γίνεται πιο αποτελεσματικά όταν γίνεται μέσα από σύντομες και στοχευμένες οπτικές και ακουστικές </a:t>
            </a:r>
            <a:r>
              <a:rPr lang="el-GR" dirty="0" smtClean="0">
                <a:latin typeface="Times New Roman" panose="02020603050405020304" pitchFamily="18" charset="0"/>
                <a:cs typeface="Times New Roman" panose="02020603050405020304" pitchFamily="18" charset="0"/>
              </a:rPr>
              <a:t>αναπαραστάσεις.</a:t>
            </a:r>
            <a:endParaRPr lang="el-GR" dirty="0">
              <a:latin typeface="Times New Roman" panose="02020603050405020304" pitchFamily="18" charset="0"/>
              <a:cs typeface="Times New Roman" panose="02020603050405020304" pitchFamily="18" charset="0"/>
            </a:endParaRPr>
          </a:p>
          <a:p>
            <a:pPr algn="ctr"/>
            <a:endParaRPr lang="el-GR" dirty="0">
              <a:latin typeface="Times New Roman" panose="02020603050405020304" pitchFamily="18" charset="0"/>
              <a:cs typeface="Times New Roman" panose="02020603050405020304" pitchFamily="18" charset="0"/>
            </a:endParaRPr>
          </a:p>
        </p:txBody>
      </p:sp>
      <p:pic>
        <p:nvPicPr>
          <p:cNvPr id="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Ευθύγραμμο βέλος σύνδεσης 5"/>
          <p:cNvCxnSpPr>
            <a:stCxn id="11" idx="6"/>
          </p:cNvCxnSpPr>
          <p:nvPr/>
        </p:nvCxnSpPr>
        <p:spPr>
          <a:xfrm>
            <a:off x="3146997" y="4338603"/>
            <a:ext cx="776931" cy="17051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4606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(16/27)</a:t>
            </a:r>
            <a:endParaRPr lang="el-GR" sz="3200" dirty="0">
              <a:latin typeface="Times New Roman" panose="02020603050405020304" pitchFamily="18" charset="0"/>
              <a:cs typeface="Times New Roman" panose="02020603050405020304" pitchFamily="18" charset="0"/>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948" y="1556792"/>
            <a:ext cx="7870531" cy="5114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448500"/>
            <a:ext cx="282543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4137" y="3717032"/>
            <a:ext cx="1800200" cy="2031325"/>
          </a:xfrm>
          <a:prstGeom prst="rect">
            <a:avLst/>
          </a:prstGeom>
          <a:noFill/>
        </p:spPr>
        <p:txBody>
          <a:bodyPr wrap="square" rtlCol="0">
            <a:spAutoFit/>
          </a:bodyPr>
          <a:lstStyle/>
          <a:p>
            <a:pPr algn="ctr"/>
            <a:r>
              <a:rPr lang="el-GR" b="1" i="1" dirty="0" smtClean="0">
                <a:latin typeface="Times New Roman" panose="02020603050405020304" pitchFamily="18" charset="0"/>
                <a:cs typeface="Times New Roman" panose="02020603050405020304" pitchFamily="18" charset="0"/>
              </a:rPr>
              <a:t>Κείμενα</a:t>
            </a:r>
          </a:p>
          <a:p>
            <a:pPr algn="ct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είναι τα βασικά θεμέλια, ο κύριος κορμός του διδακτικού εξ αποστάσεως υλικού, </a:t>
            </a:r>
          </a:p>
        </p:txBody>
      </p:sp>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0390"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Ευθύγραμμο βέλος σύνδεσης 4"/>
          <p:cNvCxnSpPr/>
          <p:nvPr/>
        </p:nvCxnSpPr>
        <p:spPr>
          <a:xfrm flipV="1">
            <a:off x="6444208" y="4293096"/>
            <a:ext cx="576064" cy="43959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17741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(17/27)</a:t>
            </a:r>
            <a:endParaRPr lang="el-GR" sz="3200"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556792"/>
            <a:ext cx="7848872"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95536" y="3562882"/>
            <a:ext cx="2738102" cy="266429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684466" y="3773293"/>
            <a:ext cx="2160241" cy="2308324"/>
          </a:xfrm>
          <a:prstGeom prst="rect">
            <a:avLst/>
          </a:prstGeom>
          <a:noFill/>
        </p:spPr>
        <p:txBody>
          <a:bodyPr wrap="square" rtlCol="0">
            <a:spAutoFit/>
          </a:bodyPr>
          <a:lstStyle/>
          <a:p>
            <a:pPr algn="ctr"/>
            <a:r>
              <a:rPr lang="el-GR" sz="1600" b="1" dirty="0">
                <a:latin typeface="Times New Roman" panose="02020603050405020304" pitchFamily="18" charset="0"/>
                <a:cs typeface="Times New Roman" panose="02020603050405020304" pitchFamily="18" charset="0"/>
              </a:rPr>
              <a:t>Π</a:t>
            </a:r>
            <a:r>
              <a:rPr lang="el-GR" sz="1600" b="1" dirty="0" smtClean="0">
                <a:latin typeface="Times New Roman" panose="02020603050405020304" pitchFamily="18" charset="0"/>
                <a:cs typeface="Times New Roman" panose="02020603050405020304" pitchFamily="18" charset="0"/>
              </a:rPr>
              <a:t>ροκείμενα</a:t>
            </a:r>
            <a:r>
              <a:rPr lang="el-GR" sz="1600" dirty="0" smtClean="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αποτελούνται από</a:t>
            </a:r>
            <a:r>
              <a:rPr lang="el-GR" sz="1600" dirty="0" smtClean="0">
                <a:latin typeface="Times New Roman" panose="02020603050405020304" pitchFamily="18" charset="0"/>
                <a:cs typeface="Times New Roman" panose="02020603050405020304" pitchFamily="18" charset="0"/>
              </a:rPr>
              <a:t>:</a:t>
            </a:r>
          </a:p>
          <a:p>
            <a:pPr algn="ctr"/>
            <a:r>
              <a:rPr lang="el-GR" sz="1600" dirty="0" smtClean="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τα περιεχόμενα, ερμηνευτικούς τίτλους, κεφάλαια και ενότητες, σκοπό, στόχους </a:t>
            </a:r>
            <a:r>
              <a:rPr lang="el-GR" sz="1600" dirty="0" smtClean="0">
                <a:latin typeface="Times New Roman" panose="02020603050405020304" pitchFamily="18" charset="0"/>
                <a:cs typeface="Times New Roman" panose="02020603050405020304" pitchFamily="18" charset="0"/>
              </a:rPr>
              <a:t>προσδοκώμενα </a:t>
            </a:r>
            <a:r>
              <a:rPr lang="el-GR" sz="1600" dirty="0">
                <a:latin typeface="Times New Roman" panose="02020603050405020304" pitchFamily="18" charset="0"/>
                <a:cs typeface="Times New Roman" panose="02020603050405020304" pitchFamily="18" charset="0"/>
              </a:rPr>
              <a:t>αποτελέσματα, λέξεις και έννοιες κλειδιά, </a:t>
            </a: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019"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3779912" y="5836201"/>
            <a:ext cx="576064" cy="39097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6016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(18/27)</a:t>
            </a:r>
            <a:endParaRPr lang="el-GR" sz="3200"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556792"/>
            <a:ext cx="8064896" cy="50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05349" y="3356993"/>
            <a:ext cx="2880320" cy="3096344"/>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677915" y="3501008"/>
            <a:ext cx="2309909" cy="2554545"/>
          </a:xfrm>
          <a:prstGeom prst="rect">
            <a:avLst/>
          </a:prstGeom>
          <a:noFill/>
        </p:spPr>
        <p:txBody>
          <a:bodyPr wrap="square" rtlCol="0">
            <a:spAutoFit/>
          </a:bodyPr>
          <a:lstStyle/>
          <a:p>
            <a:pPr algn="ctr"/>
            <a:r>
              <a:rPr lang="el-GR" sz="1600" b="1" i="1" dirty="0">
                <a:latin typeface="Times New Roman" panose="02020603050405020304" pitchFamily="18" charset="0"/>
                <a:cs typeface="Times New Roman" panose="02020603050405020304" pitchFamily="18" charset="0"/>
              </a:rPr>
              <a:t>Μ</a:t>
            </a:r>
            <a:r>
              <a:rPr lang="el-GR" sz="1600" b="1" i="1" dirty="0" smtClean="0">
                <a:latin typeface="Times New Roman" panose="02020603050405020304" pitchFamily="18" charset="0"/>
                <a:cs typeface="Times New Roman" panose="02020603050405020304" pitchFamily="18" charset="0"/>
              </a:rPr>
              <a:t>ετακείμενα</a:t>
            </a:r>
            <a:r>
              <a:rPr lang="el-GR" sz="1600" dirty="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αποτελούνται </a:t>
            </a:r>
            <a:r>
              <a:rPr lang="el-GR" sz="1600" dirty="0">
                <a:latin typeface="Times New Roman" panose="02020603050405020304" pitchFamily="18" charset="0"/>
                <a:cs typeface="Times New Roman" panose="02020603050405020304" pitchFamily="18" charset="0"/>
              </a:rPr>
              <a:t>από συνόψεις κεφαλαίων και ενοτήτων, παραρτήματα, περιλήψεις, βιβλιογραφία, παραπομπές, οδηγούς για περαιτέρω μελέτη, γλωσσάρια και δραστηριότητες ελέγχου</a:t>
            </a:r>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4211960" y="3501008"/>
            <a:ext cx="792088" cy="432049"/>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flipV="1">
            <a:off x="4067944" y="5445224"/>
            <a:ext cx="720080" cy="43204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0374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(19/27)</a:t>
            </a:r>
            <a:endParaRPr lang="el-GR" sz="3200" dirty="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245" y="1556792"/>
            <a:ext cx="837825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73040" y="3212976"/>
            <a:ext cx="2595114" cy="2808312"/>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15642" y="3429000"/>
            <a:ext cx="2309909" cy="2031325"/>
          </a:xfrm>
          <a:prstGeom prst="rect">
            <a:avLst/>
          </a:prstGeom>
          <a:no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Δ</a:t>
            </a:r>
            <a:r>
              <a:rPr lang="el-GR" b="1" i="1" dirty="0" smtClean="0">
                <a:latin typeface="Times New Roman" panose="02020603050405020304" pitchFamily="18" charset="0"/>
                <a:cs typeface="Times New Roman" panose="02020603050405020304" pitchFamily="18" charset="0"/>
              </a:rPr>
              <a:t>ιακείμενα</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αποτελούνται από συμπεράσματα, </a:t>
            </a:r>
            <a:r>
              <a:rPr lang="el-GR" dirty="0" smtClean="0">
                <a:latin typeface="Times New Roman" panose="02020603050405020304" pitchFamily="18" charset="0"/>
                <a:cs typeface="Times New Roman" panose="02020603050405020304" pitchFamily="18" charset="0"/>
              </a:rPr>
              <a:t>συνόψεις, περιλήψεις, </a:t>
            </a:r>
            <a:r>
              <a:rPr lang="el-GR" dirty="0">
                <a:latin typeface="Times New Roman" panose="02020603050405020304" pitchFamily="18" charset="0"/>
                <a:cs typeface="Times New Roman" panose="02020603050405020304" pitchFamily="18" charset="0"/>
              </a:rPr>
              <a:t>δραστηριότητες και ασκήσεις </a:t>
            </a:r>
            <a:r>
              <a:rPr lang="el-GR" dirty="0" smtClean="0">
                <a:latin typeface="Times New Roman" panose="02020603050405020304" pitchFamily="18" charset="0"/>
                <a:cs typeface="Times New Roman" panose="02020603050405020304" pitchFamily="18" charset="0"/>
              </a:rPr>
              <a:t>αυτοαξιολόγησης</a:t>
            </a:r>
            <a:r>
              <a:rPr lang="el-GR" dirty="0">
                <a:latin typeface="Times New Roman" panose="02020603050405020304" pitchFamily="18" charset="0"/>
                <a:cs typeface="Times New Roman" panose="02020603050405020304" pitchFamily="18" charset="0"/>
              </a:rPr>
              <a:t>.</a:t>
            </a:r>
          </a:p>
        </p:txBody>
      </p:sp>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39"/>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4211960" y="2276872"/>
            <a:ext cx="635411" cy="288032"/>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5038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(20/27)</a:t>
            </a:r>
            <a:endParaRPr lang="el-GR" sz="3200" dirty="0">
              <a:latin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5" y="1556792"/>
            <a:ext cx="8208912"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107504" y="1916832"/>
            <a:ext cx="3168352" cy="446449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394122" y="2057357"/>
            <a:ext cx="2595115" cy="4801314"/>
          </a:xfrm>
          <a:prstGeom prst="rect">
            <a:avLst/>
          </a:prstGeom>
          <a:noFill/>
        </p:spPr>
        <p:txBody>
          <a:bodyPr wrap="square" rtlCol="0">
            <a:spAutoFit/>
          </a:bodyPr>
          <a:lstStyle/>
          <a:p>
            <a:pPr algn="ctr"/>
            <a:r>
              <a:rPr lang="el-GR" b="1" i="1" dirty="0">
                <a:latin typeface="Times New Roman" panose="02020603050405020304" pitchFamily="18" charset="0"/>
                <a:cs typeface="Times New Roman" panose="02020603050405020304" pitchFamily="18" charset="0"/>
              </a:rPr>
              <a:t>Ε</a:t>
            </a:r>
            <a:r>
              <a:rPr lang="el-GR" b="1" i="1" dirty="0" smtClean="0">
                <a:latin typeface="Times New Roman" panose="02020603050405020304" pitchFamily="18" charset="0"/>
                <a:cs typeface="Times New Roman" panose="02020603050405020304" pitchFamily="18" charset="0"/>
              </a:rPr>
              <a:t>πικείμενα</a:t>
            </a:r>
            <a:r>
              <a:rPr lang="el-GR" dirty="0" smtClean="0">
                <a:latin typeface="Times New Roman" panose="02020603050405020304" pitchFamily="18" charset="0"/>
                <a:cs typeface="Times New Roman" panose="02020603050405020304" pitchFamily="18" charset="0"/>
              </a:rPr>
              <a:t> </a:t>
            </a:r>
          </a:p>
          <a:p>
            <a:pPr algn="ctr"/>
            <a:r>
              <a:rPr lang="el-GR" dirty="0" smtClean="0">
                <a:latin typeface="Times New Roman" panose="02020603050405020304" pitchFamily="18" charset="0"/>
                <a:cs typeface="Times New Roman" panose="02020603050405020304" pitchFamily="18" charset="0"/>
              </a:rPr>
              <a:t>Αποτελούνται </a:t>
            </a:r>
            <a:r>
              <a:rPr lang="el-GR" dirty="0">
                <a:latin typeface="Times New Roman" panose="02020603050405020304" pitchFamily="18" charset="0"/>
                <a:cs typeface="Times New Roman" panose="02020603050405020304" pitchFamily="18" charset="0"/>
              </a:rPr>
              <a:t>από διασαφηνίσεις, γλωσσάρια, ορισμούς και κείμενα – συνδέσεις και κρίκους που διευκολύνουν την κατανόηση και επεξεργασία του βασικού κειμένου</a:t>
            </a:r>
            <a:r>
              <a:rPr lang="el-GR" dirty="0" smtClean="0">
                <a:latin typeface="Times New Roman" panose="02020603050405020304" pitchFamily="18" charset="0"/>
                <a:cs typeface="Times New Roman" panose="02020603050405020304" pitchFamily="18" charset="0"/>
              </a:rPr>
              <a:t>.</a:t>
            </a:r>
          </a:p>
          <a:p>
            <a:pPr algn="ctr"/>
            <a:r>
              <a:rPr lang="el-GR" b="1" dirty="0" smtClean="0">
                <a:latin typeface="Times New Roman" panose="02020603050405020304" pitchFamily="18" charset="0"/>
                <a:cs typeface="Times New Roman" panose="02020603050405020304" pitchFamily="18" charset="0"/>
              </a:rPr>
              <a:t>Περικείμενα</a:t>
            </a:r>
          </a:p>
          <a:p>
            <a:pPr algn="ctr"/>
            <a:r>
              <a:rPr lang="el-GR" dirty="0">
                <a:latin typeface="Times New Roman" panose="02020603050405020304" pitchFamily="18" charset="0"/>
                <a:cs typeface="Times New Roman" panose="02020603050405020304" pitchFamily="18" charset="0"/>
              </a:rPr>
              <a:t>εμβόλιμα κείμενα επικουρικά στο κύριο κείμενο, παραδείγματα </a:t>
            </a:r>
            <a:r>
              <a:rPr lang="el-GR" dirty="0" smtClean="0">
                <a:latin typeface="Times New Roman" panose="02020603050405020304" pitchFamily="18" charset="0"/>
                <a:cs typeface="Times New Roman" panose="02020603050405020304" pitchFamily="18" charset="0"/>
              </a:rPr>
              <a:t>ή άλλο </a:t>
            </a:r>
            <a:r>
              <a:rPr lang="el-GR" dirty="0">
                <a:latin typeface="Times New Roman" panose="02020603050405020304" pitchFamily="18" charset="0"/>
                <a:cs typeface="Times New Roman" panose="02020603050405020304" pitchFamily="18" charset="0"/>
              </a:rPr>
              <a:t>υλικό</a:t>
            </a:r>
            <a:endParaRPr lang="el-GR" b="1" dirty="0" smtClean="0">
              <a:latin typeface="Times New Roman" panose="02020603050405020304" pitchFamily="18" charset="0"/>
              <a:cs typeface="Times New Roman" panose="02020603050405020304" pitchFamily="18" charset="0"/>
            </a:endParaRPr>
          </a:p>
          <a:p>
            <a:pPr algn="ctr"/>
            <a:endParaRPr lang="el-GR" b="1" dirty="0" smtClean="0">
              <a:latin typeface="Times New Roman" panose="02020603050405020304" pitchFamily="18" charset="0"/>
              <a:cs typeface="Times New Roman" panose="02020603050405020304" pitchFamily="18" charset="0"/>
            </a:endParaRPr>
          </a:p>
          <a:p>
            <a:pPr algn="ctr"/>
            <a:endParaRPr lang="el-GR" dirty="0">
              <a:latin typeface="Times New Roman" panose="02020603050405020304" pitchFamily="18" charset="0"/>
              <a:cs typeface="Times New Roman" panose="02020603050405020304" pitchFamily="18" charset="0"/>
            </a:endParaRPr>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3635896" y="4149080"/>
            <a:ext cx="936104"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000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(21/27)</a:t>
            </a:r>
            <a:endParaRPr lang="el-GR" sz="3200"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556792"/>
            <a:ext cx="8368536" cy="50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275569" y="3645024"/>
            <a:ext cx="2880320" cy="2736304"/>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524886" y="3861048"/>
            <a:ext cx="2400174" cy="2031325"/>
          </a:xfrm>
          <a:prstGeom prst="rect">
            <a:avLst/>
          </a:prstGeom>
          <a:noFill/>
        </p:spPr>
        <p:txBody>
          <a:bodyPr wrap="square" rtlCol="0">
            <a:spAutoFit/>
          </a:bodyPr>
          <a:lstStyle/>
          <a:p>
            <a:pPr algn="ctr"/>
            <a:r>
              <a:rPr lang="el-GR" b="1" i="1" dirty="0" smtClean="0"/>
              <a:t>Παρακείμενα</a:t>
            </a:r>
          </a:p>
          <a:p>
            <a:pPr algn="ctr"/>
            <a:r>
              <a:rPr lang="el-GR" dirty="0"/>
              <a:t>αποτελούνται από φωτογραφίες, γραφήματα, εικόνες, σχήματα και τυπογραφικές ιδιαιτερότητες. </a:t>
            </a:r>
            <a:r>
              <a:rPr lang="el-GR" dirty="0" smtClean="0"/>
              <a:t> </a:t>
            </a:r>
            <a:endParaRPr lang="el-GR" dirty="0">
              <a:latin typeface="Times New Roman" panose="02020603050405020304" pitchFamily="18" charset="0"/>
              <a:cs typeface="Times New Roman" panose="02020603050405020304" pitchFamily="18" charset="0"/>
            </a:endParaRP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3563888" y="3717032"/>
            <a:ext cx="792088" cy="144016"/>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503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Συνεισφορά της διπλωματικής </a:t>
            </a:r>
            <a:endParaRPr lang="el-GR" sz="2800" dirty="0">
              <a:latin typeface="Times New Roman" panose="02020603050405020304" pitchFamily="18" charset="0"/>
              <a:cs typeface="Times New Roman" panose="02020603050405020304" pitchFamily="18" charset="0"/>
            </a:endParaRPr>
          </a:p>
        </p:txBody>
      </p:sp>
      <p:pic>
        <p:nvPicPr>
          <p:cNvPr id="1026" name="Picture 2" descr="C:\Users\Lenovo\Desktop\leadership-clipart-shared-leadership-12.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6210"/>
            <a:ext cx="2017425" cy="1700808"/>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a:off x="611560" y="1700808"/>
            <a:ext cx="7887600" cy="43924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TextBox 1"/>
          <p:cNvSpPr txBox="1"/>
          <p:nvPr/>
        </p:nvSpPr>
        <p:spPr>
          <a:xfrm>
            <a:off x="971600" y="2080587"/>
            <a:ext cx="6984776" cy="3323987"/>
          </a:xfrm>
          <a:prstGeom prst="rect">
            <a:avLst/>
          </a:prstGeom>
          <a:noFill/>
        </p:spPr>
        <p:txBody>
          <a:bodyPr wrap="square" rtlCol="0">
            <a:spAutoFit/>
          </a:bodyPr>
          <a:lstStyle/>
          <a:p>
            <a:pPr algn="ctr">
              <a:lnSpc>
                <a:spcPct val="150000"/>
              </a:lnSpc>
            </a:pPr>
            <a:r>
              <a:rPr lang="el-GR" sz="2000" dirty="0">
                <a:latin typeface="Times New Roman" panose="02020603050405020304" pitchFamily="18" charset="0"/>
                <a:cs typeface="Times New Roman" panose="02020603050405020304" pitchFamily="18" charset="0"/>
              </a:rPr>
              <a:t>Ε</a:t>
            </a:r>
            <a:r>
              <a:rPr lang="el-GR" sz="2000" dirty="0" smtClean="0">
                <a:latin typeface="Times New Roman" panose="02020603050405020304" pitchFamily="18" charset="0"/>
                <a:cs typeface="Times New Roman" panose="02020603050405020304" pitchFamily="18" charset="0"/>
              </a:rPr>
              <a:t>πιχειρεί </a:t>
            </a:r>
            <a:r>
              <a:rPr lang="el-GR" sz="2000" dirty="0">
                <a:latin typeface="Times New Roman" panose="02020603050405020304" pitchFamily="18" charset="0"/>
                <a:cs typeface="Times New Roman" panose="02020603050405020304" pitchFamily="18" charset="0"/>
              </a:rPr>
              <a:t>να αποτελέσει έναυσμα και πηγή έμπνευσης για εκπαιδευτικούς της συναφούς ειδικότητας ώστε να μπορέσουν να μετουσιώσουν τη διδασκαλία τους σε μια διδασκαλία, όπου τον πρωταγωνιστικό ρόλο θα τον έχουν οι ίδιοι οι σπουδαστές, οι οποίοι μέσω της διάδρασης τους με το υλικό, αλλά και παράλληλα με τη δια ζώσης διδασκαλία, θα ενημερωθούν για το θεωρητικό πλαίσιο της ανοικτής και εξ αποστάσεως </a:t>
            </a:r>
            <a:r>
              <a:rPr lang="el-GR" sz="2000" dirty="0" smtClean="0">
                <a:latin typeface="Times New Roman" panose="02020603050405020304" pitchFamily="18" charset="0"/>
                <a:cs typeface="Times New Roman" panose="02020603050405020304" pitchFamily="18" charset="0"/>
              </a:rPr>
              <a:t>εκπαίδευσης.</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363924"/>
      </p:ext>
    </p:extLst>
  </p:cSld>
  <p:clrMapOvr>
    <a:masterClrMapping/>
  </p:clrMapOvr>
  <mc:AlternateContent xmlns:mc="http://schemas.openxmlformats.org/markup-compatibility/2006" xmlns:p14="http://schemas.microsoft.com/office/powerpoint/2010/main">
    <mc:Choice Requires="p14">
      <p:transition spd="slow" p14:dur="2000" advTm="34799"/>
    </mc:Choice>
    <mc:Fallback xmlns="">
      <p:transition spd="slow" advTm="34799"/>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(22/27)</a:t>
            </a:r>
            <a:endParaRPr lang="el-GR" sz="3200"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556792"/>
            <a:ext cx="7936488" cy="511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23528" y="3121220"/>
            <a:ext cx="2486124" cy="333211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09478" y="3473710"/>
            <a:ext cx="2400174" cy="2862322"/>
          </a:xfrm>
          <a:prstGeom prst="rect">
            <a:avLst/>
          </a:prstGeom>
          <a:noFill/>
        </p:spPr>
        <p:txBody>
          <a:bodyPr wrap="square" rtlCol="0">
            <a:spAutoFit/>
          </a:bodyPr>
          <a:lstStyle/>
          <a:p>
            <a:pPr algn="ctr"/>
            <a:r>
              <a:rPr lang="el-GR" b="1" i="1" dirty="0" smtClean="0"/>
              <a:t>Πολυκείμενο</a:t>
            </a:r>
          </a:p>
          <a:p>
            <a:pPr algn="ctr"/>
            <a:r>
              <a:rPr lang="el-GR" dirty="0"/>
              <a:t>Για να πραγματοποιηθεί η εργασία / </a:t>
            </a:r>
            <a:r>
              <a:rPr lang="el-GR" dirty="0" err="1"/>
              <a:t>πρότζεκτ</a:t>
            </a:r>
            <a:r>
              <a:rPr lang="el-GR" dirty="0"/>
              <a:t>, ο σπουδαστής θα πρέπει να έχει λάβει εκ των προτέρων οδηγίες για την εκπόνησή της, αλλά και κριτήρια αξιολόγησης.</a:t>
            </a:r>
            <a:endParaRPr lang="el-GR" b="1" i="1" dirty="0" smtClean="0"/>
          </a:p>
        </p:txBody>
      </p:sp>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5275"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H="1">
            <a:off x="3707904" y="3473710"/>
            <a:ext cx="720080"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3971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(23/27)</a:t>
            </a:r>
            <a:endParaRPr lang="el-GR" sz="3200"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358" y="1556792"/>
            <a:ext cx="744613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186202" y="3238813"/>
            <a:ext cx="2808312" cy="333211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09478" y="3473710"/>
            <a:ext cx="2400174" cy="3139321"/>
          </a:xfrm>
          <a:prstGeom prst="rect">
            <a:avLst/>
          </a:prstGeom>
          <a:noFill/>
        </p:spPr>
        <p:txBody>
          <a:bodyPr wrap="square" rtlCol="0">
            <a:spAutoFit/>
          </a:bodyPr>
          <a:lstStyle/>
          <a:p>
            <a:pPr algn="ctr"/>
            <a:r>
              <a:rPr lang="el-GR" b="1" i="1" dirty="0" err="1">
                <a:latin typeface="Times New Roman" panose="02020603050405020304" pitchFamily="18" charset="0"/>
                <a:cs typeface="Times New Roman" panose="02020603050405020304" pitchFamily="18" charset="0"/>
              </a:rPr>
              <a:t>Π</a:t>
            </a:r>
            <a:r>
              <a:rPr lang="el-GR" b="1" i="1" dirty="0" err="1" smtClean="0">
                <a:latin typeface="Times New Roman" panose="02020603050405020304" pitchFamily="18" charset="0"/>
                <a:cs typeface="Times New Roman" panose="02020603050405020304" pitchFamily="18" charset="0"/>
              </a:rPr>
              <a:t>ολυαντικείμενα</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αποτελούν οργανικό και αναπόσπαστο μέρος του διδακτικού υλικού, τα ίδια συνιστούν δέσμη ηλεκτρονικών μέσων, μέσω των οποίων μεταφέρονται στοιχεία </a:t>
            </a:r>
            <a:r>
              <a:rPr lang="el-GR" dirty="0" err="1" smtClean="0">
                <a:latin typeface="Times New Roman" panose="02020603050405020304" pitchFamily="18" charset="0"/>
                <a:cs typeface="Times New Roman" panose="02020603050405020304" pitchFamily="18" charset="0"/>
              </a:rPr>
              <a:t>του.π.χ</a:t>
            </a:r>
            <a:r>
              <a:rPr lang="el-G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interactive video &amp;</a:t>
            </a:r>
            <a:r>
              <a:rPr lang="el-GR" dirty="0" smtClean="0">
                <a:latin typeface="Times New Roman" panose="02020603050405020304" pitchFamily="18" charset="0"/>
                <a:cs typeface="Times New Roman" panose="02020603050405020304" pitchFamily="18" charset="0"/>
              </a:rPr>
              <a:t>εικόνες</a:t>
            </a:r>
            <a:endParaRPr lang="el-GR" b="1" i="1" dirty="0" smtClean="0">
              <a:latin typeface="Times New Roman" panose="02020603050405020304" pitchFamily="18" charset="0"/>
              <a:cs typeface="Times New Roman" panose="02020603050405020304" pitchFamily="18" charset="0"/>
            </a:endParaRPr>
          </a:p>
        </p:txBody>
      </p:sp>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a:off x="5724128" y="5733256"/>
            <a:ext cx="648072" cy="36004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966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(24/27)</a:t>
            </a:r>
            <a:endParaRPr lang="el-GR" sz="3200" dirty="0">
              <a:latin typeface="Times New Roman" panose="02020603050405020304" pitchFamily="18" charset="0"/>
              <a:cs typeface="Times New Roman" panose="02020603050405020304" pitchFamily="18" charset="0"/>
            </a:endParaRP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7" y="1556792"/>
            <a:ext cx="7488832" cy="4102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914443"/>
            <a:ext cx="468052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476288" y="4659667"/>
            <a:ext cx="2400174" cy="2062395"/>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476288" y="5085184"/>
            <a:ext cx="2400174" cy="923330"/>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Παράδειγμα δραστηριότητας -Διαδραστικού βίντεο</a:t>
            </a:r>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6228184" y="4077072"/>
            <a:ext cx="576064" cy="504056"/>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9588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(25/27)</a:t>
            </a:r>
            <a:endParaRPr lang="el-GR" sz="3200" dirty="0">
              <a:latin typeface="Times New Roman" panose="02020603050405020304" pitchFamily="18" charset="0"/>
              <a:cs typeface="Times New Roman" panose="02020603050405020304" pitchFamily="18" charset="0"/>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51794"/>
            <a:ext cx="5688632" cy="4153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337373" y="4638339"/>
            <a:ext cx="2400174" cy="2062395"/>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337373" y="5069371"/>
            <a:ext cx="2400174" cy="1200329"/>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Παράδειγμα ανατροφοδότησης σε ερώτηση Σωστού-Λάθους</a:t>
            </a:r>
          </a:p>
        </p:txBody>
      </p:sp>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1556792"/>
            <a:ext cx="4912151"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H="1">
            <a:off x="2915816" y="2924944"/>
            <a:ext cx="720080" cy="43204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9880" y="3061033"/>
            <a:ext cx="957263"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18547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(26/27)</a:t>
            </a:r>
            <a:endParaRPr lang="el-GR" sz="3200" dirty="0">
              <a:latin typeface="Times New Roman" panose="02020603050405020304" pitchFamily="18" charset="0"/>
              <a:cs typeface="Times New Roman" panose="02020603050405020304" pitchFamily="18" charset="0"/>
            </a:endParaRP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591601"/>
            <a:ext cx="5112568" cy="4645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611560" y="4941168"/>
            <a:ext cx="1944216" cy="175956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383581" y="5496291"/>
            <a:ext cx="2400174" cy="646331"/>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Forum-</a:t>
            </a:r>
            <a:r>
              <a:rPr lang="el-GR" b="1" dirty="0" smtClean="0">
                <a:latin typeface="Times New Roman" panose="02020603050405020304" pitchFamily="18" charset="0"/>
                <a:cs typeface="Times New Roman" panose="02020603050405020304" pitchFamily="18" charset="0"/>
              </a:rPr>
              <a:t>Μέσο αλληλεπίδρασης</a:t>
            </a:r>
          </a:p>
        </p:txBody>
      </p:sp>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1529556"/>
            <a:ext cx="3889301" cy="4707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Ευθύγραμμο βέλος σύνδεσης 3"/>
          <p:cNvCxnSpPr/>
          <p:nvPr/>
        </p:nvCxnSpPr>
        <p:spPr>
          <a:xfrm flipV="1">
            <a:off x="6732240" y="4725144"/>
            <a:ext cx="576064" cy="621226"/>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pic>
        <p:nvPicPr>
          <p:cNvPr id="1638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5163" y="188640"/>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66718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smtClean="0">
                <a:latin typeface="Times New Roman" panose="02020603050405020304" pitchFamily="18" charset="0"/>
                <a:cs typeface="Times New Roman" panose="02020603050405020304" pitchFamily="18" charset="0"/>
              </a:rPr>
              <a:t>Παραγόμενο εκπαιδευτικό υλικό (27/27)</a:t>
            </a:r>
            <a:endParaRPr lang="el-GR" sz="3200" dirty="0">
              <a:latin typeface="Times New Roman" panose="02020603050405020304" pitchFamily="18" charset="0"/>
              <a:cs typeface="Times New Roman" panose="02020603050405020304" pitchFamily="18" charset="0"/>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633" y="3068960"/>
            <a:ext cx="475347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633" y="1268760"/>
            <a:ext cx="4753472" cy="2412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5" y="1556792"/>
            <a:ext cx="361600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Έλλειψη 10"/>
          <p:cNvSpPr/>
          <p:nvPr/>
        </p:nvSpPr>
        <p:spPr>
          <a:xfrm>
            <a:off x="611560" y="4929803"/>
            <a:ext cx="1728192" cy="1759566"/>
          </a:xfrm>
          <a:prstGeom prst="ellipse">
            <a:avLst/>
          </a:prstGeom>
          <a:ln w="34925">
            <a:noFill/>
          </a:ln>
          <a:effectLst>
            <a:glow rad="139700">
              <a:schemeClr val="accent2">
                <a:satMod val="175000"/>
                <a:alpha val="40000"/>
              </a:schemeClr>
            </a:glow>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5" name="TextBox 4"/>
          <p:cNvSpPr txBox="1"/>
          <p:nvPr/>
        </p:nvSpPr>
        <p:spPr>
          <a:xfrm>
            <a:off x="275569" y="5600250"/>
            <a:ext cx="2400174" cy="369332"/>
          </a:xfrm>
          <a:prstGeom prst="rect">
            <a:avLst/>
          </a:prstGeom>
          <a:noFill/>
        </p:spPr>
        <p:txBody>
          <a:bodyPr wrap="square" rtlCol="0">
            <a:spAutoFit/>
          </a:bodyPr>
          <a:lstStyle/>
          <a:p>
            <a:pPr algn="ctr"/>
            <a:r>
              <a:rPr lang="el-GR" b="1" dirty="0" smtClean="0">
                <a:latin typeface="Times New Roman" panose="02020603050405020304" pitchFamily="18" charset="0"/>
                <a:cs typeface="Times New Roman" panose="02020603050405020304" pitchFamily="18" charset="0"/>
              </a:rPr>
              <a:t>Αναθέσεις</a:t>
            </a:r>
          </a:p>
        </p:txBody>
      </p:sp>
      <p:cxnSp>
        <p:nvCxnSpPr>
          <p:cNvPr id="4" name="Ευθύγραμμο βέλος σύνδεσης 3"/>
          <p:cNvCxnSpPr/>
          <p:nvPr/>
        </p:nvCxnSpPr>
        <p:spPr>
          <a:xfrm flipV="1">
            <a:off x="5364088" y="5600250"/>
            <a:ext cx="576064" cy="637062"/>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pic>
        <p:nvPicPr>
          <p:cNvPr id="174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9860" y="203559"/>
            <a:ext cx="8588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4052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sz="4400" dirty="0" smtClean="0">
                <a:latin typeface="Times New Roman" panose="02020603050405020304" pitchFamily="18" charset="0"/>
                <a:cs typeface="Times New Roman" panose="02020603050405020304" pitchFamily="18" charset="0"/>
              </a:rPr>
              <a:t>Αποτίμηση</a:t>
            </a:r>
            <a:r>
              <a:rPr lang="el-GR" sz="4400" dirty="0">
                <a:latin typeface="Times New Roman" panose="02020603050405020304" pitchFamily="18" charset="0"/>
                <a:cs typeface="Times New Roman" panose="02020603050405020304" pitchFamily="18" charset="0"/>
              </a:rPr>
              <a:t> </a:t>
            </a:r>
            <a:r>
              <a:rPr lang="el-GR" sz="4400" dirty="0" smtClean="0">
                <a:latin typeface="Times New Roman" panose="02020603050405020304" pitchFamily="18" charset="0"/>
                <a:cs typeface="Times New Roman" panose="02020603050405020304" pitchFamily="18" charset="0"/>
              </a:rPr>
              <a:t>(Κριτική Αξιολόγηση)</a:t>
            </a:r>
            <a:endParaRPr lang="el-GR" sz="4400" dirty="0">
              <a:latin typeface="Times New Roman" panose="02020603050405020304" pitchFamily="18" charset="0"/>
              <a:cs typeface="Times New Roman" panose="02020603050405020304" pitchFamily="18" charset="0"/>
            </a:endParaRPr>
          </a:p>
        </p:txBody>
      </p:sp>
      <p:pic>
        <p:nvPicPr>
          <p:cNvPr id="3075" name="Picture 3" descr="C:\Users\User\Desktop\105564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3573016"/>
            <a:ext cx="3177975" cy="260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1400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213120446"/>
              </p:ext>
            </p:extLst>
          </p:nvPr>
        </p:nvGraphicFramePr>
        <p:xfrm>
          <a:off x="827584" y="1556792"/>
          <a:ext cx="7886700" cy="4439920"/>
        </p:xfrm>
        <a:graphic>
          <a:graphicData uri="http://schemas.openxmlformats.org/drawingml/2006/table">
            <a:tbl>
              <a:tblPr firstRow="1" bandRow="1">
                <a:tableStyleId>{9DCAF9ED-07DC-4A11-8D7F-57B35C25682E}</a:tableStyleId>
              </a:tblPr>
              <a:tblGrid>
                <a:gridCol w="7886700"/>
              </a:tblGrid>
              <a:tr h="370840">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Σημαντικές επισημάνσεις της προσέγγισης του μαθήματος Α1</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solidFill>
                            <a:schemeClr val="tx1"/>
                          </a:solidFill>
                          <a:latin typeface="Times New Roman" panose="02020603050405020304" pitchFamily="18" charset="0"/>
                          <a:cs typeface="Times New Roman" panose="02020603050405020304" pitchFamily="18" charset="0"/>
                        </a:rPr>
                        <a:t>Δίνεται έμφαση στο «τι» της συγγραφικής παραγωγής.</a:t>
                      </a:r>
                      <a:endParaRPr lang="el-GR" sz="16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Επίκεντρο της διδασκαλίας είναι το κείμενο και όχι η λέξη ή η πρόταση.</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Ο μαθητευόμενος εμπλέκεται ενεργητικά στη γνώση, αποκτά </a:t>
                      </a:r>
                      <a:r>
                        <a:rPr lang="el-GR" sz="1600" dirty="0" err="1" smtClean="0">
                          <a:latin typeface="Times New Roman" panose="02020603050405020304" pitchFamily="18" charset="0"/>
                          <a:cs typeface="Times New Roman" panose="02020603050405020304" pitchFamily="18" charset="0"/>
                        </a:rPr>
                        <a:t>μεταγνωστικές</a:t>
                      </a:r>
                      <a:r>
                        <a:rPr lang="el-GR" sz="1600" dirty="0" smtClean="0">
                          <a:latin typeface="Times New Roman" panose="02020603050405020304" pitchFamily="18" charset="0"/>
                          <a:cs typeface="Times New Roman" panose="02020603050405020304" pitchFamily="18" charset="0"/>
                        </a:rPr>
                        <a:t>, κοινωνικές και επικοινωνιακές δεξιότητες και στρατηγικές.</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Φάση άμεσης διδασκαλίας όπου ο εκπαιδευτικός παρουσιάζει και επεξηγεί αναλυτικά το αντικείμενο με τους σπουδαστές να τον παρακολουθούν.</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Εργασίες συνεργασίας εκπαιδευτικού με σπουδαστή που λειτουργούν με αλληλεπίδραση.</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Ατομικές εργασίες</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Ομάδα των σπουδαστών επεξεργάζεται, αναπαράγει και εξασκείται πάνω στο διδαχθέν θέμα </a:t>
                      </a:r>
                    </a:p>
                    <a:p>
                      <a:pPr algn="ctr"/>
                      <a:r>
                        <a:rPr lang="el-GR" sz="1600" dirty="0" smtClean="0">
                          <a:latin typeface="Times New Roman" panose="02020603050405020304" pitchFamily="18" charset="0"/>
                          <a:cs typeface="Times New Roman" panose="02020603050405020304" pitchFamily="18" charset="0"/>
                        </a:rPr>
                        <a:t>χρησιμοποιώντας όλο και λιγότερη καθοδήγηση από τον εκπαιδευτικό.</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Κάθε σπουδαστής ατομικά αναλαμβάνει να συνθέτει το δικό του κείμενο, παίρνοντας ανατροφοδότηση από τους συσπουδαστές και τον καθηγητή του και αξιολόγηση πάνω σε αυτό.</a:t>
                      </a:r>
                      <a:endParaRPr lang="el-GR" sz="1600" dirty="0">
                        <a:latin typeface="Times New Roman" panose="02020603050405020304" pitchFamily="18" charset="0"/>
                        <a:cs typeface="Times New Roman" panose="02020603050405020304" pitchFamily="18" charset="0"/>
                      </a:endParaRPr>
                    </a:p>
                  </a:txBody>
                  <a:tcPr/>
                </a:tc>
              </a:tr>
            </a:tbl>
          </a:graphicData>
        </a:graphic>
      </p:graphicFrame>
      <p:sp>
        <p:nvSpPr>
          <p:cNvPr id="3" name="Τίτλος 2"/>
          <p:cNvSpPr>
            <a:spLocks noGrp="1"/>
          </p:cNvSpPr>
          <p:nvPr>
            <p:ph type="title"/>
          </p:nvPr>
        </p:nvSpPr>
        <p:spPr>
          <a:xfrm>
            <a:off x="1143000" y="365126"/>
            <a:ext cx="7372350" cy="1119657"/>
          </a:xfrm>
        </p:spPr>
        <p:txBody>
          <a:bodyPr>
            <a:normAutofit/>
          </a:bodyPr>
          <a:lstStyle/>
          <a:p>
            <a:pPr algn="ctr"/>
            <a:r>
              <a:rPr lang="el-GR" sz="2800" dirty="0">
                <a:latin typeface="Times New Roman" panose="02020603050405020304" pitchFamily="18" charset="0"/>
                <a:cs typeface="Times New Roman" panose="02020603050405020304" pitchFamily="18" charset="0"/>
              </a:rPr>
              <a:t>Αποτίμηση </a:t>
            </a:r>
            <a:r>
              <a:rPr lang="el-GR" sz="2800" dirty="0" smtClean="0">
                <a:latin typeface="Times New Roman" panose="02020603050405020304" pitchFamily="18" charset="0"/>
                <a:cs typeface="Times New Roman" panose="02020603050405020304" pitchFamily="18" charset="0"/>
              </a:rPr>
              <a:t>της διδασκαλίας που ήδη εφαρμόζεται </a:t>
            </a:r>
            <a:endParaRPr lang="el-G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388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422470511"/>
              </p:ext>
            </p:extLst>
          </p:nvPr>
        </p:nvGraphicFramePr>
        <p:xfrm>
          <a:off x="755576" y="1412776"/>
          <a:ext cx="7886700" cy="5151120"/>
        </p:xfrm>
        <a:graphic>
          <a:graphicData uri="http://schemas.openxmlformats.org/drawingml/2006/table">
            <a:tbl>
              <a:tblPr firstRow="1" bandRow="1">
                <a:tableStyleId>{1E171933-4619-4E11-9A3F-F7608DF75F80}</a:tableStyleId>
              </a:tblPr>
              <a:tblGrid>
                <a:gridCol w="7886700"/>
              </a:tblGrid>
              <a:tr h="370840">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Σημαντικές επισημάνσεις διαδραστικού εκπαιδευτικού</a:t>
                      </a:r>
                      <a:r>
                        <a:rPr lang="el-GR" sz="2000" baseline="0" dirty="0" smtClean="0">
                          <a:solidFill>
                            <a:schemeClr val="tx1"/>
                          </a:solidFill>
                          <a:latin typeface="Times New Roman" panose="02020603050405020304" pitchFamily="18" charset="0"/>
                          <a:cs typeface="Times New Roman" panose="02020603050405020304" pitchFamily="18" charset="0"/>
                        </a:rPr>
                        <a:t> υλικού </a:t>
                      </a:r>
                      <a:r>
                        <a:rPr lang="el-GR" sz="2000" dirty="0" smtClean="0">
                          <a:solidFill>
                            <a:schemeClr val="tx1"/>
                          </a:solidFill>
                          <a:latin typeface="Times New Roman" panose="02020603050405020304" pitchFamily="18" charset="0"/>
                          <a:cs typeface="Times New Roman" panose="02020603050405020304" pitchFamily="18" charset="0"/>
                        </a:rPr>
                        <a:t>μαθήματος Α1</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Απαντήθηκαν ερωτήματα στον εκπαιδευόμενο τι πρέπει να κάνει, γιατί το κάνει, πότε πρέπει να το κάνει, πώς να το κάνει και τέλος αν το έκανε σωστά.</a:t>
                      </a:r>
                      <a:endParaRPr lang="el-GR" sz="1600" dirty="0">
                        <a:solidFill>
                          <a:schemeClr val="tx1"/>
                        </a:solidFill>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Δημιουργήθηκαν νέοι ρόλοι στον εκπαιδευτή όπως σύμβουλος, οργανωτής, καθοδηγητής και συντονιστής.</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Μέσα από τη δύναμη της εικόνας επιτεύχθηκε η ανακάλυψη όρων και εννοιών που στη θεωρία γίνονται δύσκολα αντιληπτές. </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Συνέβαλλε στη </a:t>
                      </a:r>
                      <a:r>
                        <a:rPr lang="el-GR" sz="1600" dirty="0" err="1" smtClean="0">
                          <a:latin typeface="Times New Roman" panose="02020603050405020304" pitchFamily="18" charset="0"/>
                          <a:cs typeface="Times New Roman" panose="02020603050405020304" pitchFamily="18" charset="0"/>
                        </a:rPr>
                        <a:t>διαθεματική</a:t>
                      </a:r>
                      <a:r>
                        <a:rPr lang="el-GR" sz="1600" dirty="0" smtClean="0">
                          <a:latin typeface="Times New Roman" panose="02020603050405020304" pitchFamily="18" charset="0"/>
                          <a:cs typeface="Times New Roman" panose="02020603050405020304" pitchFamily="18" charset="0"/>
                        </a:rPr>
                        <a:t> προσέγγιση της γνώσης, στην ανάπτυξη των ικανοτήτων των σπουδαστών (πρωτοβουλία, επινοητικότητα, </a:t>
                      </a:r>
                      <a:r>
                        <a:rPr lang="el-GR" sz="1600" dirty="0" err="1" smtClean="0">
                          <a:latin typeface="Times New Roman" panose="02020603050405020304" pitchFamily="18" charset="0"/>
                          <a:cs typeface="Times New Roman" panose="02020603050405020304" pitchFamily="18" charset="0"/>
                        </a:rPr>
                        <a:t>συνεργασιμότητα</a:t>
                      </a:r>
                      <a:r>
                        <a:rPr lang="el-GR" sz="1600" dirty="0" smtClean="0">
                          <a:latin typeface="Times New Roman" panose="02020603050405020304" pitchFamily="18" charset="0"/>
                          <a:cs typeface="Times New Roman" panose="02020603050405020304" pitchFamily="18" charset="0"/>
                        </a:rPr>
                        <a:t>, υπευθυνότητα, προσαρμοστικότητα, επιδεξιότητα, αισθητική αντίληψη), καθώς και στην εφαρμογή ενεργητικών μεθόδων μάθησης.</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Παρέχει τη δυνατότητα διασύνδεσης των πληροφοριών και πλοήγησης στη γνώση, ανάλογα με τη διάθεση ή και την περιέργεια του μαθητή.</a:t>
                      </a:r>
                      <a:endParaRPr lang="el-GR" sz="1600" dirty="0">
                        <a:latin typeface="Times New Roman" panose="02020603050405020304" pitchFamily="18" charset="0"/>
                        <a:cs typeface="Times New Roman" panose="02020603050405020304" pitchFamily="18" charset="0"/>
                      </a:endParaRPr>
                    </a:p>
                  </a:txBody>
                  <a:tcPr/>
                </a:tc>
              </a:tr>
              <a:tr h="370840">
                <a:tc>
                  <a:txBody>
                    <a:bodyPr/>
                    <a:lstStyle/>
                    <a:p>
                      <a:pPr algn="ctr"/>
                      <a:r>
                        <a:rPr lang="el-GR" sz="1600" dirty="0" smtClean="0">
                          <a:latin typeface="Times New Roman" panose="02020603050405020304" pitchFamily="18" charset="0"/>
                          <a:cs typeface="Times New Roman" panose="02020603050405020304" pitchFamily="18" charset="0"/>
                        </a:rPr>
                        <a:t>Μέσα από την τεχνολογία ο σπουδαστής καταφέρνει να καλλιεργήσει τις αναπτυξιακές του ανάγκες (διανοητική, συναισθηματική, ψυχοκινητική, κοινωνική, ηθική). Τον βοηθάει επίσης να ανακαλύπτει, να δημιουργεί σχέδια δράσης, να αποτιμά τις πηγές γνώσεων, να λαμβάνει αποφάσεις, να εκφράζεται δημιουργικά.</a:t>
                      </a:r>
                      <a:endParaRPr lang="el-GR" sz="1600" dirty="0">
                        <a:latin typeface="Times New Roman" panose="02020603050405020304" pitchFamily="18" charset="0"/>
                        <a:cs typeface="Times New Roman" panose="02020603050405020304" pitchFamily="18" charset="0"/>
                      </a:endParaRPr>
                    </a:p>
                  </a:txBody>
                  <a:tcPr/>
                </a:tc>
              </a:tr>
            </a:tbl>
          </a:graphicData>
        </a:graphic>
      </p:graphicFrame>
      <p:sp>
        <p:nvSpPr>
          <p:cNvPr id="3" name="Τίτλος 2"/>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Αποτίμηση </a:t>
            </a:r>
            <a:r>
              <a:rPr lang="el-GR" sz="2400" dirty="0" smtClean="0">
                <a:latin typeface="Times New Roman" panose="02020603050405020304" pitchFamily="18" charset="0"/>
                <a:cs typeface="Times New Roman" panose="02020603050405020304" pitchFamily="18" charset="0"/>
              </a:rPr>
              <a:t>διαδραστικού &amp; πολυμορφικού εκπαιδευτικού υλικού (1/2)</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4280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48065384"/>
              </p:ext>
            </p:extLst>
          </p:nvPr>
        </p:nvGraphicFramePr>
        <p:xfrm>
          <a:off x="755576" y="1271329"/>
          <a:ext cx="8136904" cy="5457543"/>
        </p:xfrm>
        <a:graphic>
          <a:graphicData uri="http://schemas.openxmlformats.org/drawingml/2006/table">
            <a:tbl>
              <a:tblPr firstRow="1" bandRow="1">
                <a:tableStyleId>{17292A2E-F333-43FB-9621-5CBBE7FDCDCB}</a:tableStyleId>
              </a:tblPr>
              <a:tblGrid>
                <a:gridCol w="8136904"/>
              </a:tblGrid>
              <a:tr h="678604">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Σημαντικές επισημάνσεις διαδραστικού εκπαιδευτικού</a:t>
                      </a:r>
                      <a:r>
                        <a:rPr lang="el-GR" sz="2000" baseline="0" dirty="0" smtClean="0">
                          <a:solidFill>
                            <a:schemeClr val="tx1"/>
                          </a:solidFill>
                          <a:latin typeface="Times New Roman" panose="02020603050405020304" pitchFamily="18" charset="0"/>
                          <a:cs typeface="Times New Roman" panose="02020603050405020304" pitchFamily="18" charset="0"/>
                        </a:rPr>
                        <a:t> υλικού </a:t>
                      </a:r>
                      <a:r>
                        <a:rPr lang="el-GR" sz="2000" dirty="0" smtClean="0">
                          <a:solidFill>
                            <a:schemeClr val="tx1"/>
                          </a:solidFill>
                          <a:latin typeface="Times New Roman" panose="02020603050405020304" pitchFamily="18" charset="0"/>
                          <a:cs typeface="Times New Roman" panose="02020603050405020304" pitchFamily="18" charset="0"/>
                        </a:rPr>
                        <a:t>μαθήματος Α1</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560586">
                <a:tc>
                  <a:txBody>
                    <a:bodyPr/>
                    <a:lstStyle/>
                    <a:p>
                      <a:pPr algn="ctr"/>
                      <a:r>
                        <a:rPr lang="el-GR" sz="1600" dirty="0" smtClean="0">
                          <a:latin typeface="Times New Roman" panose="02020603050405020304" pitchFamily="18" charset="0"/>
                          <a:cs typeface="Times New Roman" panose="02020603050405020304" pitchFamily="18" charset="0"/>
                        </a:rPr>
                        <a:t>Παρέχει εναλλακτικούς τρόπους δόμησης της εκπαιδευτικής διαδικασίας, νέες σχέσεις και νέες ισορροπίες, προσδοκίες αλλά και προβληματισμούς.</a:t>
                      </a:r>
                      <a:endParaRPr lang="el-GR" sz="1600" dirty="0">
                        <a:solidFill>
                          <a:schemeClr val="tx1"/>
                        </a:solidFill>
                        <a:latin typeface="Times New Roman" panose="02020603050405020304" pitchFamily="18" charset="0"/>
                        <a:cs typeface="Times New Roman" panose="02020603050405020304" pitchFamily="18" charset="0"/>
                      </a:endParaRPr>
                    </a:p>
                  </a:txBody>
                  <a:tcPr/>
                </a:tc>
              </a:tr>
              <a:tr h="345981">
                <a:tc>
                  <a:txBody>
                    <a:bodyPr/>
                    <a:lstStyle/>
                    <a:p>
                      <a:pPr algn="ctr"/>
                      <a:r>
                        <a:rPr lang="el-GR" sz="1600" dirty="0" smtClean="0">
                          <a:latin typeface="Times New Roman" panose="02020603050405020304" pitchFamily="18" charset="0"/>
                          <a:cs typeface="Times New Roman" panose="02020603050405020304" pitchFamily="18" charset="0"/>
                        </a:rPr>
                        <a:t>Η παρουσίαση του εκπαιδευτικού υλικού δεν υπόκεινται σε </a:t>
                      </a:r>
                      <a:r>
                        <a:rPr lang="el-GR" sz="1600" dirty="0" err="1" smtClean="0">
                          <a:latin typeface="Times New Roman" panose="02020603050405020304" pitchFamily="18" charset="0"/>
                          <a:cs typeface="Times New Roman" panose="02020603050405020304" pitchFamily="18" charset="0"/>
                        </a:rPr>
                        <a:t>χωροχρονικούς</a:t>
                      </a:r>
                      <a:r>
                        <a:rPr lang="el-GR" sz="1600" dirty="0" smtClean="0">
                          <a:latin typeface="Times New Roman" panose="02020603050405020304" pitchFamily="18" charset="0"/>
                          <a:cs typeface="Times New Roman" panose="02020603050405020304" pitchFamily="18" charset="0"/>
                        </a:rPr>
                        <a:t> περιορισμούς. </a:t>
                      </a:r>
                      <a:endParaRPr lang="el-GR" sz="1600" dirty="0">
                        <a:latin typeface="Times New Roman" panose="02020603050405020304" pitchFamily="18" charset="0"/>
                        <a:cs typeface="Times New Roman" panose="02020603050405020304" pitchFamily="18" charset="0"/>
                      </a:endParaRPr>
                    </a:p>
                  </a:txBody>
                  <a:tcPr/>
                </a:tc>
              </a:tr>
              <a:tr h="560586">
                <a:tc>
                  <a:txBody>
                    <a:bodyPr/>
                    <a:lstStyle/>
                    <a:p>
                      <a:pPr algn="ctr"/>
                      <a:r>
                        <a:rPr lang="el-GR" sz="1600" dirty="0" smtClean="0">
                          <a:latin typeface="Times New Roman" panose="02020603050405020304" pitchFamily="18" charset="0"/>
                          <a:cs typeface="Times New Roman" panose="02020603050405020304" pitchFamily="18" charset="0"/>
                        </a:rPr>
                        <a:t>Παρέχεται ανατροφοδότηση και αλληλεπίδραση με το υλικό οδηγώντας σε μια αυτόνομη και αυτορρυθμιζόμενη μάθηση.</a:t>
                      </a:r>
                      <a:endParaRPr lang="el-GR" sz="1600" dirty="0">
                        <a:latin typeface="Times New Roman" panose="02020603050405020304" pitchFamily="18" charset="0"/>
                        <a:cs typeface="Times New Roman" panose="02020603050405020304" pitchFamily="18" charset="0"/>
                      </a:endParaRPr>
                    </a:p>
                  </a:txBody>
                  <a:tcPr/>
                </a:tc>
              </a:tr>
              <a:tr h="345981">
                <a:tc>
                  <a:txBody>
                    <a:bodyPr/>
                    <a:lstStyle/>
                    <a:p>
                      <a:pPr algn="ctr"/>
                      <a:r>
                        <a:rPr lang="el-GR" sz="1600" dirty="0" smtClean="0">
                          <a:latin typeface="Times New Roman" panose="02020603050405020304" pitchFamily="18" charset="0"/>
                          <a:cs typeface="Times New Roman" panose="02020603050405020304" pitchFamily="18" charset="0"/>
                        </a:rPr>
                        <a:t>Μετασχηματίστηκε το παραδοσιακό περιεχόμενο και οι δραστηριότητες του μαθήματος.</a:t>
                      </a:r>
                      <a:endParaRPr lang="el-GR" sz="1600" dirty="0">
                        <a:latin typeface="Times New Roman" panose="02020603050405020304" pitchFamily="18" charset="0"/>
                        <a:cs typeface="Times New Roman" panose="02020603050405020304" pitchFamily="18" charset="0"/>
                      </a:endParaRPr>
                    </a:p>
                  </a:txBody>
                  <a:tcPr/>
                </a:tc>
              </a:tr>
              <a:tr h="560586">
                <a:tc>
                  <a:txBody>
                    <a:bodyPr/>
                    <a:lstStyle/>
                    <a:p>
                      <a:pPr algn="ctr"/>
                      <a:r>
                        <a:rPr lang="el-GR" sz="1600" dirty="0" smtClean="0">
                          <a:latin typeface="Times New Roman" panose="02020603050405020304" pitchFamily="18" charset="0"/>
                          <a:cs typeface="Times New Roman" panose="02020603050405020304" pitchFamily="18" charset="0"/>
                        </a:rPr>
                        <a:t>Αυξάνει την αυτοεκτίμηση των εκπαιδευομένων και τους ωθούν στην ανεξαρτητοποιημένη ικανότητα. Επίσης προσελκύουν περισσότερο το ενδιαφέρον με τα χρώματα και τις εικόνες.</a:t>
                      </a:r>
                      <a:endParaRPr lang="el-GR" sz="1600" dirty="0">
                        <a:latin typeface="Times New Roman" panose="02020603050405020304" pitchFamily="18" charset="0"/>
                        <a:cs typeface="Times New Roman" panose="02020603050405020304" pitchFamily="18" charset="0"/>
                      </a:endParaRPr>
                    </a:p>
                  </a:txBody>
                  <a:tcPr/>
                </a:tc>
              </a:tr>
              <a:tr h="560586">
                <a:tc>
                  <a:txBody>
                    <a:bodyPr/>
                    <a:lstStyle/>
                    <a:p>
                      <a:pPr algn="ctr"/>
                      <a:r>
                        <a:rPr lang="el-GR" sz="1600" dirty="0" smtClean="0">
                          <a:latin typeface="Times New Roman" panose="02020603050405020304" pitchFamily="18" charset="0"/>
                          <a:cs typeface="Times New Roman" panose="02020603050405020304" pitchFamily="18" charset="0"/>
                        </a:rPr>
                        <a:t>Καλύτερη και άμεση πρόσβαση στις πηγές πληροφόρησης μέσα από τα βιβλιογραφικά βοηθήματα.</a:t>
                      </a:r>
                      <a:endParaRPr lang="el-GR" sz="1600" dirty="0">
                        <a:latin typeface="Times New Roman" panose="02020603050405020304" pitchFamily="18" charset="0"/>
                        <a:cs typeface="Times New Roman" panose="02020603050405020304" pitchFamily="18" charset="0"/>
                      </a:endParaRPr>
                    </a:p>
                  </a:txBody>
                  <a:tcPr/>
                </a:tc>
              </a:tr>
              <a:tr h="796622">
                <a:tc>
                  <a:txBody>
                    <a:bodyPr/>
                    <a:lstStyle/>
                    <a:p>
                      <a:pPr algn="ctr"/>
                      <a:r>
                        <a:rPr lang="el-GR" sz="1600" dirty="0" smtClean="0">
                          <a:latin typeface="Times New Roman" panose="02020603050405020304" pitchFamily="18" charset="0"/>
                          <a:cs typeface="Times New Roman" panose="02020603050405020304" pitchFamily="18" charset="0"/>
                        </a:rPr>
                        <a:t>Παρέχονται πλήθος πληροφοριών σε ελάχιστο χρονικό διάστημα, με δυνατότητα διασταύρωσής τους, ενώ επιτρέπουν τη συγκέντρωση και κοινοποίηση διάσπαρτων σκέψεων μέσα από τα </a:t>
                      </a:r>
                      <a:r>
                        <a:rPr lang="el-GR" sz="1600" dirty="0" err="1" smtClean="0">
                          <a:latin typeface="Times New Roman" panose="02020603050405020304" pitchFamily="18" charset="0"/>
                          <a:cs typeface="Times New Roman" panose="02020603050405020304" pitchFamily="18" charset="0"/>
                        </a:rPr>
                        <a:t>forum</a:t>
                      </a:r>
                      <a:r>
                        <a:rPr lang="el-GR"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a:txBody>
                  <a:tcPr/>
                </a:tc>
              </a:tr>
              <a:tr h="345981">
                <a:tc>
                  <a:txBody>
                    <a:bodyPr/>
                    <a:lstStyle/>
                    <a:p>
                      <a:pPr algn="ctr"/>
                      <a:r>
                        <a:rPr lang="el-GR" sz="1600" dirty="0" smtClean="0">
                          <a:latin typeface="Times New Roman" panose="02020603050405020304" pitchFamily="18" charset="0"/>
                          <a:cs typeface="Times New Roman" panose="02020603050405020304" pitchFamily="18" charset="0"/>
                        </a:rPr>
                        <a:t>Η διαμόρφωση του υλικού δεν συνάγει σε κοινωνικές και γεωγραφικές διακρίσεις.</a:t>
                      </a:r>
                      <a:endParaRPr lang="el-GR" sz="1600" dirty="0">
                        <a:latin typeface="Times New Roman" panose="02020603050405020304" pitchFamily="18" charset="0"/>
                        <a:cs typeface="Times New Roman" panose="02020603050405020304" pitchFamily="18" charset="0"/>
                      </a:endParaRPr>
                    </a:p>
                  </a:txBody>
                  <a:tcPr/>
                </a:tc>
              </a:tr>
              <a:tr h="560586">
                <a:tc>
                  <a:txBody>
                    <a:bodyPr/>
                    <a:lstStyle/>
                    <a:p>
                      <a:pPr algn="ctr"/>
                      <a:r>
                        <a:rPr lang="el-GR" sz="1600" dirty="0" smtClean="0">
                          <a:latin typeface="Times New Roman" panose="02020603050405020304" pitchFamily="18" charset="0"/>
                          <a:cs typeface="Times New Roman" panose="02020603050405020304" pitchFamily="18" charset="0"/>
                        </a:rPr>
                        <a:t>Σαφής καθορισμός στόχων, προσδοκώμενων αποτελεσμάτων &amp; εννοιών κλειδιά σε κάθε ενότητα καθώς οι εκπαιδευόμενοι μαθαίνουν καλύτερα όταν γνωρίζουν εκ των προτέρων.</a:t>
                      </a:r>
                      <a:endParaRPr lang="el-GR" sz="1600" dirty="0">
                        <a:latin typeface="Times New Roman" panose="02020603050405020304" pitchFamily="18" charset="0"/>
                        <a:cs typeface="Times New Roman" panose="02020603050405020304" pitchFamily="18" charset="0"/>
                      </a:endParaRPr>
                    </a:p>
                  </a:txBody>
                  <a:tcPr/>
                </a:tc>
              </a:tr>
            </a:tbl>
          </a:graphicData>
        </a:graphic>
      </p:graphicFrame>
      <p:sp>
        <p:nvSpPr>
          <p:cNvPr id="3" name="Τίτλος 2"/>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Αποτίμηση </a:t>
            </a:r>
            <a:r>
              <a:rPr lang="el-GR" sz="2400" dirty="0" smtClean="0">
                <a:latin typeface="Times New Roman" panose="02020603050405020304" pitchFamily="18" charset="0"/>
                <a:cs typeface="Times New Roman" panose="02020603050405020304" pitchFamily="18" charset="0"/>
              </a:rPr>
              <a:t>διαδραστικού &amp; πολυμορφικού εκπαιδευτικού υλικού (2/2)</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0729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Δομή της εργασίας</a:t>
            </a:r>
            <a:endParaRPr lang="el-GR" sz="2800" dirty="0">
              <a:latin typeface="Times New Roman" panose="02020603050405020304" pitchFamily="18" charset="0"/>
              <a:cs typeface="Times New Roman" panose="02020603050405020304" pitchFamily="18" charset="0"/>
            </a:endParaRPr>
          </a:p>
        </p:txBody>
      </p:sp>
      <p:pic>
        <p:nvPicPr>
          <p:cNvPr id="2051" name="Picture 3" descr="C:\Users\Lenovo\Desktop\imag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116632"/>
            <a:ext cx="1872208" cy="1512168"/>
          </a:xfrm>
          <a:prstGeom prst="rect">
            <a:avLst/>
          </a:prstGeom>
          <a:noFill/>
          <a:extLst>
            <a:ext uri="{909E8E84-426E-40DD-AFC4-6F175D3DCCD1}">
              <a14:hiddenFill xmlns:a14="http://schemas.microsoft.com/office/drawing/2010/main">
                <a:solidFill>
                  <a:srgbClr val="FFFFFF"/>
                </a:solidFill>
              </a14:hiddenFill>
            </a:ext>
          </a:extLst>
        </p:spPr>
      </p:pic>
      <p:sp>
        <p:nvSpPr>
          <p:cNvPr id="5" name="Θέση περιεχομένου 4"/>
          <p:cNvSpPr>
            <a:spLocks noGrp="1"/>
          </p:cNvSpPr>
          <p:nvPr>
            <p:ph idx="1"/>
          </p:nvPr>
        </p:nvSpPr>
        <p:spPr>
          <a:xfrm>
            <a:off x="827584" y="1628800"/>
            <a:ext cx="7886700" cy="4351338"/>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buFont typeface="Wingdings" panose="05000000000000000000" pitchFamily="2" charset="2"/>
              <a:buChar char="ü"/>
            </a:pPr>
            <a:r>
              <a:rPr lang="el-GR" b="1" dirty="0" smtClean="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Θεωρητικό πλαίσιο</a:t>
            </a:r>
          </a:p>
          <a:p>
            <a:pPr>
              <a:buFont typeface="Wingdings" panose="05000000000000000000" pitchFamily="2" charset="2"/>
              <a:buChar char="ü"/>
            </a:pPr>
            <a:r>
              <a:rPr lang="el-GR" sz="3200" dirty="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 Σχεδιασμός εκπαιδευτικού υλικού</a:t>
            </a:r>
          </a:p>
          <a:p>
            <a:pPr>
              <a:buFont typeface="Wingdings" panose="05000000000000000000" pitchFamily="2" charset="2"/>
              <a:buChar char="ü"/>
            </a:pPr>
            <a:r>
              <a:rPr lang="el-GR" sz="3200" dirty="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 Δημιουργία εκπαιδευτικού υλικού</a:t>
            </a:r>
          </a:p>
          <a:p>
            <a:pPr>
              <a:buFont typeface="Wingdings" panose="05000000000000000000" pitchFamily="2" charset="2"/>
              <a:buChar char="ü"/>
            </a:pPr>
            <a:r>
              <a:rPr lang="el-GR" sz="3200" dirty="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Αποτίμηση-Κριτική αξιολόγηση του εκπαιδευτικού υλικού</a:t>
            </a:r>
          </a:p>
          <a:p>
            <a:pPr>
              <a:buFont typeface="Wingdings" panose="05000000000000000000" pitchFamily="2" charset="2"/>
              <a:buChar char="ü"/>
            </a:pPr>
            <a:r>
              <a:rPr lang="el-GR" sz="3200" dirty="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 Συμπεράσματα- Προτάσεις</a:t>
            </a:r>
            <a:endParaRPr lang="el-G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559922"/>
      </p:ext>
    </p:extLst>
  </p:cSld>
  <p:clrMapOvr>
    <a:masterClrMapping/>
  </p:clrMapOvr>
  <mc:AlternateContent xmlns:mc="http://schemas.openxmlformats.org/markup-compatibility/2006" xmlns:p14="http://schemas.microsoft.com/office/powerpoint/2010/main">
    <mc:Choice Requires="p14">
      <p:transition spd="slow" p14:dur="2000" advTm="10743"/>
    </mc:Choice>
    <mc:Fallback xmlns="">
      <p:transition spd="slow" advTm="10743"/>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524340850"/>
              </p:ext>
            </p:extLst>
          </p:nvPr>
        </p:nvGraphicFramePr>
        <p:xfrm>
          <a:off x="755576" y="1271329"/>
          <a:ext cx="8136904" cy="4839124"/>
        </p:xfrm>
        <a:graphic>
          <a:graphicData uri="http://schemas.openxmlformats.org/drawingml/2006/table">
            <a:tbl>
              <a:tblPr firstRow="1" bandRow="1">
                <a:tableStyleId>{93296810-A885-4BE3-A3E7-6D5BEEA58F35}</a:tableStyleId>
              </a:tblPr>
              <a:tblGrid>
                <a:gridCol w="4068452"/>
                <a:gridCol w="4068452"/>
              </a:tblGrid>
              <a:tr h="678604">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Κειμενοκεντρική προσέγγιση</a:t>
                      </a:r>
                      <a:endParaRPr lang="el-GR"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Διαδραστικό εκπαιδευτικό υλικό</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560586">
                <a:tc>
                  <a:txBody>
                    <a:bodyPr/>
                    <a:lstStyle/>
                    <a:p>
                      <a:pPr algn="ctr">
                        <a:lnSpc>
                          <a:spcPct val="150000"/>
                        </a:lnSpc>
                        <a:spcAft>
                          <a:spcPts val="600"/>
                        </a:spcAft>
                      </a:pPr>
                      <a:r>
                        <a:rPr lang="el-GR" sz="1400" dirty="0">
                          <a:effectLst/>
                          <a:latin typeface="Times New Roman"/>
                          <a:ea typeface="Times New Roman"/>
                          <a:cs typeface="Times New Roman"/>
                        </a:rPr>
                        <a:t>Δίνεται έμφαση στο «τι» της συγγραφικής παραγωγής.</a:t>
                      </a:r>
                      <a:endParaRPr lang="el-GR" sz="140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400" b="0" dirty="0">
                          <a:effectLst/>
                          <a:latin typeface="Times New Roman"/>
                          <a:ea typeface="Times New Roman"/>
                          <a:cs typeface="Times New Roman"/>
                        </a:rPr>
                        <a:t>Απαντήθηκαν ερωτήματα στον εκπαιδευόμενο τι πρέπει να κάνει, γιατί το κάνει, πότε πρέπει να το κάνει, πώς να το κάνει και τέλος αν το έκανε σωστά.</a:t>
                      </a:r>
                      <a:endParaRPr lang="el-GR" sz="1400" b="0" dirty="0">
                        <a:effectLst/>
                        <a:latin typeface="Calibri"/>
                        <a:ea typeface="Times New Roman"/>
                        <a:cs typeface="Times New Roman"/>
                      </a:endParaRPr>
                    </a:p>
                  </a:txBody>
                  <a:tcPr marL="68580" marR="68580" marT="0" marB="0"/>
                </a:tc>
              </a:tr>
              <a:tr h="345981">
                <a:tc>
                  <a:txBody>
                    <a:bodyPr/>
                    <a:lstStyle/>
                    <a:p>
                      <a:pPr algn="ctr">
                        <a:lnSpc>
                          <a:spcPct val="150000"/>
                        </a:lnSpc>
                        <a:spcAft>
                          <a:spcPts val="600"/>
                        </a:spcAft>
                      </a:pPr>
                      <a:r>
                        <a:rPr lang="el-GR" sz="1400" b="0" dirty="0">
                          <a:effectLst/>
                          <a:latin typeface="Times New Roman"/>
                          <a:ea typeface="Times New Roman"/>
                          <a:cs typeface="Times New Roman"/>
                        </a:rPr>
                        <a:t>Ο μαθητευόμενος εμπλέκεται ενεργητικά στη γνώση, αποκτά </a:t>
                      </a:r>
                      <a:r>
                        <a:rPr lang="el-GR" sz="1400" b="0" dirty="0" err="1">
                          <a:effectLst/>
                          <a:latin typeface="Times New Roman"/>
                          <a:ea typeface="Times New Roman"/>
                          <a:cs typeface="Times New Roman"/>
                        </a:rPr>
                        <a:t>μεταγνωστικές</a:t>
                      </a:r>
                      <a:r>
                        <a:rPr lang="el-GR" sz="1400" b="0" dirty="0">
                          <a:effectLst/>
                          <a:latin typeface="Times New Roman"/>
                          <a:ea typeface="Times New Roman"/>
                          <a:cs typeface="Times New Roman"/>
                        </a:rPr>
                        <a:t>, κοινωνικές και επικοινωνιακές δεξιότητες και στρατηγικές.</a:t>
                      </a:r>
                      <a:endParaRPr lang="el-GR" sz="14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400" b="0" dirty="0">
                          <a:effectLst/>
                          <a:latin typeface="Times New Roman"/>
                          <a:ea typeface="Times New Roman"/>
                          <a:cs typeface="Times New Roman"/>
                        </a:rPr>
                        <a:t>Μέσα από την τεχνολογία ο σπουδαστής καταφέρνει να καλλιεργήσει τις αναπτυξιακές του ανάγκες (διανοητική, συναισθηματική, ψυχοκινητική, κοινωνική, ηθική). Τον βοηθάει επίσης να ανακαλύπτει, να δημιουργεί σχέδια δράσης, να αποτιμά τις πηγές γνώσεων, να λαμβάνει αποφάσεις, να εκφράζεται δημιουργικά.</a:t>
                      </a:r>
                      <a:endParaRPr lang="el-GR" sz="1400" b="0" dirty="0">
                        <a:effectLst/>
                        <a:latin typeface="Calibri"/>
                        <a:ea typeface="Times New Roman"/>
                        <a:cs typeface="Times New Roman"/>
                      </a:endParaRPr>
                    </a:p>
                  </a:txBody>
                  <a:tcPr marL="68580" marR="68580" marT="0" marB="0"/>
                </a:tc>
              </a:tr>
              <a:tr h="560586">
                <a:tc>
                  <a:txBody>
                    <a:bodyPr/>
                    <a:lstStyle/>
                    <a:p>
                      <a:pPr algn="ctr">
                        <a:lnSpc>
                          <a:spcPct val="150000"/>
                        </a:lnSpc>
                        <a:spcAft>
                          <a:spcPts val="600"/>
                        </a:spcAft>
                      </a:pPr>
                      <a:r>
                        <a:rPr lang="el-GR" sz="1400" b="0" dirty="0">
                          <a:effectLst/>
                          <a:latin typeface="Times New Roman"/>
                          <a:ea typeface="Times New Roman"/>
                          <a:cs typeface="Times New Roman"/>
                        </a:rPr>
                        <a:t>Φάση άμεσης διδασκαλίας όπου ο εκπαιδευτικός παρουσιάζει και επεξηγεί αναλυτικά το αντικείμενο με τους σπουδαστές να τον παρακολουθούν. </a:t>
                      </a:r>
                      <a:endParaRPr lang="el-GR" sz="14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400" b="0" dirty="0">
                          <a:effectLst/>
                          <a:latin typeface="Times New Roman"/>
                          <a:ea typeface="Times New Roman"/>
                          <a:cs typeface="Times New Roman"/>
                        </a:rPr>
                        <a:t>Παρέχεται ανατροφοδότηση και αλληλεπίδραση με το υλικό οδηγώντας σε μια αυτόνομη-αυτορρυθμιζόμενη μάθηση. (</a:t>
                      </a:r>
                      <a:r>
                        <a:rPr lang="el-GR" sz="1400" b="0" dirty="0" err="1">
                          <a:effectLst/>
                          <a:latin typeface="Times New Roman"/>
                          <a:ea typeface="Times New Roman"/>
                          <a:cs typeface="Times New Roman"/>
                        </a:rPr>
                        <a:t>μαθητοκεντρική</a:t>
                      </a:r>
                      <a:r>
                        <a:rPr lang="el-GR" sz="1400" b="0" dirty="0">
                          <a:effectLst/>
                          <a:latin typeface="Times New Roman"/>
                          <a:ea typeface="Times New Roman"/>
                          <a:cs typeface="Times New Roman"/>
                        </a:rPr>
                        <a:t> διδασκαλία)</a:t>
                      </a:r>
                      <a:endParaRPr lang="el-GR" sz="1400" b="0" dirty="0">
                        <a:effectLst/>
                        <a:latin typeface="Calibri"/>
                        <a:ea typeface="Times New Roman"/>
                        <a:cs typeface="Times New Roman"/>
                      </a:endParaRPr>
                    </a:p>
                  </a:txBody>
                  <a:tcPr marL="68580" marR="68580" marT="0" marB="0"/>
                </a:tc>
              </a:tr>
            </a:tbl>
          </a:graphicData>
        </a:graphic>
      </p:graphicFrame>
      <p:sp>
        <p:nvSpPr>
          <p:cNvPr id="3" name="Τίτλος 2"/>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Αποτίμηση </a:t>
            </a:r>
            <a:r>
              <a:rPr lang="el-GR" sz="2400" dirty="0" smtClean="0">
                <a:latin typeface="Times New Roman" panose="02020603050405020304" pitchFamily="18" charset="0"/>
                <a:cs typeface="Times New Roman" panose="02020603050405020304" pitchFamily="18" charset="0"/>
              </a:rPr>
              <a:t>διαδραστικού &amp; πολυμορφικού εκπαιδευτικού υλικού (1/3)</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07053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9639110"/>
              </p:ext>
            </p:extLst>
          </p:nvPr>
        </p:nvGraphicFramePr>
        <p:xfrm>
          <a:off x="755576" y="1271329"/>
          <a:ext cx="8136904" cy="4896790"/>
        </p:xfrm>
        <a:graphic>
          <a:graphicData uri="http://schemas.openxmlformats.org/drawingml/2006/table">
            <a:tbl>
              <a:tblPr firstRow="1" bandRow="1">
                <a:tableStyleId>{93296810-A885-4BE3-A3E7-6D5BEEA58F35}</a:tableStyleId>
              </a:tblPr>
              <a:tblGrid>
                <a:gridCol w="4068452"/>
                <a:gridCol w="4068452"/>
              </a:tblGrid>
              <a:tr h="678604">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Κειμενοκεντρική προσέγγιση</a:t>
                      </a:r>
                      <a:endParaRPr lang="el-GR"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Διαδραστικό εκπαιδευτικό υλικό</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560586">
                <a:tc>
                  <a:txBody>
                    <a:bodyPr/>
                    <a:lstStyle/>
                    <a:p>
                      <a:pPr algn="ctr">
                        <a:lnSpc>
                          <a:spcPct val="150000"/>
                        </a:lnSpc>
                        <a:spcAft>
                          <a:spcPts val="600"/>
                        </a:spcAft>
                      </a:pPr>
                      <a:r>
                        <a:rPr lang="el-GR" sz="1600" b="0" dirty="0" err="1">
                          <a:effectLst/>
                          <a:latin typeface="Times New Roman"/>
                          <a:ea typeface="Times New Roman"/>
                          <a:cs typeface="Times New Roman"/>
                        </a:rPr>
                        <a:t>Χωροχρονικοί</a:t>
                      </a:r>
                      <a:r>
                        <a:rPr lang="el-GR" sz="1600" b="0" dirty="0">
                          <a:effectLst/>
                          <a:latin typeface="Times New Roman"/>
                          <a:ea typeface="Times New Roman"/>
                          <a:cs typeface="Times New Roman"/>
                        </a:rPr>
                        <a:t> περιορισμοί</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a:effectLst/>
                          <a:latin typeface="Times New Roman"/>
                          <a:ea typeface="Times New Roman"/>
                          <a:cs typeface="Times New Roman"/>
                        </a:rPr>
                        <a:t>Έλλειψη χωροχρονικών περιορισμών</a:t>
                      </a:r>
                      <a:endParaRPr lang="el-GR" sz="1600" b="0">
                        <a:effectLst/>
                        <a:latin typeface="Calibri"/>
                        <a:ea typeface="Times New Roman"/>
                        <a:cs typeface="Times New Roman"/>
                      </a:endParaRPr>
                    </a:p>
                  </a:txBody>
                  <a:tcPr marL="68580" marR="68580" marT="0" marB="0"/>
                </a:tc>
              </a:tr>
              <a:tr h="345981">
                <a:tc>
                  <a:txBody>
                    <a:bodyPr/>
                    <a:lstStyle/>
                    <a:p>
                      <a:pPr algn="ctr">
                        <a:lnSpc>
                          <a:spcPct val="150000"/>
                        </a:lnSpc>
                        <a:spcAft>
                          <a:spcPts val="600"/>
                        </a:spcAft>
                      </a:pPr>
                      <a:r>
                        <a:rPr lang="el-GR" sz="1600" b="0" dirty="0">
                          <a:effectLst/>
                          <a:latin typeface="Times New Roman"/>
                          <a:ea typeface="Times New Roman"/>
                          <a:cs typeface="Times New Roman"/>
                        </a:rPr>
                        <a:t>Αναπαραγωγή κειμένου άκριτα, ως  προϊόν προτυποποίησης ορισμένων </a:t>
                      </a:r>
                      <a:r>
                        <a:rPr lang="el-GR" sz="1600" b="0" dirty="0" err="1">
                          <a:effectLst/>
                          <a:latin typeface="Times New Roman"/>
                          <a:ea typeface="Times New Roman"/>
                          <a:cs typeface="Times New Roman"/>
                        </a:rPr>
                        <a:t>κειμενικών</a:t>
                      </a:r>
                      <a:r>
                        <a:rPr lang="el-GR" sz="1600" b="0" dirty="0">
                          <a:effectLst/>
                          <a:latin typeface="Times New Roman"/>
                          <a:ea typeface="Times New Roman"/>
                          <a:cs typeface="Times New Roman"/>
                        </a:rPr>
                        <a:t> μορφών.</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dirty="0">
                          <a:effectLst/>
                          <a:latin typeface="Times New Roman"/>
                          <a:ea typeface="Times New Roman"/>
                          <a:cs typeface="Times New Roman"/>
                        </a:rPr>
                        <a:t>Καλύτερη και άμεση πρόσβαση στις πηγές πληροφόρησης μέσα από τα βιβλιογραφικά βοηθήματα. (βιβλιογραφικά βοηθήματα)</a:t>
                      </a:r>
                      <a:endParaRPr lang="el-GR" sz="1600" b="0" dirty="0">
                        <a:effectLst/>
                        <a:latin typeface="Calibri"/>
                        <a:ea typeface="Times New Roman"/>
                        <a:cs typeface="Times New Roman"/>
                      </a:endParaRPr>
                    </a:p>
                  </a:txBody>
                  <a:tcPr marL="68580" marR="68580" marT="0" marB="0"/>
                </a:tc>
              </a:tr>
              <a:tr h="560586">
                <a:tc>
                  <a:txBody>
                    <a:bodyPr/>
                    <a:lstStyle/>
                    <a:p>
                      <a:pPr algn="ctr">
                        <a:lnSpc>
                          <a:spcPct val="150000"/>
                        </a:lnSpc>
                        <a:spcAft>
                          <a:spcPts val="600"/>
                        </a:spcAft>
                      </a:pPr>
                      <a:r>
                        <a:rPr lang="el-GR" sz="1600" b="0" dirty="0">
                          <a:effectLst/>
                          <a:latin typeface="Times New Roman"/>
                          <a:ea typeface="Times New Roman"/>
                          <a:cs typeface="Times New Roman"/>
                        </a:rPr>
                        <a:t>Έλεγχος πληροφοριών που παρέχονται</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dirty="0">
                          <a:effectLst/>
                          <a:latin typeface="Times New Roman"/>
                          <a:ea typeface="Times New Roman"/>
                          <a:cs typeface="Times New Roman"/>
                        </a:rPr>
                        <a:t>Υπάρχει υπερβολή πληροφόρησης που δημιουργεί φαινόμενα ρευστότητας και απροσδιοριστίας.</a:t>
                      </a:r>
                      <a:endParaRPr lang="el-GR" sz="1600" b="0" dirty="0">
                        <a:effectLst/>
                        <a:latin typeface="Calibri"/>
                        <a:ea typeface="Times New Roman"/>
                        <a:cs typeface="Times New Roman"/>
                      </a:endParaRPr>
                    </a:p>
                  </a:txBody>
                  <a:tcPr marL="68580" marR="68580" marT="0" marB="0"/>
                </a:tc>
              </a:tr>
              <a:tr h="560586">
                <a:tc>
                  <a:txBody>
                    <a:bodyPr/>
                    <a:lstStyle/>
                    <a:p>
                      <a:pPr algn="ctr">
                        <a:lnSpc>
                          <a:spcPct val="150000"/>
                        </a:lnSpc>
                        <a:spcAft>
                          <a:spcPts val="600"/>
                        </a:spcAft>
                      </a:pPr>
                      <a:r>
                        <a:rPr lang="el-GR" sz="1600" b="0" dirty="0">
                          <a:effectLst/>
                          <a:latin typeface="Times New Roman"/>
                          <a:ea typeface="Times New Roman"/>
                          <a:cs typeface="Times New Roman"/>
                        </a:rPr>
                        <a:t>Σαφής καθορισμός στόχων, προσδοκώμενων αποτελεσμάτων &amp; εννοιών κλειδιά σε κάθε ενότητα καθώς οι εκπαιδευόμενοι μαθαίνουν καλύτερα όταν γνωρίζουν εκ των προτέρων.</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dirty="0">
                          <a:effectLst/>
                          <a:latin typeface="Times New Roman"/>
                          <a:ea typeface="Times New Roman"/>
                          <a:cs typeface="Times New Roman"/>
                        </a:rPr>
                        <a:t>Σαφής καθορισμός στόχων, προσδοκώμενων αποτελεσμάτων &amp; εννοιών κλειδιά σε κάθε ενότητα καθώς οι εκπαιδευόμενοι μαθαίνουν καλύτερα όταν γνωρίζουν εκ των προτέρων.</a:t>
                      </a:r>
                      <a:endParaRPr lang="el-GR" sz="1600" b="0" dirty="0">
                        <a:effectLst/>
                        <a:latin typeface="Calibri"/>
                        <a:ea typeface="Times New Roman"/>
                        <a:cs typeface="Times New Roman"/>
                      </a:endParaRPr>
                    </a:p>
                  </a:txBody>
                  <a:tcPr marL="68580" marR="68580" marT="0" marB="0"/>
                </a:tc>
              </a:tr>
            </a:tbl>
          </a:graphicData>
        </a:graphic>
      </p:graphicFrame>
      <p:sp>
        <p:nvSpPr>
          <p:cNvPr id="3" name="Τίτλος 2"/>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Αποτίμηση </a:t>
            </a:r>
            <a:r>
              <a:rPr lang="el-GR" sz="2400" dirty="0" smtClean="0">
                <a:latin typeface="Times New Roman" panose="02020603050405020304" pitchFamily="18" charset="0"/>
                <a:cs typeface="Times New Roman" panose="02020603050405020304" pitchFamily="18" charset="0"/>
              </a:rPr>
              <a:t>διαδραστικού &amp; πολυμορφικού εκπαιδευτικού υλικού (2/3)</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38999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075197169"/>
              </p:ext>
            </p:extLst>
          </p:nvPr>
        </p:nvGraphicFramePr>
        <p:xfrm>
          <a:off x="755576" y="1556792"/>
          <a:ext cx="8136904" cy="3970444"/>
        </p:xfrm>
        <a:graphic>
          <a:graphicData uri="http://schemas.openxmlformats.org/drawingml/2006/table">
            <a:tbl>
              <a:tblPr firstRow="1" bandRow="1">
                <a:tableStyleId>{93296810-A885-4BE3-A3E7-6D5BEEA58F35}</a:tableStyleId>
              </a:tblPr>
              <a:tblGrid>
                <a:gridCol w="4068452"/>
                <a:gridCol w="4068452"/>
              </a:tblGrid>
              <a:tr h="678604">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Κειμενοκεντρική προσέγγιση</a:t>
                      </a:r>
                      <a:endParaRPr lang="el-GR"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l-GR" sz="2000" dirty="0" smtClean="0">
                          <a:solidFill>
                            <a:schemeClr val="tx1"/>
                          </a:solidFill>
                          <a:latin typeface="Times New Roman" panose="02020603050405020304" pitchFamily="18" charset="0"/>
                          <a:cs typeface="Times New Roman" panose="02020603050405020304" pitchFamily="18" charset="0"/>
                        </a:rPr>
                        <a:t>Διαδραστικό εκπαιδευτικό υλικό</a:t>
                      </a:r>
                      <a:endParaRPr lang="el-GR" sz="2000" dirty="0">
                        <a:solidFill>
                          <a:schemeClr val="tx1"/>
                        </a:solidFill>
                        <a:latin typeface="Times New Roman" panose="02020603050405020304" pitchFamily="18" charset="0"/>
                        <a:cs typeface="Times New Roman" panose="02020603050405020304" pitchFamily="18" charset="0"/>
                      </a:endParaRPr>
                    </a:p>
                  </a:txBody>
                  <a:tcPr/>
                </a:tc>
              </a:tr>
              <a:tr h="560586">
                <a:tc>
                  <a:txBody>
                    <a:bodyPr/>
                    <a:lstStyle/>
                    <a:p>
                      <a:pPr algn="ctr">
                        <a:lnSpc>
                          <a:spcPct val="150000"/>
                        </a:lnSpc>
                        <a:spcAft>
                          <a:spcPts val="600"/>
                        </a:spcAft>
                      </a:pPr>
                      <a:r>
                        <a:rPr lang="el-GR" sz="1600" b="0" dirty="0">
                          <a:effectLst/>
                          <a:latin typeface="Times New Roman"/>
                          <a:ea typeface="Times New Roman"/>
                          <a:cs typeface="Times New Roman"/>
                        </a:rPr>
                        <a:t>Ατομικές </a:t>
                      </a:r>
                      <a:r>
                        <a:rPr lang="el-GR" sz="1600" b="0" dirty="0" smtClean="0">
                          <a:effectLst/>
                          <a:latin typeface="Times New Roman"/>
                          <a:ea typeface="Times New Roman"/>
                          <a:cs typeface="Times New Roman"/>
                        </a:rPr>
                        <a:t>εργασίες</a:t>
                      </a:r>
                      <a:r>
                        <a:rPr lang="en-US" sz="1600" b="0" dirty="0" smtClean="0">
                          <a:effectLst/>
                          <a:latin typeface="Times New Roman"/>
                          <a:ea typeface="Times New Roman"/>
                          <a:cs typeface="Times New Roman"/>
                        </a:rPr>
                        <a:t> </a:t>
                      </a:r>
                      <a:r>
                        <a:rPr lang="el-GR" sz="1600" b="0" dirty="0" smtClean="0">
                          <a:effectLst/>
                          <a:latin typeface="Times New Roman"/>
                          <a:ea typeface="Times New Roman"/>
                          <a:cs typeface="Times New Roman"/>
                        </a:rPr>
                        <a:t>και</a:t>
                      </a:r>
                      <a:r>
                        <a:rPr lang="el-GR" sz="1600" b="0" baseline="0" dirty="0" smtClean="0">
                          <a:effectLst/>
                          <a:latin typeface="Times New Roman"/>
                          <a:ea typeface="Times New Roman"/>
                          <a:cs typeface="Times New Roman"/>
                        </a:rPr>
                        <a:t> δραστηριότητες </a:t>
                      </a:r>
                      <a:r>
                        <a:rPr lang="el-GR" sz="1600" b="0" baseline="0" smtClean="0">
                          <a:effectLst/>
                          <a:latin typeface="Times New Roman"/>
                          <a:ea typeface="Times New Roman"/>
                          <a:cs typeface="Times New Roman"/>
                        </a:rPr>
                        <a:t>αφόρμησης</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a:effectLst/>
                          <a:latin typeface="Times New Roman"/>
                          <a:ea typeface="Times New Roman"/>
                          <a:cs typeface="Times New Roman"/>
                        </a:rPr>
                        <a:t>Δραστηριότητες και ασκήσεις αυτοαξιολόγησης</a:t>
                      </a:r>
                      <a:endParaRPr lang="el-GR" sz="1600" b="0">
                        <a:effectLst/>
                        <a:latin typeface="Calibri"/>
                        <a:ea typeface="Times New Roman"/>
                        <a:cs typeface="Times New Roman"/>
                      </a:endParaRPr>
                    </a:p>
                  </a:txBody>
                  <a:tcPr marL="68580" marR="68580" marT="0" marB="0"/>
                </a:tc>
              </a:tr>
              <a:tr h="345981">
                <a:tc>
                  <a:txBody>
                    <a:bodyPr/>
                    <a:lstStyle/>
                    <a:p>
                      <a:pPr algn="ctr">
                        <a:lnSpc>
                          <a:spcPct val="150000"/>
                        </a:lnSpc>
                        <a:spcAft>
                          <a:spcPts val="600"/>
                        </a:spcAft>
                      </a:pPr>
                      <a:r>
                        <a:rPr lang="el-GR" sz="1600" b="0" dirty="0">
                          <a:effectLst/>
                          <a:latin typeface="Times New Roman"/>
                          <a:ea typeface="Times New Roman"/>
                          <a:cs typeface="Times New Roman"/>
                        </a:rPr>
                        <a:t>Αλληλεπίδραση εκπαιδευόμενου με τον διδάσκοντα ή εκπαιδευόμενων μεταξύ τους.</a:t>
                      </a:r>
                      <a:endParaRPr lang="el-GR" sz="1600" b="0" dirty="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dirty="0">
                          <a:effectLst/>
                          <a:latin typeface="Times New Roman"/>
                          <a:ea typeface="Times New Roman"/>
                          <a:cs typeface="Times New Roman"/>
                        </a:rPr>
                        <a:t>Αλληλεπίδραση εκπαιδευόμενου με το εκπαιδευτικό υλικό αλλά και του εκπαιδευόμενου με τον διδάσκοντα ή εκπαιδευόμενων μεταξύ τους.</a:t>
                      </a:r>
                      <a:endParaRPr lang="el-GR" sz="1600" b="0" dirty="0">
                        <a:effectLst/>
                        <a:latin typeface="Calibri"/>
                        <a:ea typeface="Times New Roman"/>
                        <a:cs typeface="Times New Roman"/>
                      </a:endParaRPr>
                    </a:p>
                  </a:txBody>
                  <a:tcPr marL="68580" marR="68580" marT="0" marB="0"/>
                </a:tc>
              </a:tr>
              <a:tr h="560586">
                <a:tc>
                  <a:txBody>
                    <a:bodyPr/>
                    <a:lstStyle/>
                    <a:p>
                      <a:pPr algn="ctr">
                        <a:lnSpc>
                          <a:spcPct val="150000"/>
                        </a:lnSpc>
                        <a:spcAft>
                          <a:spcPts val="600"/>
                        </a:spcAft>
                      </a:pPr>
                      <a:r>
                        <a:rPr lang="el-GR" sz="1600" b="0">
                          <a:effectLst/>
                          <a:latin typeface="Times New Roman"/>
                          <a:ea typeface="Times New Roman"/>
                          <a:cs typeface="Times New Roman"/>
                        </a:rPr>
                        <a:t>Προτάσεις για περαιτέρω βιβλιογραφία που θα δίνει τη δυνατότητα έρευνας και εφαρμογής της κριτικής σκέψης σε αυτούς που το επιθυμούν.</a:t>
                      </a:r>
                      <a:endParaRPr lang="el-GR" sz="1600" b="0">
                        <a:effectLst/>
                        <a:latin typeface="Calibri"/>
                        <a:ea typeface="Times New Roman"/>
                        <a:cs typeface="Times New Roman"/>
                      </a:endParaRPr>
                    </a:p>
                  </a:txBody>
                  <a:tcPr marL="68580" marR="68580" marT="0" marB="0"/>
                </a:tc>
                <a:tc>
                  <a:txBody>
                    <a:bodyPr/>
                    <a:lstStyle/>
                    <a:p>
                      <a:pPr algn="ctr">
                        <a:lnSpc>
                          <a:spcPct val="150000"/>
                        </a:lnSpc>
                        <a:spcAft>
                          <a:spcPts val="600"/>
                        </a:spcAft>
                      </a:pPr>
                      <a:r>
                        <a:rPr lang="el-GR" sz="1600" b="0" dirty="0">
                          <a:effectLst/>
                          <a:latin typeface="Times New Roman"/>
                          <a:ea typeface="Times New Roman"/>
                          <a:cs typeface="Times New Roman"/>
                        </a:rPr>
                        <a:t>Προτάσεις για περαιτέρω βιβλιογραφία που θα δίνει τη δυνατότητα έρευνας και εφαρμογής της κριτικής σκέψης σε αυτούς που το επιθυμούν.</a:t>
                      </a:r>
                      <a:endParaRPr lang="el-GR" sz="1600" b="0" dirty="0">
                        <a:effectLst/>
                        <a:latin typeface="Calibri"/>
                        <a:ea typeface="Times New Roman"/>
                        <a:cs typeface="Times New Roman"/>
                      </a:endParaRPr>
                    </a:p>
                  </a:txBody>
                  <a:tcPr marL="68580" marR="68580" marT="0" marB="0"/>
                </a:tc>
              </a:tr>
            </a:tbl>
          </a:graphicData>
        </a:graphic>
      </p:graphicFrame>
      <p:sp>
        <p:nvSpPr>
          <p:cNvPr id="3" name="Τίτλος 2"/>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Αποτίμηση </a:t>
            </a:r>
            <a:r>
              <a:rPr lang="el-GR" sz="2400" dirty="0" smtClean="0">
                <a:latin typeface="Times New Roman" panose="02020603050405020304" pitchFamily="18" charset="0"/>
                <a:cs typeface="Times New Roman" panose="02020603050405020304" pitchFamily="18" charset="0"/>
              </a:rPr>
              <a:t>διαδραστικού &amp; πολυμορφικού εκπαιδευτικού υλικού (3/3)</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23294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sz="5400" dirty="0" smtClean="0">
                <a:latin typeface="Times New Roman" panose="02020603050405020304" pitchFamily="18" charset="0"/>
                <a:cs typeface="Times New Roman" panose="02020603050405020304" pitchFamily="18" charset="0"/>
              </a:rPr>
              <a:t>Συμπεράσματα-Προτάσεις</a:t>
            </a:r>
            <a:endParaRPr lang="el-GR" sz="5400" dirty="0">
              <a:latin typeface="Times New Roman" panose="02020603050405020304" pitchFamily="18" charset="0"/>
              <a:cs typeface="Times New Roman" panose="02020603050405020304" pitchFamily="18" charset="0"/>
            </a:endParaRPr>
          </a:p>
        </p:txBody>
      </p:sp>
      <p:pic>
        <p:nvPicPr>
          <p:cNvPr id="4098" name="Picture 2" descr="C:\Users\User\Desktop\439-4397582_conclude-png-1-png-image-business-tod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3720287"/>
            <a:ext cx="2808312" cy="25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7403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Συμπεράσματα (1/2)</a:t>
            </a:r>
            <a:endParaRPr lang="el-GR"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45768" y="1556792"/>
            <a:ext cx="7776864" cy="490031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endParaRPr lang="el-GR"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el-GR" sz="1600" dirty="0" smtClean="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Πρώτο ερευνητικό ερώτημα: </a:t>
            </a:r>
            <a:r>
              <a:rPr lang="el-GR" sz="1600" dirty="0" smtClean="0">
                <a:latin typeface="Times New Roman" panose="02020603050405020304" pitchFamily="18" charset="0"/>
                <a:cs typeface="Times New Roman" panose="02020603050405020304" pitchFamily="18" charset="0"/>
              </a:rPr>
              <a:t>Οι </a:t>
            </a:r>
            <a:r>
              <a:rPr lang="el-GR" sz="1600" dirty="0">
                <a:latin typeface="Times New Roman" panose="02020603050405020304" pitchFamily="18" charset="0"/>
                <a:cs typeface="Times New Roman" panose="02020603050405020304" pitchFamily="18" charset="0"/>
              </a:rPr>
              <a:t>ραγδαίες αλλαγές, που συντελούνται </a:t>
            </a:r>
            <a:r>
              <a:rPr lang="el-GR" sz="1600" dirty="0" err="1">
                <a:latin typeface="Times New Roman" panose="02020603050405020304" pitchFamily="18" charset="0"/>
                <a:cs typeface="Times New Roman" panose="02020603050405020304" pitchFamily="18" charset="0"/>
              </a:rPr>
              <a:t>καθηµερινά</a:t>
            </a:r>
            <a:r>
              <a:rPr lang="el-GR" sz="1600" dirty="0">
                <a:latin typeface="Times New Roman" panose="02020603050405020304" pitchFamily="18" charset="0"/>
                <a:cs typeface="Times New Roman" panose="02020603050405020304" pitchFamily="18" charset="0"/>
              </a:rPr>
              <a:t> στο ευρύτερο κοινωνικό περιβάλλον επιβάλλουν και στον χώρο της </a:t>
            </a:r>
            <a:r>
              <a:rPr lang="el-GR" sz="1600" dirty="0" err="1">
                <a:latin typeface="Times New Roman" panose="02020603050405020304" pitchFamily="18" charset="0"/>
                <a:cs typeface="Times New Roman" panose="02020603050405020304" pitchFamily="18" charset="0"/>
              </a:rPr>
              <a:t>πανεπιστηµιακής</a:t>
            </a:r>
            <a:r>
              <a:rPr lang="el-GR" sz="1600" dirty="0">
                <a:latin typeface="Times New Roman" panose="02020603050405020304" pitchFamily="18" charset="0"/>
                <a:cs typeface="Times New Roman" panose="02020603050405020304" pitchFamily="18" charset="0"/>
              </a:rPr>
              <a:t> εκπαίδευσης ανάλογες σε µ</a:t>
            </a:r>
            <a:r>
              <a:rPr lang="el-GR" sz="1600" dirty="0" err="1">
                <a:latin typeface="Times New Roman" panose="02020603050405020304" pitchFamily="18" charset="0"/>
                <a:cs typeface="Times New Roman" panose="02020603050405020304" pitchFamily="18" charset="0"/>
              </a:rPr>
              <a:t>έγεθος</a:t>
            </a:r>
            <a:r>
              <a:rPr lang="el-GR" sz="1600" dirty="0">
                <a:latin typeface="Times New Roman" panose="02020603050405020304" pitchFamily="18" charset="0"/>
                <a:cs typeface="Times New Roman" panose="02020603050405020304" pitchFamily="18" charset="0"/>
              </a:rPr>
              <a:t> µ</a:t>
            </a:r>
            <a:r>
              <a:rPr lang="el-GR" sz="1600" dirty="0" err="1">
                <a:latin typeface="Times New Roman" panose="02020603050405020304" pitchFamily="18" charset="0"/>
                <a:cs typeface="Times New Roman" panose="02020603050405020304" pitchFamily="18" charset="0"/>
              </a:rPr>
              <a:t>εταβολές</a:t>
            </a:r>
            <a:r>
              <a:rPr lang="el-GR" sz="1600" dirty="0">
                <a:latin typeface="Times New Roman" panose="02020603050405020304" pitchFamily="18" charset="0"/>
                <a:cs typeface="Times New Roman" panose="02020603050405020304" pitchFamily="18" charset="0"/>
              </a:rPr>
              <a:t> και </a:t>
            </a:r>
            <a:r>
              <a:rPr lang="el-GR" sz="1600" dirty="0" err="1">
                <a:latin typeface="Times New Roman" panose="02020603050405020304" pitchFamily="18" charset="0"/>
                <a:cs typeface="Times New Roman" panose="02020603050405020304" pitchFamily="18" charset="0"/>
              </a:rPr>
              <a:t>προσαρµογές</a:t>
            </a:r>
            <a:r>
              <a:rPr lang="el-GR" sz="1600" dirty="0">
                <a:latin typeface="Times New Roman" panose="02020603050405020304" pitchFamily="18" charset="0"/>
                <a:cs typeface="Times New Roman" panose="02020603050405020304" pitchFamily="18" charset="0"/>
              </a:rPr>
              <a:t>. Το </a:t>
            </a:r>
            <a:r>
              <a:rPr lang="el-GR" sz="1600" dirty="0" err="1">
                <a:latin typeface="Times New Roman" panose="02020603050405020304" pitchFamily="18" charset="0"/>
                <a:cs typeface="Times New Roman" panose="02020603050405020304" pitchFamily="18" charset="0"/>
              </a:rPr>
              <a:t>σύστηµα</a:t>
            </a:r>
            <a:r>
              <a:rPr lang="el-GR" sz="1600" dirty="0">
                <a:latin typeface="Times New Roman" panose="02020603050405020304" pitchFamily="18" charset="0"/>
                <a:cs typeface="Times New Roman" panose="02020603050405020304" pitchFamily="18" charset="0"/>
              </a:rPr>
              <a:t> της εξ αποστάσεως εκπαίδευση, λόγω των χαρακτηριστικών του, παρέχει ευκαιρίες εκπαίδευσης σε </a:t>
            </a:r>
            <a:r>
              <a:rPr lang="el-GR" sz="1600" dirty="0" err="1">
                <a:latin typeface="Times New Roman" panose="02020603050405020304" pitchFamily="18" charset="0"/>
                <a:cs typeface="Times New Roman" panose="02020603050405020304" pitchFamily="18" charset="0"/>
              </a:rPr>
              <a:t>άτοµα</a:t>
            </a:r>
            <a:r>
              <a:rPr lang="el-GR" sz="1600" dirty="0">
                <a:latin typeface="Times New Roman" panose="02020603050405020304" pitchFamily="18" charset="0"/>
                <a:cs typeface="Times New Roman" panose="02020603050405020304" pitchFamily="18" charset="0"/>
              </a:rPr>
              <a:t> κάθε ηλικίας και ανεξάρτητα από την </a:t>
            </a:r>
            <a:r>
              <a:rPr lang="el-GR" sz="1600" dirty="0" err="1">
                <a:latin typeface="Times New Roman" panose="02020603050405020304" pitchFamily="18" charset="0"/>
                <a:cs typeface="Times New Roman" panose="02020603050405020304" pitchFamily="18" charset="0"/>
              </a:rPr>
              <a:t>επαγγελµατική</a:t>
            </a:r>
            <a:r>
              <a:rPr lang="el-GR" sz="1600" dirty="0">
                <a:latin typeface="Times New Roman" panose="02020603050405020304" pitchFamily="18" charset="0"/>
                <a:cs typeface="Times New Roman" panose="02020603050405020304" pitchFamily="18" charset="0"/>
              </a:rPr>
              <a:t> τους και την οικογενειακή τους κατάσταση, τις κοινωνικές τους υποχρεώσεις και τον τόπο µ</a:t>
            </a:r>
            <a:r>
              <a:rPr lang="el-GR" sz="1600" dirty="0" err="1">
                <a:latin typeface="Times New Roman" panose="02020603050405020304" pitchFamily="18" charset="0"/>
                <a:cs typeface="Times New Roman" panose="02020603050405020304" pitchFamily="18" charset="0"/>
              </a:rPr>
              <a:t>όνιµης</a:t>
            </a:r>
            <a:r>
              <a:rPr lang="el-GR" sz="1600" dirty="0">
                <a:latin typeface="Times New Roman" panose="02020603050405020304" pitchFamily="18" charset="0"/>
                <a:cs typeface="Times New Roman" panose="02020603050405020304" pitchFamily="18" charset="0"/>
              </a:rPr>
              <a:t> κατοικίας τους. </a:t>
            </a:r>
            <a:endParaRPr lang="el-GR" sz="1600"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el-GR" sz="1600" dirty="0">
                <a:latin typeface="Times New Roman" panose="02020603050405020304" pitchFamily="18" charset="0"/>
                <a:cs typeface="Times New Roman" panose="02020603050405020304" pitchFamily="18" charset="0"/>
              </a:rPr>
              <a:t> </a:t>
            </a:r>
            <a:r>
              <a:rPr lang="el-GR" sz="1600" b="1" dirty="0" smtClean="0">
                <a:latin typeface="Times New Roman" panose="02020603050405020304" pitchFamily="18" charset="0"/>
                <a:cs typeface="Times New Roman" panose="02020603050405020304" pitchFamily="18" charset="0"/>
              </a:rPr>
              <a:t>Δεύτερο ερευνητικό ερώτημα</a:t>
            </a:r>
            <a:r>
              <a:rPr lang="el-GR" sz="1600" dirty="0">
                <a:latin typeface="Times New Roman" panose="02020603050405020304" pitchFamily="18" charset="0"/>
                <a:cs typeface="Times New Roman" panose="02020603050405020304" pitchFamily="18" charset="0"/>
              </a:rPr>
              <a:t>: Βάσει της </a:t>
            </a:r>
            <a:r>
              <a:rPr lang="el-GR" sz="1600" dirty="0" err="1">
                <a:latin typeface="Times New Roman" panose="02020603050405020304" pitchFamily="18" charset="0"/>
                <a:cs typeface="Times New Roman" panose="02020603050405020304" pitchFamily="18" charset="0"/>
              </a:rPr>
              <a:t>μαθητοκεντρικής</a:t>
            </a:r>
            <a:r>
              <a:rPr lang="el-GR" sz="1600" dirty="0">
                <a:latin typeface="Times New Roman" panose="02020603050405020304" pitchFamily="18" charset="0"/>
                <a:cs typeface="Times New Roman" panose="02020603050405020304" pitchFamily="18" charset="0"/>
              </a:rPr>
              <a:t>-</a:t>
            </a:r>
            <a:r>
              <a:rPr lang="el-GR" sz="1600" dirty="0" err="1">
                <a:latin typeface="Times New Roman" panose="02020603050405020304" pitchFamily="18" charset="0"/>
                <a:cs typeface="Times New Roman" panose="02020603050405020304" pitchFamily="18" charset="0"/>
              </a:rPr>
              <a:t>γνωσιακής</a:t>
            </a:r>
            <a:r>
              <a:rPr lang="el-GR" sz="1600" dirty="0">
                <a:latin typeface="Times New Roman" panose="02020603050405020304" pitchFamily="18" charset="0"/>
                <a:cs typeface="Times New Roman" panose="02020603050405020304" pitchFamily="18" charset="0"/>
              </a:rPr>
              <a:t> τάσης και των όσων εκείνη προβλέπει δομήθηκε και το εκπαιδευτικό περιβάλλον στην παρούσα εργασία. Η επιλογή αυτή είχε ως ξεκάθαρο στόχο τις ανάγκες και τα χαρακτηριστικά των εκπαιδευόμενων</a:t>
            </a:r>
            <a:r>
              <a:rPr lang="el-GR" sz="1600" dirty="0"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στοιχεία </a:t>
            </a:r>
            <a:r>
              <a:rPr lang="el-GR" sz="1600" dirty="0">
                <a:latin typeface="Times New Roman" panose="02020603050405020304" pitchFamily="18" charset="0"/>
                <a:cs typeface="Times New Roman" panose="02020603050405020304" pitchFamily="18" charset="0"/>
              </a:rPr>
              <a:t>που καθόρισαν την επιλογή, την αρχιτεκτονική και την λειτουργία </a:t>
            </a:r>
            <a:r>
              <a:rPr lang="el-GR" sz="1600" dirty="0" smtClean="0">
                <a:latin typeface="Times New Roman" panose="02020603050405020304" pitchFamily="18" charset="0"/>
                <a:cs typeface="Times New Roman" panose="02020603050405020304" pitchFamily="18" charset="0"/>
              </a:rPr>
              <a:t>του</a:t>
            </a:r>
            <a:r>
              <a:rPr lang="en-US" sz="1600" dirty="0" smtClean="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εκπαιδευτικού </a:t>
            </a:r>
            <a:r>
              <a:rPr lang="el-GR" sz="1600" dirty="0">
                <a:latin typeface="Times New Roman" panose="02020603050405020304" pitchFamily="18" charset="0"/>
                <a:cs typeface="Times New Roman" panose="02020603050405020304" pitchFamily="18" charset="0"/>
              </a:rPr>
              <a:t>περιβάλλοντος. </a:t>
            </a:r>
            <a:endParaRPr lang="el-GR" sz="1600" dirty="0"/>
          </a:p>
        </p:txBody>
      </p:sp>
    </p:spTree>
    <p:extLst>
      <p:ext uri="{BB962C8B-B14F-4D97-AF65-F5344CB8AC3E}">
        <p14:creationId xmlns:p14="http://schemas.microsoft.com/office/powerpoint/2010/main" val="28145511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Συμπεράσματα (2/2)</a:t>
            </a:r>
            <a:endParaRPr lang="el-GR"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45768" y="1556792"/>
            <a:ext cx="7776864" cy="521681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el-GR" sz="1400" b="1" dirty="0" smtClean="0">
                <a:latin typeface="Times New Roman" panose="02020603050405020304" pitchFamily="18" charset="0"/>
                <a:cs typeface="Times New Roman" panose="02020603050405020304" pitchFamily="18" charset="0"/>
              </a:rPr>
              <a:t>Τρίτο </a:t>
            </a:r>
            <a:r>
              <a:rPr lang="el-GR" sz="1400" b="1" dirty="0">
                <a:latin typeface="Times New Roman" panose="02020603050405020304" pitchFamily="18" charset="0"/>
                <a:cs typeface="Times New Roman" panose="02020603050405020304" pitchFamily="18" charset="0"/>
              </a:rPr>
              <a:t>ερευνητικό </a:t>
            </a:r>
            <a:r>
              <a:rPr lang="el-GR" sz="1400" b="1" dirty="0" smtClean="0">
                <a:latin typeface="Times New Roman" panose="02020603050405020304" pitchFamily="18" charset="0"/>
                <a:cs typeface="Times New Roman" panose="02020603050405020304" pitchFamily="18" charset="0"/>
              </a:rPr>
              <a:t>ερώτημα: </a:t>
            </a:r>
          </a:p>
          <a:p>
            <a:pPr marL="285750" indent="-285750" algn="just">
              <a:lnSpc>
                <a:spcPct val="150000"/>
              </a:lnSpc>
              <a:buFont typeface="Wingdings" panose="05000000000000000000" pitchFamily="2" charset="2"/>
              <a:buChar char="ü"/>
            </a:pPr>
            <a:r>
              <a:rPr lang="el-GR" sz="1600" dirty="0" smtClean="0">
                <a:latin typeface="Times New Roman" panose="02020603050405020304" pitchFamily="18" charset="0"/>
                <a:cs typeface="Times New Roman" panose="02020603050405020304" pitchFamily="18" charset="0"/>
              </a:rPr>
              <a:t>Μέσα </a:t>
            </a:r>
            <a:r>
              <a:rPr lang="el-GR" sz="1600" dirty="0">
                <a:latin typeface="Times New Roman" panose="02020603050405020304" pitchFamily="18" charset="0"/>
                <a:cs typeface="Times New Roman" panose="02020603050405020304" pitchFamily="18" charset="0"/>
              </a:rPr>
              <a:t>από την συγκριτική ανάλυση της κειμενοκεντρικής διδασκαλίας του μαθήματος και του διαδραστικού εκπαιδευτικού υλικού που δημιουργήθηκε, μπορεί να εξαχθεί το συμπέρασμα ότι το πολυμορφικό εκπαιδευτικό υλικό βοηθάει μέσω των αρχών της αρχιτεκτονικής του στην καλύτερη κατανόηση του μαθήματος. </a:t>
            </a:r>
            <a:endParaRPr lang="el-GR" sz="1600"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el-GR" sz="1600" dirty="0" smtClean="0">
                <a:latin typeface="Times New Roman" panose="02020603050405020304" pitchFamily="18" charset="0"/>
                <a:cs typeface="Times New Roman" panose="02020603050405020304" pitchFamily="18" charset="0"/>
              </a:rPr>
              <a:t>Μέσα </a:t>
            </a:r>
            <a:r>
              <a:rPr lang="el-GR" sz="1600" dirty="0">
                <a:latin typeface="Times New Roman" panose="02020603050405020304" pitchFamily="18" charset="0"/>
                <a:cs typeface="Times New Roman" panose="02020603050405020304" pitchFamily="18" charset="0"/>
              </a:rPr>
              <a:t>από τις δραστηριότητες και τις ασκήσεις </a:t>
            </a:r>
            <a:r>
              <a:rPr lang="el-GR" sz="1600" dirty="0" err="1">
                <a:latin typeface="Times New Roman" panose="02020603050405020304" pitchFamily="18" charset="0"/>
                <a:cs typeface="Times New Roman" panose="02020603050405020304" pitchFamily="18" charset="0"/>
              </a:rPr>
              <a:t>αυτοαξιολόγησης</a:t>
            </a:r>
            <a:r>
              <a:rPr lang="el-GR" sz="1600" dirty="0">
                <a:latin typeface="Times New Roman" panose="02020603050405020304" pitchFamily="18" charset="0"/>
                <a:cs typeface="Times New Roman" panose="02020603050405020304" pitchFamily="18" charset="0"/>
              </a:rPr>
              <a:t> παρέχεται η δυνατότητα καλύτερης εμπέδωσης όλων των θεωρητικών εννοιών. </a:t>
            </a:r>
          </a:p>
          <a:p>
            <a:pPr marL="285750" indent="-285750" algn="just">
              <a:lnSpc>
                <a:spcPct val="150000"/>
              </a:lnSpc>
              <a:buFont typeface="Wingdings" panose="05000000000000000000" pitchFamily="2" charset="2"/>
              <a:buChar char="ü"/>
            </a:pPr>
            <a:r>
              <a:rPr lang="el-GR" sz="1600" dirty="0">
                <a:latin typeface="Times New Roman" panose="02020603050405020304" pitchFamily="18" charset="0"/>
                <a:cs typeface="Times New Roman" panose="02020603050405020304" pitchFamily="18" charset="0"/>
              </a:rPr>
              <a:t>Ε</a:t>
            </a:r>
            <a:r>
              <a:rPr lang="el-GR" sz="1600" dirty="0" smtClean="0">
                <a:latin typeface="Times New Roman" panose="02020603050405020304" pitchFamily="18" charset="0"/>
                <a:cs typeface="Times New Roman" panose="02020603050405020304" pitchFamily="18" charset="0"/>
              </a:rPr>
              <a:t>νθαρρύνεται </a:t>
            </a:r>
            <a:r>
              <a:rPr lang="el-GR" sz="1600" dirty="0">
                <a:latin typeface="Times New Roman" panose="02020603050405020304" pitchFamily="18" charset="0"/>
                <a:cs typeface="Times New Roman" panose="02020603050405020304" pitchFamily="18" charset="0"/>
              </a:rPr>
              <a:t>ο ρόλος του εκπαιδευτικού ως οργανωτή της διαδικασίας μάθησης και αξιολόγησης, μέσα από σύγχρονες παιδαγωγικές αντιλήψεις, αλλά και ο ρόλος του μαθητή μέσα από σύγχρονες διδακτικές προσεγγίσεις που αφορούν σύνταξη εργασιών, παρουσίαση ομαδικών εργασιών, διερεύνηση μέσω πειραματικών διαδικασιών, κ α. </a:t>
            </a:r>
            <a:endParaRPr lang="el-GR" sz="1600"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ü"/>
            </a:pPr>
            <a:r>
              <a:rPr lang="el-GR" sz="1600" dirty="0" smtClean="0">
                <a:latin typeface="Times New Roman" panose="02020603050405020304" pitchFamily="18" charset="0"/>
                <a:cs typeface="Times New Roman" panose="02020603050405020304" pitchFamily="18" charset="0"/>
              </a:rPr>
              <a:t>Παρέχεται </a:t>
            </a:r>
            <a:r>
              <a:rPr lang="el-GR" sz="1600" dirty="0">
                <a:latin typeface="Times New Roman" panose="02020603050405020304" pitchFamily="18" charset="0"/>
                <a:cs typeface="Times New Roman" panose="02020603050405020304" pitchFamily="18" charset="0"/>
              </a:rPr>
              <a:t>μ’ αυτό τον τρόπο στο μαθητή αύξηση της πρόσβασης σε πληροφορίες, αύξηση της απόδοσης, βελτίωση της ποιότητας των εργασιών, αύξηση του βαθμού αυτονομίας και ενδυνάμωση του πνεύματος συνεργατικότητας.</a:t>
            </a:r>
            <a:r>
              <a:rPr lang="el-GR" sz="1600" dirty="0" smtClean="0">
                <a:latin typeface="Times New Roman" panose="02020603050405020304" pitchFamily="18" charset="0"/>
                <a:cs typeface="Times New Roman" panose="02020603050405020304" pitchFamily="18" charset="0"/>
              </a:rPr>
              <a:t> </a:t>
            </a:r>
            <a:endParaRPr lang="el-GR" sz="1600" dirty="0"/>
          </a:p>
        </p:txBody>
      </p:sp>
    </p:spTree>
    <p:extLst>
      <p:ext uri="{BB962C8B-B14F-4D97-AF65-F5344CB8AC3E}">
        <p14:creationId xmlns:p14="http://schemas.microsoft.com/office/powerpoint/2010/main" val="7065475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Προτάσεις</a:t>
            </a:r>
            <a:endParaRPr lang="el-GR"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45768" y="1412776"/>
            <a:ext cx="7776864" cy="424731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gn="just">
              <a:lnSpc>
                <a:spcPct val="150000"/>
              </a:lnSpc>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Δ</a:t>
            </a:r>
            <a:r>
              <a:rPr lang="el-GR" dirty="0" smtClean="0">
                <a:latin typeface="Times New Roman" panose="02020603050405020304" pitchFamily="18" charset="0"/>
                <a:cs typeface="Times New Roman" panose="02020603050405020304" pitchFamily="18" charset="0"/>
              </a:rPr>
              <a:t>ιδασκαλία </a:t>
            </a:r>
            <a:r>
              <a:rPr lang="el-GR" dirty="0">
                <a:latin typeface="Times New Roman" panose="02020603050405020304" pitchFamily="18" charset="0"/>
                <a:cs typeface="Times New Roman" panose="02020603050405020304" pitchFamily="18" charset="0"/>
              </a:rPr>
              <a:t>του μαθήματος να γίνεται με τρόπο βιωματικό ώστε οι εκπαιδευόμενοι να εμπλέκονται ενεργά στην εκπαιδευτική </a:t>
            </a:r>
            <a:r>
              <a:rPr lang="el-GR" dirty="0" smtClean="0">
                <a:latin typeface="Times New Roman" panose="02020603050405020304" pitchFamily="18" charset="0"/>
                <a:cs typeface="Times New Roman" panose="02020603050405020304" pitchFamily="18" charset="0"/>
              </a:rPr>
              <a:t>διαδικασία.</a:t>
            </a:r>
          </a:p>
          <a:p>
            <a:pPr marL="285750" indent="-285750" algn="just">
              <a:lnSpc>
                <a:spcPct val="150000"/>
              </a:lnSpc>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Διδασκαλία του μαθήματος μέσα από μαθητοκεντρικές διαδικασίες.</a:t>
            </a:r>
            <a:endParaRPr lang="el-GR" dirty="0">
              <a:latin typeface="Times New Roman" panose="02020603050405020304" pitchFamily="18" charset="0"/>
              <a:cs typeface="Times New Roman" panose="02020603050405020304" pitchFamily="18" charset="0"/>
            </a:endParaRPr>
          </a:p>
          <a:p>
            <a:pPr algn="just">
              <a:lnSpc>
                <a:spcPct val="150000"/>
              </a:lnSpc>
            </a:pPr>
            <a:r>
              <a:rPr lang="el-GR" dirty="0" smtClean="0">
                <a:latin typeface="Times New Roman" panose="02020603050405020304" pitchFamily="18" charset="0"/>
                <a:cs typeface="Times New Roman" panose="02020603050405020304" pitchFamily="18" charset="0"/>
              </a:rPr>
              <a:t>Μελλοντικά </a:t>
            </a:r>
            <a:r>
              <a:rPr lang="el-GR" dirty="0">
                <a:latin typeface="Times New Roman" panose="02020603050405020304" pitchFamily="18" charset="0"/>
                <a:cs typeface="Times New Roman" panose="02020603050405020304" pitchFamily="18" charset="0"/>
              </a:rPr>
              <a:t>θα μπορούσαν να διερευνηθούν τα παρακάτω πεδία:</a:t>
            </a:r>
          </a:p>
          <a:p>
            <a:pPr marL="285750" lvl="0" indent="-285750" algn="just">
              <a:lnSpc>
                <a:spcPct val="150000"/>
              </a:lnSpc>
              <a:buFont typeface="Wingdings" panose="05000000000000000000" pitchFamily="2" charset="2"/>
              <a:buChar char="ü"/>
            </a:pPr>
            <a:r>
              <a:rPr lang="el-GR" dirty="0" smtClean="0">
                <a:latin typeface="Times New Roman" panose="02020603050405020304" pitchFamily="18" charset="0"/>
                <a:cs typeface="Times New Roman" panose="02020603050405020304" pitchFamily="18" charset="0"/>
              </a:rPr>
              <a:t>Η </a:t>
            </a:r>
            <a:r>
              <a:rPr lang="el-GR" dirty="0">
                <a:latin typeface="Times New Roman" panose="02020603050405020304" pitchFamily="18" charset="0"/>
                <a:cs typeface="Times New Roman" panose="02020603050405020304" pitchFamily="18" charset="0"/>
              </a:rPr>
              <a:t>ελκυστικότητα του περιεχομένου και η ικανοποίηση των σπουδαστών από την αλληλεπίδρασή τους.</a:t>
            </a:r>
          </a:p>
          <a:p>
            <a:pPr marL="285750" lvl="0" indent="-285750" algn="just">
              <a:lnSpc>
                <a:spcPct val="150000"/>
              </a:lnSpc>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αποτελεσματικότητα και η αποδοτικότητα του υλικού που χρησιμοποιήθηκε.</a:t>
            </a:r>
          </a:p>
          <a:p>
            <a:pPr marL="285750" lvl="0" indent="-285750" algn="just">
              <a:lnSpc>
                <a:spcPct val="150000"/>
              </a:lnSpc>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επάρκεια των δραστηριοτήτων αυτοαξιολόγησης.</a:t>
            </a:r>
          </a:p>
          <a:p>
            <a:pPr marL="285750" lvl="0" indent="-285750" algn="just">
              <a:lnSpc>
                <a:spcPct val="150000"/>
              </a:lnSpc>
              <a:buFont typeface="Wingdings" panose="05000000000000000000" pitchFamily="2" charset="2"/>
              <a:buChar char="ü"/>
            </a:pPr>
            <a:r>
              <a:rPr lang="el-GR" dirty="0" smtClean="0">
                <a:latin typeface="Times New Roman" panose="02020603050405020304" pitchFamily="18" charset="0"/>
                <a:cs typeface="Times New Roman" panose="02020603050405020304" pitchFamily="18" charset="0"/>
              </a:rPr>
              <a:t>Προτάσεις </a:t>
            </a:r>
            <a:r>
              <a:rPr lang="el-GR" dirty="0">
                <a:latin typeface="Times New Roman" panose="02020603050405020304" pitchFamily="18" charset="0"/>
                <a:cs typeface="Times New Roman" panose="02020603050405020304" pitchFamily="18" charset="0"/>
              </a:rPr>
              <a:t>στο πλαίσιο ποιοτικής έρευνας για το τι θα μπορούσε να βελτιωθεί σε σχέση με το παρεχόμενο εκπαιδευτικό υλικό.</a:t>
            </a:r>
          </a:p>
        </p:txBody>
      </p:sp>
      <p:sp>
        <p:nvSpPr>
          <p:cNvPr id="2" name="TextBox 1"/>
          <p:cNvSpPr txBox="1"/>
          <p:nvPr/>
        </p:nvSpPr>
        <p:spPr>
          <a:xfrm>
            <a:off x="1057906" y="5633833"/>
            <a:ext cx="755258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lnSpc>
                <a:spcPct val="150000"/>
              </a:lnSpc>
            </a:pPr>
            <a:r>
              <a:rPr lang="el-GR" dirty="0" smtClean="0">
                <a:latin typeface="Times New Roman" panose="02020603050405020304" pitchFamily="18" charset="0"/>
                <a:cs typeface="Times New Roman" panose="02020603050405020304" pitchFamily="18" charset="0"/>
              </a:rPr>
              <a:t>Δημιουργία ενός </a:t>
            </a:r>
            <a:r>
              <a:rPr lang="el-GR" b="1" dirty="0" err="1" smtClean="0">
                <a:latin typeface="Times New Roman" panose="02020603050405020304" pitchFamily="18" charset="0"/>
                <a:cs typeface="Times New Roman" panose="02020603050405020304" pitchFamily="18" charset="0"/>
              </a:rPr>
              <a:t>Mooc</a:t>
            </a:r>
            <a:r>
              <a:rPr lang="el-GR" b="1" dirty="0" smtClean="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a:t>
            </a:r>
            <a:r>
              <a:rPr lang="el-GR" b="1" dirty="0" err="1">
                <a:latin typeface="Times New Roman" panose="02020603050405020304" pitchFamily="18" charset="0"/>
                <a:cs typeface="Times New Roman" panose="02020603050405020304" pitchFamily="18" charset="0"/>
              </a:rPr>
              <a:t>Massive</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OnLine</a:t>
            </a:r>
            <a:r>
              <a:rPr lang="el-GR" b="1" dirty="0">
                <a:latin typeface="Times New Roman" panose="02020603050405020304" pitchFamily="18" charset="0"/>
                <a:cs typeface="Times New Roman" panose="02020603050405020304" pitchFamily="18" charset="0"/>
              </a:rPr>
              <a:t> </a:t>
            </a:r>
            <a:r>
              <a:rPr lang="el-GR" b="1" dirty="0" err="1">
                <a:latin typeface="Times New Roman" panose="02020603050405020304" pitchFamily="18" charset="0"/>
                <a:cs typeface="Times New Roman" panose="02020603050405020304" pitchFamily="18" charset="0"/>
              </a:rPr>
              <a:t>Course</a:t>
            </a:r>
            <a:r>
              <a:rPr lang="el-GR" b="1"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δηλαδή, ενός μαζικότερου μαθήματος που θα απευθυνθεί σε περισσότερους </a:t>
            </a:r>
            <a:r>
              <a:rPr lang="el-GR" dirty="0" smtClean="0">
                <a:latin typeface="Times New Roman" panose="02020603050405020304" pitchFamily="18" charset="0"/>
                <a:cs typeface="Times New Roman" panose="02020603050405020304" pitchFamily="18" charset="0"/>
              </a:rPr>
              <a:t>εκπαιδευτικούς.</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0050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τρογγυλεμένο ορθογώνιο 1"/>
          <p:cNvSpPr/>
          <p:nvPr/>
        </p:nvSpPr>
        <p:spPr>
          <a:xfrm>
            <a:off x="1259632" y="2286454"/>
            <a:ext cx="6840760" cy="1656184"/>
          </a:xfrm>
          <a:prstGeom prst="roundRect">
            <a:avLst/>
          </a:prstGeom>
          <a:effectLst>
            <a:glow rad="228600">
              <a:schemeClr val="accent2">
                <a:satMod val="175000"/>
                <a:alpha val="40000"/>
              </a:schemeClr>
            </a:glow>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4" name="Ορθογώνιο 3"/>
          <p:cNvSpPr/>
          <p:nvPr/>
        </p:nvSpPr>
        <p:spPr>
          <a:xfrm>
            <a:off x="2051720" y="2849938"/>
            <a:ext cx="5544616" cy="523220"/>
          </a:xfrm>
          <a:prstGeom prst="rect">
            <a:avLst/>
          </a:prstGeom>
        </p:spPr>
        <p:txBody>
          <a:bodyPr wrap="square">
            <a:spAutoFit/>
          </a:bodyPr>
          <a:lstStyle/>
          <a:p>
            <a:r>
              <a:rPr lang="el-GR" sz="2800" dirty="0">
                <a:latin typeface="Times New Roman" panose="02020603050405020304" pitchFamily="18" charset="0"/>
                <a:cs typeface="Times New Roman" panose="02020603050405020304" pitchFamily="18" charset="0"/>
              </a:rPr>
              <a:t>Σας ευχαριστώ για την προσοχή σας</a:t>
            </a:r>
          </a:p>
        </p:txBody>
      </p:sp>
    </p:spTree>
    <p:extLst>
      <p:ext uri="{BB962C8B-B14F-4D97-AF65-F5344CB8AC3E}">
        <p14:creationId xmlns:p14="http://schemas.microsoft.com/office/powerpoint/2010/main" val="156533031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95997" y="1412776"/>
            <a:ext cx="7704856" cy="477053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dirty="0">
                <a:latin typeface="Times New Roman" panose="02020603050405020304" pitchFamily="18" charset="0"/>
                <a:cs typeface="Times New Roman" panose="02020603050405020304" pitchFamily="18" charset="0"/>
              </a:rPr>
              <a:t>Bunker, E. L. (2003). </a:t>
            </a:r>
            <a:r>
              <a:rPr lang="en-US" sz="1600" i="1" dirty="0">
                <a:latin typeface="Times New Roman" panose="02020603050405020304" pitchFamily="18" charset="0"/>
                <a:cs typeface="Times New Roman" panose="02020603050405020304" pitchFamily="18" charset="0"/>
              </a:rPr>
              <a:t>The history of distance education through the eyes of the International Council for Distance Education</a:t>
            </a:r>
            <a:r>
              <a:rPr lang="en-US" sz="1600" dirty="0">
                <a:latin typeface="Times New Roman" panose="02020603050405020304" pitchFamily="18" charset="0"/>
                <a:cs typeface="Times New Roman" panose="02020603050405020304" pitchFamily="18" charset="0"/>
              </a:rPr>
              <a:t>. Handbook of distance education, 49-66. </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Greenland</a:t>
            </a:r>
            <a:r>
              <a:rPr lang="en-US" sz="1600" dirty="0">
                <a:latin typeface="Times New Roman" panose="02020603050405020304" pitchFamily="18" charset="0"/>
                <a:cs typeface="Times New Roman" panose="02020603050405020304" pitchFamily="18" charset="0"/>
              </a:rPr>
              <a:t>, S. &amp; Moore, C. (2014). </a:t>
            </a:r>
            <a:r>
              <a:rPr lang="en-US" sz="1600" i="1" dirty="0">
                <a:latin typeface="Times New Roman" panose="02020603050405020304" pitchFamily="18" charset="0"/>
                <a:cs typeface="Times New Roman" panose="02020603050405020304" pitchFamily="18" charset="0"/>
              </a:rPr>
              <a:t>Patterns of Student Enrolment and Attrition in Australian Open Access Online Education. A Preliminary Case Study</a:t>
            </a:r>
            <a:r>
              <a:rPr lang="en-US" sz="1600" dirty="0">
                <a:latin typeface="Times New Roman" panose="02020603050405020304" pitchFamily="18" charset="0"/>
                <a:cs typeface="Times New Roman" panose="02020603050405020304" pitchFamily="18" charset="0"/>
              </a:rPr>
              <a:t>. Open Praxis, Vol. 6 issue 1, pp. 45-54. </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Lewis</a:t>
            </a:r>
            <a:r>
              <a:rPr lang="en-US" sz="1600" dirty="0">
                <a:latin typeface="Times New Roman" panose="02020603050405020304" pitchFamily="18" charset="0"/>
                <a:cs typeface="Times New Roman" panose="02020603050405020304" pitchFamily="18" charset="0"/>
              </a:rPr>
              <a:t>, R. (1986). </a:t>
            </a:r>
            <a:r>
              <a:rPr lang="en-US" sz="1600" i="1" dirty="0">
                <a:latin typeface="Times New Roman" panose="02020603050405020304" pitchFamily="18" charset="0"/>
                <a:cs typeface="Times New Roman" panose="02020603050405020304" pitchFamily="18" charset="0"/>
              </a:rPr>
              <a:t>What is open learning?.</a:t>
            </a:r>
            <a:r>
              <a:rPr lang="en-US" sz="1600" dirty="0">
                <a:latin typeface="Times New Roman" panose="02020603050405020304" pitchFamily="18" charset="0"/>
                <a:cs typeface="Times New Roman" panose="02020603050405020304" pitchFamily="18" charset="0"/>
              </a:rPr>
              <a:t> Open Learning, 1(2), 5-10.</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Saba</a:t>
            </a:r>
            <a:r>
              <a:rPr lang="en-US" sz="1600" dirty="0">
                <a:latin typeface="Times New Roman" panose="02020603050405020304" pitchFamily="18" charset="0"/>
                <a:cs typeface="Times New Roman" panose="02020603050405020304" pitchFamily="18" charset="0"/>
              </a:rPr>
              <a:t>, F., (2005). </a:t>
            </a:r>
            <a:r>
              <a:rPr lang="en-US" sz="1600" i="1" dirty="0">
                <a:latin typeface="Times New Roman" panose="02020603050405020304" pitchFamily="18" charset="0"/>
                <a:cs typeface="Times New Roman" panose="02020603050405020304" pitchFamily="18" charset="0"/>
              </a:rPr>
              <a:t>Critical Issues in Distance Education: A report from the United States.</a:t>
            </a:r>
            <a:r>
              <a:rPr lang="en-US" sz="1600" dirty="0">
                <a:latin typeface="Times New Roman" panose="02020603050405020304" pitchFamily="18" charset="0"/>
                <a:cs typeface="Times New Roman" panose="02020603050405020304" pitchFamily="18" charset="0"/>
              </a:rPr>
              <a:t> Distance </a:t>
            </a:r>
            <a:r>
              <a:rPr lang="en-US" sz="1600" dirty="0" err="1">
                <a:latin typeface="Times New Roman" panose="02020603050405020304" pitchFamily="18" charset="0"/>
                <a:cs typeface="Times New Roman" panose="02020603050405020304" pitchFamily="18" charset="0"/>
              </a:rPr>
              <a:t>Education,Vol</a:t>
            </a:r>
            <a:r>
              <a:rPr lang="en-US" sz="1600" dirty="0">
                <a:latin typeface="Times New Roman" panose="02020603050405020304" pitchFamily="18" charset="0"/>
                <a:cs typeface="Times New Roman" panose="02020603050405020304" pitchFamily="18" charset="0"/>
              </a:rPr>
              <a:t>. 26, No. 2, August 2005, pp. 255–272</a:t>
            </a:r>
            <a:r>
              <a:rPr lang="en-US"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Simonson</a:t>
            </a:r>
            <a:r>
              <a:rPr lang="en-US" sz="1600" dirty="0">
                <a:latin typeface="Times New Roman" panose="02020603050405020304" pitchFamily="18" charset="0"/>
                <a:cs typeface="Times New Roman" panose="02020603050405020304" pitchFamily="18" charset="0"/>
              </a:rPr>
              <a:t>, M., </a:t>
            </a:r>
            <a:r>
              <a:rPr lang="en-US" sz="1600" dirty="0" err="1">
                <a:latin typeface="Times New Roman" panose="02020603050405020304" pitchFamily="18" charset="0"/>
                <a:cs typeface="Times New Roman" panose="02020603050405020304" pitchFamily="18" charset="0"/>
              </a:rPr>
              <a:t>Smaldino</a:t>
            </a:r>
            <a:r>
              <a:rPr lang="en-US" sz="1600" dirty="0">
                <a:latin typeface="Times New Roman" panose="02020603050405020304" pitchFamily="18" charset="0"/>
                <a:cs typeface="Times New Roman" panose="02020603050405020304" pitchFamily="18" charset="0"/>
              </a:rPr>
              <a:t>, S. &amp; </a:t>
            </a:r>
            <a:r>
              <a:rPr lang="en-US" sz="1600" dirty="0" err="1">
                <a:latin typeface="Times New Roman" panose="02020603050405020304" pitchFamily="18" charset="0"/>
                <a:cs typeface="Times New Roman" panose="02020603050405020304" pitchFamily="18" charset="0"/>
              </a:rPr>
              <a:t>Zvacek</a:t>
            </a:r>
            <a:r>
              <a:rPr lang="en-US" sz="1600" dirty="0">
                <a:latin typeface="Times New Roman" panose="02020603050405020304" pitchFamily="18" charset="0"/>
                <a:cs typeface="Times New Roman" panose="02020603050405020304" pitchFamily="18" charset="0"/>
              </a:rPr>
              <a:t>, S. (2015). </a:t>
            </a:r>
            <a:r>
              <a:rPr lang="en-US" sz="1600" i="1" dirty="0">
                <a:latin typeface="Times New Roman" panose="02020603050405020304" pitchFamily="18" charset="0"/>
                <a:cs typeface="Times New Roman" panose="02020603050405020304" pitchFamily="18" charset="0"/>
              </a:rPr>
              <a:t>Teaching and Learning at a Distance 6</a:t>
            </a:r>
            <a:r>
              <a:rPr lang="en-US" sz="1600" i="1" baseline="30000" dirty="0">
                <a:latin typeface="Times New Roman" panose="02020603050405020304" pitchFamily="18" charset="0"/>
                <a:cs typeface="Times New Roman" panose="02020603050405020304" pitchFamily="18" charset="0"/>
              </a:rPr>
              <a:t>th</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Edition:Foundations</a:t>
            </a:r>
            <a:r>
              <a:rPr lang="en-US" sz="1600" i="1" dirty="0">
                <a:latin typeface="Times New Roman" panose="02020603050405020304" pitchFamily="18" charset="0"/>
                <a:cs typeface="Times New Roman" panose="02020603050405020304" pitchFamily="18" charset="0"/>
              </a:rPr>
              <a:t> of </a:t>
            </a:r>
            <a:r>
              <a:rPr lang="en-US" sz="1600" i="1" dirty="0" err="1">
                <a:latin typeface="Times New Roman" panose="02020603050405020304" pitchFamily="18" charset="0"/>
                <a:cs typeface="Times New Roman" panose="02020603050405020304" pitchFamily="18" charset="0"/>
              </a:rPr>
              <a:t>DistanceEducation</a:t>
            </a:r>
            <a:r>
              <a:rPr lang="en-US" sz="1600" dirty="0">
                <a:latin typeface="Times New Roman" panose="02020603050405020304" pitchFamily="18" charset="0"/>
                <a:cs typeface="Times New Roman" panose="02020603050405020304" pitchFamily="18" charset="0"/>
              </a:rPr>
              <a:t>. IAP</a:t>
            </a:r>
            <a:r>
              <a:rPr lang="en-US"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Tait</a:t>
            </a:r>
            <a:r>
              <a:rPr lang="en-US" sz="1600" dirty="0">
                <a:latin typeface="Times New Roman" panose="02020603050405020304" pitchFamily="18" charset="0"/>
                <a:cs typeface="Times New Roman" panose="02020603050405020304" pitchFamily="18" charset="0"/>
              </a:rPr>
              <a:t>, A. (1988). </a:t>
            </a:r>
            <a:r>
              <a:rPr lang="en-US" sz="1600" i="1" dirty="0">
                <a:latin typeface="Times New Roman" panose="02020603050405020304" pitchFamily="18" charset="0"/>
                <a:cs typeface="Times New Roman" panose="02020603050405020304" pitchFamily="18" charset="0"/>
              </a:rPr>
              <a:t>Democracy in distance education and the role of tutorial and counselling services.</a:t>
            </a:r>
            <a:r>
              <a:rPr lang="en-US" sz="1600" dirty="0">
                <a:latin typeface="Times New Roman" panose="02020603050405020304" pitchFamily="18" charset="0"/>
                <a:cs typeface="Times New Roman" panose="02020603050405020304" pitchFamily="18" charset="0"/>
              </a:rPr>
              <a:t> Retrieved from </a:t>
            </a:r>
            <a:r>
              <a:rPr lang="en-US" sz="1600" u="sng" dirty="0">
                <a:latin typeface="Times New Roman" panose="02020603050405020304" pitchFamily="18" charset="0"/>
                <a:cs typeface="Times New Roman" panose="02020603050405020304" pitchFamily="18" charset="0"/>
                <a:hlinkClick r:id="rId3"/>
              </a:rPr>
              <a:t>/masters/app/upload/users/3/3/</a:t>
            </a:r>
            <a:r>
              <a:rPr lang="en-US" sz="1600" u="sng" dirty="0" err="1">
                <a:latin typeface="Times New Roman" panose="02020603050405020304" pitchFamily="18" charset="0"/>
                <a:cs typeface="Times New Roman" panose="02020603050405020304" pitchFamily="18" charset="0"/>
                <a:hlinkClick r:id="rId3"/>
              </a:rPr>
              <a:t>my_files</a:t>
            </a:r>
            <a:r>
              <a:rPr lang="en-US" sz="1600" u="sng" dirty="0">
                <a:latin typeface="Times New Roman" panose="02020603050405020304" pitchFamily="18" charset="0"/>
                <a:cs typeface="Times New Roman" panose="02020603050405020304" pitchFamily="18" charset="0"/>
                <a:hlinkClick r:id="rId3"/>
              </a:rPr>
              <a:t>/1%CE%B7/tait88.pdf</a:t>
            </a:r>
            <a:endParaRPr lang="el-GR" sz="1600" dirty="0">
              <a:latin typeface="Times New Roman" panose="02020603050405020304" pitchFamily="18" charset="0"/>
              <a:cs typeface="Times New Roman" panose="02020603050405020304" pitchFamily="18" charset="0"/>
            </a:endParaRPr>
          </a:p>
          <a:p>
            <a:endParaRPr lang="el-GR" sz="1600" dirty="0" smtClean="0">
              <a:latin typeface="Times New Roman" panose="02020603050405020304" pitchFamily="18" charset="0"/>
              <a:cs typeface="Times New Roman" panose="02020603050405020304" pitchFamily="18" charset="0"/>
            </a:endParaRPr>
          </a:p>
          <a:p>
            <a:r>
              <a:rPr lang="en-US" sz="1600" dirty="0" err="1" smtClean="0">
                <a:latin typeface="Times New Roman" panose="02020603050405020304" pitchFamily="18" charset="0"/>
                <a:cs typeface="Times New Roman" panose="02020603050405020304" pitchFamily="18" charset="0"/>
              </a:rPr>
              <a:t>Wedemeyer</a:t>
            </a:r>
            <a:r>
              <a:rPr lang="en-US" sz="1600" dirty="0">
                <a:latin typeface="Times New Roman" panose="02020603050405020304" pitchFamily="18" charset="0"/>
                <a:cs typeface="Times New Roman" panose="02020603050405020304" pitchFamily="18" charset="0"/>
              </a:rPr>
              <a:t>, C. A. (1973). </a:t>
            </a:r>
            <a:r>
              <a:rPr lang="en-US" sz="1600" i="1" dirty="0">
                <a:latin typeface="Times New Roman" panose="02020603050405020304" pitchFamily="18" charset="0"/>
                <a:cs typeface="Times New Roman" panose="02020603050405020304" pitchFamily="18" charset="0"/>
              </a:rPr>
              <a:t>Characteristics of Open Learning Systems</a:t>
            </a:r>
            <a:r>
              <a:rPr lang="en-US"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11185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99592" y="1412776"/>
            <a:ext cx="7869933" cy="480131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dirty="0" err="1">
                <a:latin typeface="Times New Roman" panose="02020603050405020304" pitchFamily="18" charset="0"/>
                <a:cs typeface="Times New Roman" panose="02020603050405020304" pitchFamily="18" charset="0"/>
              </a:rPr>
              <a:t>Αμαράντου</a:t>
            </a:r>
            <a:r>
              <a:rPr lang="el-GR" dirty="0">
                <a:latin typeface="Times New Roman" panose="02020603050405020304" pitchFamily="18" charset="0"/>
                <a:cs typeface="Times New Roman" panose="02020603050405020304" pitchFamily="18" charset="0"/>
              </a:rPr>
              <a:t>, Θ. (2002). </a:t>
            </a:r>
            <a:r>
              <a:rPr lang="el-GR" i="1" dirty="0">
                <a:latin typeface="Times New Roman" panose="02020603050405020304" pitchFamily="18" charset="0"/>
                <a:cs typeface="Times New Roman" panose="02020603050405020304" pitchFamily="18" charset="0"/>
              </a:rPr>
              <a:t>Ανοικτή και εξ αποστάσεως εκπαίδευση και οι </a:t>
            </a:r>
            <a:r>
              <a:rPr lang="el-GR" i="1" dirty="0" err="1">
                <a:latin typeface="Times New Roman" panose="02020603050405020304" pitchFamily="18" charset="0"/>
                <a:cs typeface="Times New Roman" panose="02020603050405020304" pitchFamily="18" charset="0"/>
              </a:rPr>
              <a:t>κοινωνικο</a:t>
            </a:r>
            <a:r>
              <a:rPr lang="el-GR" i="1" dirty="0">
                <a:latin typeface="Times New Roman" panose="02020603050405020304" pitchFamily="18" charset="0"/>
                <a:cs typeface="Times New Roman" panose="02020603050405020304" pitchFamily="18" charset="0"/>
              </a:rPr>
              <a:t>-οικονομικές επιπτώσεις της</a:t>
            </a:r>
            <a:r>
              <a:rPr lang="el-GR" dirty="0">
                <a:latin typeface="Times New Roman" panose="02020603050405020304" pitchFamily="18" charset="0"/>
                <a:cs typeface="Times New Roman" panose="02020603050405020304" pitchFamily="18" charset="0"/>
              </a:rPr>
              <a:t>. Μεταπτυχιακή εργασία. Πανεπιστήμιο Μακεδονίας</a:t>
            </a:r>
            <a:r>
              <a:rPr lang="el-GR" dirty="0" smtClean="0">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a:p>
            <a:endParaRPr lang="el-GR" dirty="0" smtClean="0">
              <a:latin typeface="Times New Roman" panose="02020603050405020304" pitchFamily="18" charset="0"/>
              <a:cs typeface="Times New Roman" panose="02020603050405020304" pitchFamily="18" charset="0"/>
            </a:endParaRPr>
          </a:p>
          <a:p>
            <a:r>
              <a:rPr lang="el-GR" dirty="0" smtClean="0">
                <a:latin typeface="Times New Roman" panose="02020603050405020304" pitchFamily="18" charset="0"/>
                <a:cs typeface="Times New Roman" panose="02020603050405020304" pitchFamily="18" charset="0"/>
              </a:rPr>
              <a:t>Αναστασιάδης</a:t>
            </a:r>
            <a:r>
              <a:rPr lang="el-GR" dirty="0">
                <a:latin typeface="Times New Roman" panose="02020603050405020304" pitchFamily="18" charset="0"/>
                <a:cs typeface="Times New Roman" panose="02020603050405020304" pitchFamily="18" charset="0"/>
              </a:rPr>
              <a:t>, Π. (2014). Η έρευνα για την </a:t>
            </a:r>
            <a:r>
              <a:rPr lang="el-GR" dirty="0" err="1">
                <a:latin typeface="Times New Roman" panose="02020603050405020304" pitchFamily="18" charset="0"/>
                <a:cs typeface="Times New Roman" panose="02020603050405020304" pitchFamily="18" charset="0"/>
              </a:rPr>
              <a:t>ΕξΑΕ</a:t>
            </a:r>
            <a:r>
              <a:rPr lang="el-GR" dirty="0">
                <a:latin typeface="Times New Roman" panose="02020603050405020304" pitchFamily="18" charset="0"/>
                <a:cs typeface="Times New Roman" panose="02020603050405020304" pitchFamily="18" charset="0"/>
              </a:rPr>
              <a:t> με τη χρήση των ΤΠΕ (e-</a:t>
            </a:r>
            <a:r>
              <a:rPr lang="el-GR" dirty="0" err="1">
                <a:latin typeface="Times New Roman" panose="02020603050405020304" pitchFamily="18" charset="0"/>
                <a:cs typeface="Times New Roman" panose="02020603050405020304" pitchFamily="18" charset="0"/>
              </a:rPr>
              <a:t>learnin</a:t>
            </a:r>
            <a:r>
              <a:rPr lang="el-GR" dirty="0">
                <a:latin typeface="Times New Roman" panose="02020603050405020304" pitchFamily="18" charset="0"/>
                <a:cs typeface="Times New Roman" panose="02020603050405020304" pitchFamily="18" charset="0"/>
              </a:rPr>
              <a:t>g) στο Ελληνικό Τυπικό Εκπαιδευτικό Σύστημα. Ανασκόπηση και προοπτικές για την Πρωτοβάθμια, Δευτεροβάθμια και Τριτοβάθμια Εκπαίδευση. </a:t>
            </a:r>
            <a:r>
              <a:rPr lang="el-GR"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dirty="0">
                <a:latin typeface="Times New Roman" panose="02020603050405020304" pitchFamily="18" charset="0"/>
                <a:cs typeface="Times New Roman" panose="02020603050405020304" pitchFamily="18" charset="0"/>
              </a:rPr>
              <a:t>, 10(1), 5-32. </a:t>
            </a:r>
          </a:p>
          <a:p>
            <a:r>
              <a:rPr lang="el-GR" dirty="0">
                <a:latin typeface="Times New Roman" panose="02020603050405020304" pitchFamily="18" charset="0"/>
                <a:cs typeface="Times New Roman" panose="02020603050405020304" pitchFamily="18" charset="0"/>
              </a:rPr>
              <a:t>Ανακτήθηκε </a:t>
            </a:r>
            <a:r>
              <a:rPr lang="el-GR" dirty="0" smtClean="0">
                <a:latin typeface="Times New Roman" panose="02020603050405020304" pitchFamily="18" charset="0"/>
                <a:cs typeface="Times New Roman" panose="02020603050405020304" pitchFamily="18" charset="0"/>
              </a:rPr>
              <a:t>από:</a:t>
            </a:r>
          </a:p>
          <a:p>
            <a:r>
              <a:rPr lang="el-GR" u="sng" dirty="0" smtClean="0">
                <a:latin typeface="Times New Roman" panose="02020603050405020304" pitchFamily="18" charset="0"/>
                <a:cs typeface="Times New Roman" panose="02020603050405020304" pitchFamily="18" charset="0"/>
                <a:hlinkClick r:id="rId3"/>
              </a:rPr>
              <a:t>https</a:t>
            </a:r>
            <a:r>
              <a:rPr lang="el-GR" u="sng" dirty="0">
                <a:latin typeface="Times New Roman" panose="02020603050405020304" pitchFamily="18" charset="0"/>
                <a:cs typeface="Times New Roman" panose="02020603050405020304" pitchFamily="18" charset="0"/>
                <a:hlinkClick r:id="rId3"/>
              </a:rPr>
              <a:t>://</a:t>
            </a:r>
            <a:r>
              <a:rPr lang="el-GR" u="sng" dirty="0" smtClean="0">
                <a:latin typeface="Times New Roman" panose="02020603050405020304" pitchFamily="18" charset="0"/>
                <a:cs typeface="Times New Roman" panose="02020603050405020304" pitchFamily="18" charset="0"/>
                <a:hlinkClick r:id="rId3"/>
              </a:rPr>
              <a:t>ejournals.epublishing.ekt.gr/index.php/openjournal/article/view/9809</a:t>
            </a:r>
            <a:endParaRPr lang="el-GR" dirty="0">
              <a:latin typeface="Times New Roman" panose="02020603050405020304" pitchFamily="18" charset="0"/>
              <a:cs typeface="Times New Roman" panose="02020603050405020304" pitchFamily="18" charset="0"/>
            </a:endParaRPr>
          </a:p>
          <a:p>
            <a:endParaRPr lang="el-GR" dirty="0" smtClean="0">
              <a:latin typeface="Times New Roman" panose="02020603050405020304" pitchFamily="18" charset="0"/>
              <a:cs typeface="Times New Roman" panose="02020603050405020304" pitchFamily="18" charset="0"/>
            </a:endParaRPr>
          </a:p>
          <a:p>
            <a:r>
              <a:rPr lang="el-GR" dirty="0" smtClean="0">
                <a:latin typeface="Times New Roman" panose="02020603050405020304" pitchFamily="18" charset="0"/>
                <a:cs typeface="Times New Roman" panose="02020603050405020304" pitchFamily="18" charset="0"/>
              </a:rPr>
              <a:t>Αναστασιάδης</a:t>
            </a:r>
            <a:r>
              <a:rPr lang="el-GR" dirty="0">
                <a:latin typeface="Times New Roman" panose="02020603050405020304" pitchFamily="18" charset="0"/>
                <a:cs typeface="Times New Roman" panose="02020603050405020304" pitchFamily="18" charset="0"/>
              </a:rPr>
              <a:t>, Π. , </a:t>
            </a:r>
            <a:r>
              <a:rPr lang="el-GR" dirty="0" err="1">
                <a:latin typeface="Times New Roman" panose="02020603050405020304" pitchFamily="18" charset="0"/>
                <a:cs typeface="Times New Roman" panose="02020603050405020304" pitchFamily="18" charset="0"/>
              </a:rPr>
              <a:t>Σπαντιδάκης</a:t>
            </a:r>
            <a:r>
              <a:rPr lang="el-GR" dirty="0">
                <a:latin typeface="Times New Roman" panose="02020603050405020304" pitchFamily="18" charset="0"/>
                <a:cs typeface="Times New Roman" panose="02020603050405020304" pitchFamily="18" charset="0"/>
              </a:rPr>
              <a:t>, Γ. &amp; Χατζηδάκη, Α. (2014). </a:t>
            </a:r>
            <a:r>
              <a:rPr lang="el-GR" i="1" dirty="0">
                <a:latin typeface="Times New Roman" panose="02020603050405020304" pitchFamily="18" charset="0"/>
                <a:cs typeface="Times New Roman" panose="02020603050405020304" pitchFamily="18" charset="0"/>
              </a:rPr>
              <a:t>Ελληνόγλωσση εκπαίδευση και ηλεκτρονική μάθηση στη διασπορά</a:t>
            </a:r>
            <a:r>
              <a:rPr lang="el-GR" dirty="0">
                <a:latin typeface="Times New Roman" panose="02020603050405020304" pitchFamily="18" charset="0"/>
                <a:cs typeface="Times New Roman" panose="02020603050405020304" pitchFamily="18" charset="0"/>
              </a:rPr>
              <a:t>. Σχεδιασμός και ανάπτυξη ενός </a:t>
            </a:r>
            <a:r>
              <a:rPr lang="el-GR" dirty="0" err="1">
                <a:latin typeface="Times New Roman" panose="02020603050405020304" pitchFamily="18" charset="0"/>
                <a:cs typeface="Times New Roman" panose="02020603050405020304" pitchFamily="18" charset="0"/>
              </a:rPr>
              <a:t>∆ιαδικτυακού</a:t>
            </a:r>
            <a:r>
              <a:rPr lang="el-GR" dirty="0">
                <a:latin typeface="Times New Roman" panose="02020603050405020304" pitchFamily="18" charset="0"/>
                <a:cs typeface="Times New Roman" panose="02020603050405020304" pitchFamily="18" charset="0"/>
              </a:rPr>
              <a:t> Μαθησιακού Περιβάλλοντος. Ρέθυμνο: Πανεπιστήμιο Κρήτης, Ε.∆ΙΑ.Μ.ΜΕ. Διαθέσιμο στο: </a:t>
            </a:r>
            <a:r>
              <a:rPr lang="el-GR" u="sng" dirty="0">
                <a:latin typeface="Times New Roman" panose="02020603050405020304" pitchFamily="18" charset="0"/>
                <a:cs typeface="Times New Roman" panose="02020603050405020304" pitchFamily="18" charset="0"/>
                <a:hlinkClick r:id="rId4"/>
              </a:rPr>
              <a:t>http://</a:t>
            </a:r>
            <a:r>
              <a:rPr lang="el-GR" u="sng" dirty="0" smtClean="0">
                <a:latin typeface="Times New Roman" panose="02020603050405020304" pitchFamily="18" charset="0"/>
                <a:cs typeface="Times New Roman" panose="02020603050405020304" pitchFamily="18" charset="0"/>
                <a:hlinkClick r:id="rId4"/>
              </a:rPr>
              <a:t>www.ediamme.edc.uoc.gr/ellinoglossi/images/ebooks/meletes_epistimoniko_yliko/Ellinoglossi_Ekpaideysi_Sxediasmos/Ellinoglossi_Ekpaideysi_B-Tomos.pdf</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676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902138587"/>
              </p:ext>
            </p:extLst>
          </p:nvPr>
        </p:nvGraphicFramePr>
        <p:xfrm>
          <a:off x="628649" y="1484784"/>
          <a:ext cx="8164437"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(1/7)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52927" y="116633"/>
            <a:ext cx="1440160" cy="14401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491880" y="4725144"/>
            <a:ext cx="4824536" cy="1477328"/>
          </a:xfrm>
          <a:prstGeom prst="rect">
            <a:avLst/>
          </a:prstGeom>
          <a:noFill/>
        </p:spPr>
        <p:txBody>
          <a:bodyPr wrap="square" rtlCol="0">
            <a:spAutoFit/>
          </a:bodyPr>
          <a:lstStyle/>
          <a:p>
            <a:pPr marL="285750" indent="-285750">
              <a:buClr>
                <a:schemeClr val="accent6">
                  <a:lumMod val="75000"/>
                </a:schemeClr>
              </a:buCl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εξέλιξη της ΑΕξΑΕ στις Η.Π.Α</a:t>
            </a:r>
          </a:p>
          <a:p>
            <a:pPr marL="285750" indent="-285750">
              <a:buClr>
                <a:schemeClr val="accent6">
                  <a:lumMod val="75000"/>
                </a:schemeClr>
              </a:buCl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ΑΕξΑΕ στην Ευρώπη και την Αφρική</a:t>
            </a:r>
          </a:p>
          <a:p>
            <a:pPr marL="285750" indent="-285750">
              <a:buClr>
                <a:schemeClr val="accent6">
                  <a:lumMod val="75000"/>
                </a:schemeClr>
              </a:buCl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εξέλιξη του Βρετανικού Ανοικτού Πανεπιστημίου</a:t>
            </a:r>
          </a:p>
          <a:p>
            <a:pPr marL="285750" indent="-285750">
              <a:buClr>
                <a:schemeClr val="accent6">
                  <a:lumMod val="75000"/>
                </a:schemeClr>
              </a:buCl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Η ΑΕξΑΕ διεθνώς και στην Ελλάδα</a:t>
            </a:r>
          </a:p>
        </p:txBody>
      </p:sp>
    </p:spTree>
    <p:extLst>
      <p:ext uri="{BB962C8B-B14F-4D97-AF65-F5344CB8AC3E}">
        <p14:creationId xmlns:p14="http://schemas.microsoft.com/office/powerpoint/2010/main" val="47801766"/>
      </p:ext>
    </p:extLst>
  </p:cSld>
  <p:clrMapOvr>
    <a:masterClrMapping/>
  </p:clrMapOvr>
  <mc:AlternateContent xmlns:mc="http://schemas.openxmlformats.org/markup-compatibility/2006" xmlns:p14="http://schemas.microsoft.com/office/powerpoint/2010/main">
    <mc:Choice Requires="p14">
      <p:transition spd="slow" p14:dur="2000" advTm="163534"/>
    </mc:Choice>
    <mc:Fallback xmlns="">
      <p:transition spd="slow" advTm="163534"/>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477053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a:latin typeface="Times New Roman" panose="02020603050405020304" pitchFamily="18" charset="0"/>
                <a:cs typeface="Times New Roman" panose="02020603050405020304" pitchFamily="18" charset="0"/>
              </a:rPr>
              <a:t>Αποστόλου, Μ., Αντωνίου, Π. &amp; Παπαστεργίου, Μ. (2009). Ψηφιακές Κοινότητες Μάθησης: Σύγχρονο μαθησιακό περιβάλλον για την Περιβαλλοντική Εκπαίδευση.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5, 125-138.</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3"/>
              </a:rPr>
              <a:t>https://eproceedings.epublishing.ekt.gr/index.php/openedu/article/view/488</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Βορβή</a:t>
            </a:r>
            <a:r>
              <a:rPr lang="el-GR" sz="1600" dirty="0">
                <a:latin typeface="Times New Roman" panose="02020603050405020304" pitchFamily="18" charset="0"/>
                <a:cs typeface="Times New Roman" panose="02020603050405020304" pitchFamily="18" charset="0"/>
              </a:rPr>
              <a:t>, Ι. &amp; Παπαγάλου, Φ. (2013). Σχεδιασμός επιμορφωτικής δράσης σχολικού συμβούλου με αξιοποίηση δια ζώσης και εξ αποστάσεως εκπαίδευσης (</a:t>
            </a:r>
            <a:r>
              <a:rPr lang="el-GR" sz="1600" dirty="0" err="1">
                <a:latin typeface="Times New Roman" panose="02020603050405020304" pitchFamily="18" charset="0"/>
                <a:cs typeface="Times New Roman" panose="02020603050405020304" pitchFamily="18" charset="0"/>
              </a:rPr>
              <a:t>blended</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learning</a:t>
            </a:r>
            <a:r>
              <a:rPr lang="el-GR" sz="1600" dirty="0">
                <a:latin typeface="Times New Roman" panose="02020603050405020304" pitchFamily="18" charset="0"/>
                <a:cs typeface="Times New Roman" panose="02020603050405020304" pitchFamily="18" charset="0"/>
              </a:rPr>
              <a:t>: συνδυαστικής μάθησης). Ένα παράδειγμα.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7.</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4"/>
              </a:rPr>
              <a:t>https://eproceedings.epublishing.ekt.gr/index.php/openedu/article/view/591</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Γιαγλή</a:t>
            </a:r>
            <a:r>
              <a:rPr lang="el-GR" sz="1600" dirty="0">
                <a:latin typeface="Times New Roman" panose="02020603050405020304" pitchFamily="18" charset="0"/>
                <a:cs typeface="Times New Roman" panose="02020603050405020304" pitchFamily="18" charset="0"/>
              </a:rPr>
              <a:t>, Σ., </a:t>
            </a:r>
            <a:r>
              <a:rPr lang="el-GR" sz="1600" dirty="0" err="1">
                <a:latin typeface="Times New Roman" panose="02020603050405020304" pitchFamily="18" charset="0"/>
                <a:cs typeface="Times New Roman" panose="02020603050405020304" pitchFamily="18" charset="0"/>
              </a:rPr>
              <a:t>Γιαγλής</a:t>
            </a:r>
            <a:r>
              <a:rPr lang="el-GR" sz="1600" dirty="0">
                <a:latin typeface="Times New Roman" panose="02020603050405020304" pitchFamily="18" charset="0"/>
                <a:cs typeface="Times New Roman" panose="02020603050405020304" pitchFamily="18" charset="0"/>
              </a:rPr>
              <a:t>, Γ., &amp; </a:t>
            </a:r>
            <a:r>
              <a:rPr lang="el-GR" sz="1600" dirty="0" err="1">
                <a:latin typeface="Times New Roman" panose="02020603050405020304" pitchFamily="18" charset="0"/>
                <a:cs typeface="Times New Roman" panose="02020603050405020304" pitchFamily="18" charset="0"/>
              </a:rPr>
              <a:t>Κουτσούμπα</a:t>
            </a:r>
            <a:r>
              <a:rPr lang="el-GR" sz="1600" dirty="0">
                <a:latin typeface="Times New Roman" panose="02020603050405020304" pitchFamily="18" charset="0"/>
                <a:cs typeface="Times New Roman" panose="02020603050405020304" pitchFamily="18" charset="0"/>
              </a:rPr>
              <a:t>, Μ. (2010). Αυτονομία στη μάθηση στο πλαίσιο της εξ αποστάσεως εκπαίδευσης. </a:t>
            </a:r>
            <a:r>
              <a:rPr lang="el-GR" sz="1600"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sz="1600" dirty="0">
                <a:latin typeface="Times New Roman" panose="02020603050405020304" pitchFamily="18" charset="0"/>
                <a:cs typeface="Times New Roman" panose="02020603050405020304" pitchFamily="18" charset="0"/>
              </a:rPr>
              <a:t>, 6(1,2), 92-105. </a:t>
            </a:r>
          </a:p>
          <a:p>
            <a:r>
              <a:rPr lang="el-GR" sz="1600" dirty="0">
                <a:latin typeface="Times New Roman" panose="02020603050405020304" pitchFamily="18" charset="0"/>
                <a:cs typeface="Times New Roman" panose="02020603050405020304" pitchFamily="18" charset="0"/>
              </a:rPr>
              <a:t>Ανακτήθηκε από: </a:t>
            </a:r>
          </a:p>
          <a:p>
            <a:r>
              <a:rPr lang="el-GR" sz="1600" u="sng" dirty="0">
                <a:latin typeface="Times New Roman" panose="02020603050405020304" pitchFamily="18" charset="0"/>
                <a:cs typeface="Times New Roman" panose="02020603050405020304" pitchFamily="18" charset="0"/>
                <a:hlinkClick r:id="rId5"/>
              </a:rPr>
              <a:t>https://ejournals.epublishing.ekt.gr/index.php/openjournal/article/view/9753</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976016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507831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dirty="0" err="1">
                <a:latin typeface="Times New Roman" panose="02020603050405020304" pitchFamily="18" charset="0"/>
                <a:cs typeface="Times New Roman" panose="02020603050405020304" pitchFamily="18" charset="0"/>
              </a:rPr>
              <a:t>Γκιμίσης</a:t>
            </a:r>
            <a:r>
              <a:rPr lang="el-GR" dirty="0">
                <a:latin typeface="Times New Roman" panose="02020603050405020304" pitchFamily="18" charset="0"/>
                <a:cs typeface="Times New Roman" panose="02020603050405020304" pitchFamily="18" charset="0"/>
              </a:rPr>
              <a:t>, Β. &amp; Αποστολάκης, Ε. (2011). Η σχολική εξ αποστάσεως εκπαίδευση στη Βόρεια Αμερική Το παράδειγμα των ΗΠΑ και του Καναδά. </a:t>
            </a:r>
            <a:r>
              <a:rPr lang="el-GR"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dirty="0">
                <a:latin typeface="Times New Roman" panose="02020603050405020304" pitchFamily="18" charset="0"/>
                <a:cs typeface="Times New Roman" panose="02020603050405020304" pitchFamily="18" charset="0"/>
              </a:rPr>
              <a:t> 6, .  </a:t>
            </a:r>
          </a:p>
          <a:p>
            <a:r>
              <a:rPr lang="el-GR" dirty="0">
                <a:latin typeface="Times New Roman" panose="02020603050405020304" pitchFamily="18" charset="0"/>
                <a:cs typeface="Times New Roman" panose="02020603050405020304" pitchFamily="18" charset="0"/>
              </a:rPr>
              <a:t>Ανακτήθηκε από:</a:t>
            </a:r>
          </a:p>
          <a:p>
            <a:r>
              <a:rPr lang="el-GR" u="sng" dirty="0">
                <a:latin typeface="Times New Roman" panose="02020603050405020304" pitchFamily="18" charset="0"/>
                <a:cs typeface="Times New Roman" panose="02020603050405020304" pitchFamily="18" charset="0"/>
                <a:hlinkClick r:id="rId2"/>
              </a:rPr>
              <a:t>https://eproceedings.epublishing.ekt.gr/index.php/openedu/article/view/733</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 </a:t>
            </a:r>
          </a:p>
          <a:p>
            <a:r>
              <a:rPr lang="el-GR" dirty="0" err="1">
                <a:latin typeface="Times New Roman" panose="02020603050405020304" pitchFamily="18" charset="0"/>
                <a:cs typeface="Times New Roman" panose="02020603050405020304" pitchFamily="18" charset="0"/>
                <a:hlinkClick r:id="rId3"/>
              </a:rPr>
              <a:t>Γκιόσος</a:t>
            </a:r>
            <a:r>
              <a:rPr lang="el-GR" dirty="0">
                <a:latin typeface="Times New Roman" panose="02020603050405020304" pitchFamily="18" charset="0"/>
                <a:cs typeface="Times New Roman" panose="02020603050405020304" pitchFamily="18" charset="0"/>
                <a:hlinkClick r:id="rId3"/>
              </a:rPr>
              <a:t>, Ι., </a:t>
            </a:r>
            <a:r>
              <a:rPr lang="el-GR" dirty="0" err="1">
                <a:latin typeface="Times New Roman" panose="02020603050405020304" pitchFamily="18" charset="0"/>
                <a:cs typeface="Times New Roman" panose="02020603050405020304" pitchFamily="18" charset="0"/>
                <a:hlinkClick r:id="rId3"/>
              </a:rPr>
              <a:t>Μαυροειδής</a:t>
            </a:r>
            <a:r>
              <a:rPr lang="el-GR" dirty="0">
                <a:latin typeface="Times New Roman" panose="02020603050405020304" pitchFamily="18" charset="0"/>
                <a:cs typeface="Times New Roman" panose="02020603050405020304" pitchFamily="18" charset="0"/>
                <a:hlinkClick r:id="rId3"/>
              </a:rPr>
              <a:t>, Η. &amp; </a:t>
            </a:r>
            <a:r>
              <a:rPr lang="el-GR" dirty="0" err="1">
                <a:latin typeface="Times New Roman" panose="02020603050405020304" pitchFamily="18" charset="0"/>
                <a:cs typeface="Times New Roman" panose="02020603050405020304" pitchFamily="18" charset="0"/>
                <a:hlinkClick r:id="rId3"/>
              </a:rPr>
              <a:t>Κουτσούμπα</a:t>
            </a:r>
            <a:r>
              <a:rPr lang="el-GR" dirty="0">
                <a:latin typeface="Times New Roman" panose="02020603050405020304" pitchFamily="18" charset="0"/>
                <a:cs typeface="Times New Roman" panose="02020603050405020304" pitchFamily="18" charset="0"/>
                <a:hlinkClick r:id="rId3"/>
              </a:rPr>
              <a:t>, Μ. (2010). Η έρευνα στην από απόσταση εκπαίδευση: ανασκόπηση και προοπτικές. Ανοικτή Εκπαίδευση: </a:t>
            </a:r>
            <a:r>
              <a:rPr lang="el-GR" i="1" dirty="0">
                <a:latin typeface="Times New Roman" panose="02020603050405020304" pitchFamily="18" charset="0"/>
                <a:cs typeface="Times New Roman" panose="02020603050405020304" pitchFamily="18" charset="0"/>
                <a:hlinkClick r:id="rId3"/>
              </a:rPr>
              <a:t>το περιοδικό για την Ανοικτή και εξ Αποστάσεως Εκπαίδευση και την Εκπαιδευτική Τεχνολογία</a:t>
            </a:r>
            <a:r>
              <a:rPr lang="el-GR" dirty="0">
                <a:latin typeface="Times New Roman" panose="02020603050405020304" pitchFamily="18" charset="0"/>
                <a:cs typeface="Times New Roman" panose="02020603050405020304" pitchFamily="18" charset="0"/>
                <a:hlinkClick r:id="rId3"/>
              </a:rPr>
              <a:t> 4.1: 49-60.</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 </a:t>
            </a:r>
          </a:p>
          <a:p>
            <a:r>
              <a:rPr lang="el-GR" dirty="0" err="1">
                <a:latin typeface="Times New Roman" panose="02020603050405020304" pitchFamily="18" charset="0"/>
                <a:cs typeface="Times New Roman" panose="02020603050405020304" pitchFamily="18" charset="0"/>
              </a:rPr>
              <a:t>Ηλιάδου</a:t>
            </a:r>
            <a:r>
              <a:rPr lang="el-GR" dirty="0">
                <a:latin typeface="Times New Roman" panose="02020603050405020304" pitchFamily="18" charset="0"/>
                <a:cs typeface="Times New Roman" panose="02020603050405020304" pitchFamily="18" charset="0"/>
              </a:rPr>
              <a:t>, Χ., &amp; Αναστασιάδης, Π. (2010). Επικοινωνία Καθηγητή –Συμβούλου και φοιτητών στις Σπουδές από απόσταση: Απόψεις φοιτητών στο πλαίσιο της Θ.Ε.ΕΚΠ65 του Ε.Α.Π.. </a:t>
            </a:r>
            <a:r>
              <a:rPr lang="el-GR"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dirty="0">
                <a:latin typeface="Times New Roman" panose="02020603050405020304" pitchFamily="18" charset="0"/>
                <a:cs typeface="Times New Roman" panose="02020603050405020304" pitchFamily="18" charset="0"/>
              </a:rPr>
              <a:t> 6(1,2), 29-45. </a:t>
            </a:r>
          </a:p>
          <a:p>
            <a:r>
              <a:rPr lang="el-GR" dirty="0">
                <a:latin typeface="Times New Roman" panose="02020603050405020304" pitchFamily="18" charset="0"/>
                <a:cs typeface="Times New Roman" panose="02020603050405020304" pitchFamily="18" charset="0"/>
              </a:rPr>
              <a:t>Ανακτήθηκε από:</a:t>
            </a:r>
          </a:p>
          <a:p>
            <a:r>
              <a:rPr lang="el-GR" u="sng" dirty="0">
                <a:latin typeface="Times New Roman" panose="02020603050405020304" pitchFamily="18" charset="0"/>
                <a:cs typeface="Times New Roman" panose="02020603050405020304" pitchFamily="18" charset="0"/>
                <a:hlinkClick r:id="rId4"/>
              </a:rPr>
              <a:t>https://ejournals.epublishing.ekt.gr/index.php/openjournal/article/view/9751</a:t>
            </a:r>
            <a:endParaRPr lang="el-GR" dirty="0">
              <a:latin typeface="Times New Roman" panose="02020603050405020304" pitchFamily="18" charset="0"/>
              <a:cs typeface="Times New Roman" panose="02020603050405020304" pitchFamily="18" charset="0"/>
            </a:endParaRPr>
          </a:p>
          <a:p>
            <a:r>
              <a:rPr lang="el-GR" dirty="0"/>
              <a:t> </a:t>
            </a:r>
          </a:p>
        </p:txBody>
      </p:sp>
    </p:spTree>
    <p:extLst>
      <p:ext uri="{BB962C8B-B14F-4D97-AF65-F5344CB8AC3E}">
        <p14:creationId xmlns:p14="http://schemas.microsoft.com/office/powerpoint/2010/main" val="10712988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455509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a:latin typeface="Times New Roman" panose="02020603050405020304" pitchFamily="18" charset="0"/>
                <a:cs typeface="Times New Roman" panose="02020603050405020304" pitchFamily="18" charset="0"/>
              </a:rPr>
              <a:t>Καρατζά, Μ. (2012). Η επικοινωνία και η αλληλεπίδραση στην εκπαίδευση από απόσταση. Στο Α. Κόκκος &amp; Α. </a:t>
            </a:r>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Επιμ</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Διδακτικό υλικό για την επιμόρφωση των Καθηγητών-Συμβούλων (ΣΕΠ) του ΕΑΠ</a:t>
            </a:r>
            <a:r>
              <a:rPr lang="el-GR" sz="1600" dirty="0">
                <a:latin typeface="Times New Roman" panose="02020603050405020304" pitchFamily="18" charset="0"/>
                <a:cs typeface="Times New Roman" panose="02020603050405020304" pitchFamily="18" charset="0"/>
              </a:rPr>
              <a:t>. Πάτρα: ΕΑΠ.</a:t>
            </a: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Κουλαουζίδης</a:t>
            </a:r>
            <a:r>
              <a:rPr lang="el-GR" sz="1600" dirty="0">
                <a:latin typeface="Times New Roman" panose="02020603050405020304" pitchFamily="18" charset="0"/>
                <a:cs typeface="Times New Roman" panose="02020603050405020304" pitchFamily="18" charset="0"/>
              </a:rPr>
              <a:t>, Γ. (2012). Ο ρόλος του Καθηγητή-Συμβούλου στο ΕΑΠ. Στο Α. Κόκκος &amp; Α. </a:t>
            </a:r>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Επιμ</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Διδακτικό υλικό για την επιμόρφωση των Καθηγητών-Συμβούλων (ΣΕΠ) του ΕΑΠ</a:t>
            </a:r>
            <a:r>
              <a:rPr lang="el-GR" sz="1600" dirty="0">
                <a:latin typeface="Times New Roman" panose="02020603050405020304" pitchFamily="18" charset="0"/>
                <a:cs typeface="Times New Roman" panose="02020603050405020304" pitchFamily="18" charset="0"/>
              </a:rPr>
              <a:t>. Πάτρα: ΕΑΠ.</a:t>
            </a:r>
          </a:p>
          <a:p>
            <a:r>
              <a:rPr lang="el-GR" sz="1600" dirty="0">
                <a:latin typeface="Times New Roman" panose="02020603050405020304" pitchFamily="18" charset="0"/>
                <a:cs typeface="Times New Roman" panose="02020603050405020304" pitchFamily="18" charset="0"/>
              </a:rPr>
              <a:t> </a:t>
            </a:r>
          </a:p>
          <a:p>
            <a:r>
              <a:rPr lang="el-GR" sz="1600" dirty="0">
                <a:latin typeface="Times New Roman" panose="02020603050405020304" pitchFamily="18" charset="0"/>
                <a:cs typeface="Times New Roman" panose="02020603050405020304" pitchFamily="18" charset="0"/>
              </a:rPr>
              <a:t>Κόκκαλη, Α. &amp; Γεωργιάδη, Ε. (2009). Εξ αποστάσεως Πρωτοβάθμια Εκπαίδευση σε ανεπτυγμένες και αναπτυσσόμενες χώρες: Η περίπτωση χωρών της Αυστραλίας και της Αφρικής.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5, 250-259.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2"/>
              </a:rPr>
              <a:t>https://eproceedings.epublishing.ekt.gr/index.php/openedu/article/view/469</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Κουστουράκης</a:t>
            </a:r>
            <a:r>
              <a:rPr lang="el-GR" sz="1600" dirty="0">
                <a:latin typeface="Times New Roman" panose="02020603050405020304" pitchFamily="18" charset="0"/>
                <a:cs typeface="Times New Roman" panose="02020603050405020304" pitchFamily="18" charset="0"/>
              </a:rPr>
              <a:t>, Γ. &amp; </a:t>
            </a:r>
            <a:r>
              <a:rPr lang="el-GR" sz="1600" dirty="0" err="1">
                <a:latin typeface="Times New Roman" panose="02020603050405020304" pitchFamily="18" charset="0"/>
                <a:cs typeface="Times New Roman" panose="02020603050405020304" pitchFamily="18" charset="0"/>
              </a:rPr>
              <a:t>Παναγιωτακόπουλος</a:t>
            </a:r>
            <a:r>
              <a:rPr lang="el-GR" sz="1600" dirty="0">
                <a:latin typeface="Times New Roman" panose="02020603050405020304" pitchFamily="18" charset="0"/>
                <a:cs typeface="Times New Roman" panose="02020603050405020304" pitchFamily="18" charset="0"/>
              </a:rPr>
              <a:t>, Χ. (2000). </a:t>
            </a:r>
            <a:r>
              <a:rPr lang="el-GR" sz="1600" i="1" dirty="0">
                <a:latin typeface="Times New Roman" panose="02020603050405020304" pitchFamily="18" charset="0"/>
                <a:cs typeface="Times New Roman" panose="02020603050405020304" pitchFamily="18" charset="0"/>
              </a:rPr>
              <a:t>Η Ανοικτή και εξ Αποστάσεως Εκπαίδευση στο σύγχρονο κόσμο: Ιστορική – Κοινωνιολογική Προσέγγιση</a:t>
            </a:r>
            <a:r>
              <a:rPr lang="el-GR" sz="1600" dirty="0">
                <a:latin typeface="Times New Roman" panose="02020603050405020304" pitchFamily="18" charset="0"/>
                <a:cs typeface="Times New Roman" panose="02020603050405020304" pitchFamily="18" charset="0"/>
              </a:rPr>
              <a:t>. Νέα Παιδεία, 94, 13-26.</a:t>
            </a:r>
          </a:p>
          <a:p>
            <a:r>
              <a:rPr lang="el-GR" dirty="0"/>
              <a:t> </a:t>
            </a:r>
          </a:p>
        </p:txBody>
      </p:sp>
    </p:spTree>
    <p:extLst>
      <p:ext uri="{BB962C8B-B14F-4D97-AF65-F5344CB8AC3E}">
        <p14:creationId xmlns:p14="http://schemas.microsoft.com/office/powerpoint/2010/main" val="162737503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526297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err="1">
                <a:latin typeface="Times New Roman" panose="02020603050405020304" pitchFamily="18" charset="0"/>
                <a:cs typeface="Times New Roman" panose="02020603050405020304" pitchFamily="18" charset="0"/>
              </a:rPr>
              <a:t>Κωστοπούλου</a:t>
            </a:r>
            <a:r>
              <a:rPr lang="el-GR" sz="1600" dirty="0">
                <a:latin typeface="Times New Roman" panose="02020603050405020304" pitchFamily="18" charset="0"/>
                <a:cs typeface="Times New Roman" panose="02020603050405020304" pitchFamily="18" charset="0"/>
              </a:rPr>
              <a:t>, Α. (2013). ΕΑΠ 1992-2000: Από τον σχεδιασμό στην υλοποίηση.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 </a:t>
            </a:r>
            <a:r>
              <a:rPr lang="el-GR" sz="1600" dirty="0">
                <a:latin typeface="Times New Roman" panose="02020603050405020304" pitchFamily="18" charset="0"/>
                <a:cs typeface="Times New Roman" panose="02020603050405020304" pitchFamily="18" charset="0"/>
              </a:rPr>
              <a:t>7, .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2"/>
              </a:rPr>
              <a:t>https://eproceedings.epublishing.ekt.gr/index.php/openedu/article/view/539</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Α. (2001). </a:t>
            </a:r>
            <a:r>
              <a:rPr lang="el-GR" sz="1600" i="1" dirty="0">
                <a:latin typeface="Times New Roman" panose="02020603050405020304" pitchFamily="18" charset="0"/>
                <a:cs typeface="Times New Roman" panose="02020603050405020304" pitchFamily="18" charset="0"/>
              </a:rPr>
              <a:t>Ανοικτή και εξ αποστάσεως πολυμορφική εκπαίδευση. Προβληματισμοί για μια ποιοτική προσέγγιση σχεδιασμού εκπαιδευτικού Ε.Α.Π. υλικού</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Στο </a:t>
            </a:r>
            <a:r>
              <a:rPr lang="el-GR" sz="1600" i="1" dirty="0" err="1">
                <a:latin typeface="Times New Roman" panose="02020603050405020304" pitchFamily="18" charset="0"/>
                <a:cs typeface="Times New Roman" panose="02020603050405020304" pitchFamily="18" charset="0"/>
              </a:rPr>
              <a:t>Λιοναράκης</a:t>
            </a:r>
            <a:r>
              <a:rPr lang="el-GR" sz="1600" i="1" dirty="0">
                <a:latin typeface="Times New Roman" panose="02020603050405020304" pitchFamily="18" charset="0"/>
                <a:cs typeface="Times New Roman" panose="02020603050405020304" pitchFamily="18" charset="0"/>
              </a:rPr>
              <a:t>, Α. (</a:t>
            </a:r>
            <a:r>
              <a:rPr lang="el-GR" sz="1600" i="1" dirty="0" err="1">
                <a:latin typeface="Times New Roman" panose="02020603050405020304" pitchFamily="18" charset="0"/>
                <a:cs typeface="Times New Roman" panose="02020603050405020304" pitchFamily="18" charset="0"/>
              </a:rPr>
              <a:t>Επιμ</a:t>
            </a:r>
            <a:r>
              <a:rPr lang="el-GR" sz="1600" i="1" dirty="0">
                <a:latin typeface="Times New Roman" panose="02020603050405020304" pitchFamily="18" charset="0"/>
                <a:cs typeface="Times New Roman" panose="02020603050405020304" pitchFamily="18" charset="0"/>
              </a:rPr>
              <a:t>.), Απόψεις και Προβληματισμοί για την Ανοικτή και εξ Αποστάσεως Εκπαίδευση (</a:t>
            </a:r>
            <a:r>
              <a:rPr lang="el-GR" sz="1600" i="1" dirty="0" err="1">
                <a:latin typeface="Times New Roman" panose="02020603050405020304" pitchFamily="18" charset="0"/>
                <a:cs typeface="Times New Roman" panose="02020603050405020304" pitchFamily="18" charset="0"/>
              </a:rPr>
              <a:t>σσ</a:t>
            </a:r>
            <a:r>
              <a:rPr lang="el-GR" sz="1600" i="1" dirty="0">
                <a:latin typeface="Times New Roman" panose="02020603050405020304" pitchFamily="18" charset="0"/>
                <a:cs typeface="Times New Roman" panose="02020603050405020304" pitchFamily="18" charset="0"/>
              </a:rPr>
              <a:t>. 33-77). Αθήνα: Προπομπός.</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Α. (2006). </a:t>
            </a:r>
            <a:r>
              <a:rPr lang="el-GR" sz="1600" i="1" dirty="0">
                <a:latin typeface="Times New Roman" panose="02020603050405020304" pitchFamily="18" charset="0"/>
                <a:cs typeface="Times New Roman" panose="02020603050405020304" pitchFamily="18" charset="0"/>
              </a:rPr>
              <a:t>Η θεωρία της εξ αποστάσεως εκπαίδευσης και η πολυπλοκότητα της πολυμορφικής της διάστασης.</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Στο Α. </a:t>
            </a:r>
            <a:r>
              <a:rPr lang="el-GR" sz="1600" i="1" dirty="0" err="1">
                <a:latin typeface="Times New Roman" panose="02020603050405020304" pitchFamily="18" charset="0"/>
                <a:cs typeface="Times New Roman" panose="02020603050405020304" pitchFamily="18" charset="0"/>
              </a:rPr>
              <a:t>Λιοναράκης</a:t>
            </a:r>
            <a:r>
              <a:rPr lang="el-GR" sz="1600" i="1" dirty="0">
                <a:latin typeface="Times New Roman" panose="02020603050405020304" pitchFamily="18" charset="0"/>
                <a:cs typeface="Times New Roman" panose="02020603050405020304" pitchFamily="18" charset="0"/>
              </a:rPr>
              <a:t> (</a:t>
            </a:r>
            <a:r>
              <a:rPr lang="el-GR" sz="1600" i="1" dirty="0" err="1">
                <a:latin typeface="Times New Roman" panose="02020603050405020304" pitchFamily="18" charset="0"/>
                <a:cs typeface="Times New Roman" panose="02020603050405020304" pitchFamily="18" charset="0"/>
              </a:rPr>
              <a:t>Επιμ</a:t>
            </a:r>
            <a:r>
              <a:rPr lang="el-GR" sz="1600" i="1" dirty="0">
                <a:latin typeface="Times New Roman" panose="02020603050405020304" pitchFamily="18" charset="0"/>
                <a:cs typeface="Times New Roman" panose="02020603050405020304" pitchFamily="18" charset="0"/>
              </a:rPr>
              <a:t>.) Ανοικτή και εξ αποστάσεως Εκπαίδευση. Στοιχεία Θεωρίας και Πράξης. Αθήνα: Προπομπός.</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Α., </a:t>
            </a:r>
            <a:r>
              <a:rPr lang="el-GR" sz="1600" dirty="0" err="1">
                <a:latin typeface="Times New Roman" panose="02020603050405020304" pitchFamily="18" charset="0"/>
                <a:cs typeface="Times New Roman" panose="02020603050405020304" pitchFamily="18" charset="0"/>
              </a:rPr>
              <a:t>Αποστολίδου</a:t>
            </a:r>
            <a:r>
              <a:rPr lang="el-GR" sz="1600" dirty="0">
                <a:latin typeface="Times New Roman" panose="02020603050405020304" pitchFamily="18" charset="0"/>
                <a:cs typeface="Times New Roman" panose="02020603050405020304" pitchFamily="18" charset="0"/>
              </a:rPr>
              <a:t>, Α., </a:t>
            </a:r>
            <a:r>
              <a:rPr lang="el-GR" sz="1600" dirty="0" err="1">
                <a:latin typeface="Times New Roman" panose="02020603050405020304" pitchFamily="18" charset="0"/>
                <a:cs typeface="Times New Roman" panose="02020603050405020304" pitchFamily="18" charset="0"/>
              </a:rPr>
              <a:t>Μανούσου</a:t>
            </a:r>
            <a:r>
              <a:rPr lang="el-GR" sz="1600" dirty="0">
                <a:latin typeface="Times New Roman" panose="02020603050405020304" pitchFamily="18" charset="0"/>
                <a:cs typeface="Times New Roman" panose="02020603050405020304" pitchFamily="18" charset="0"/>
              </a:rPr>
              <a:t>, Ε., </a:t>
            </a:r>
            <a:r>
              <a:rPr lang="el-GR" sz="1600" dirty="0" err="1">
                <a:latin typeface="Times New Roman" panose="02020603050405020304" pitchFamily="18" charset="0"/>
                <a:cs typeface="Times New Roman" panose="02020603050405020304" pitchFamily="18" charset="0"/>
              </a:rPr>
              <a:t>Λιγούτσικου</a:t>
            </a:r>
            <a:r>
              <a:rPr lang="el-GR" sz="1600" dirty="0">
                <a:latin typeface="Times New Roman" panose="02020603050405020304" pitchFamily="18" charset="0"/>
                <a:cs typeface="Times New Roman" panose="02020603050405020304" pitchFamily="18" charset="0"/>
              </a:rPr>
              <a:t>, Ε., Ιωακειμίδου, Β., Παπαδημητρίου, Σ., &amp; Χαρτοφύλακα, Α. (2017). Η αναγκαιότητα ανάπτυξης συστημάτων υποστήριξης στην ανοικτή και εξ αποστάσεως εκπαίδευση: Βασικά ζητήματα και καλές πρακτικές.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9, 148-163.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3"/>
              </a:rPr>
              <a:t>https://eproceedings.epublishing.ekt.gr/index.php/openedu/article/view/1385</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731918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501675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Α. &amp; </a:t>
            </a:r>
            <a:r>
              <a:rPr lang="el-GR" sz="1600" dirty="0" err="1">
                <a:latin typeface="Times New Roman" panose="02020603050405020304" pitchFamily="18" charset="0"/>
                <a:cs typeface="Times New Roman" panose="02020603050405020304" pitchFamily="18" charset="0"/>
              </a:rPr>
              <a:t>Σπανακά</a:t>
            </a:r>
            <a:r>
              <a:rPr lang="el-GR" sz="1600" dirty="0">
                <a:latin typeface="Times New Roman" panose="02020603050405020304" pitchFamily="18" charset="0"/>
                <a:cs typeface="Times New Roman" panose="02020603050405020304" pitchFamily="18" charset="0"/>
              </a:rPr>
              <a:t> Α. Κ. (2017). Οι Επτά Αρχές Δημιουργίας Εκπαιδευτικού Υλικού. Στο Α. </a:t>
            </a:r>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Σ. Ιωακειμίδου, Γ. </a:t>
            </a:r>
            <a:r>
              <a:rPr lang="el-GR" sz="1600" dirty="0" err="1">
                <a:latin typeface="Times New Roman" panose="02020603050405020304" pitchFamily="18" charset="0"/>
                <a:cs typeface="Times New Roman" panose="02020603050405020304" pitchFamily="18" charset="0"/>
              </a:rPr>
              <a:t>Μανούσου</a:t>
            </a:r>
            <a:r>
              <a:rPr lang="el-GR" sz="1600" dirty="0">
                <a:latin typeface="Times New Roman" panose="02020603050405020304" pitchFamily="18" charset="0"/>
                <a:cs typeface="Times New Roman" panose="02020603050405020304" pitchFamily="18" charset="0"/>
              </a:rPr>
              <a:t>, Μ. </a:t>
            </a:r>
            <a:r>
              <a:rPr lang="el-GR" sz="1600" dirty="0" err="1">
                <a:latin typeface="Times New Roman" panose="02020603050405020304" pitchFamily="18" charset="0"/>
                <a:cs typeface="Times New Roman" panose="02020603050405020304" pitchFamily="18" charset="0"/>
              </a:rPr>
              <a:t>Νιάρη</a:t>
            </a:r>
            <a:r>
              <a:rPr lang="el-GR" sz="1600" dirty="0">
                <a:latin typeface="Times New Roman" panose="02020603050405020304" pitchFamily="18" charset="0"/>
                <a:cs typeface="Times New Roman" panose="02020603050405020304" pitchFamily="18" charset="0"/>
              </a:rPr>
              <a:t>, Τ. Χαρτοφύλακα &amp; Σ. Παπαδημητρίου, </a:t>
            </a:r>
            <a:r>
              <a:rPr lang="el-GR" sz="1600" dirty="0" err="1">
                <a:latin typeface="Times New Roman" panose="02020603050405020304" pitchFamily="18" charset="0"/>
                <a:cs typeface="Times New Roman" panose="02020603050405020304" pitchFamily="18" charset="0"/>
              </a:rPr>
              <a:t>Αποστολίδου</a:t>
            </a:r>
            <a:r>
              <a:rPr lang="el-GR" sz="1600" dirty="0">
                <a:latin typeface="Times New Roman" panose="02020603050405020304" pitchFamily="18" charset="0"/>
                <a:cs typeface="Times New Roman" panose="02020603050405020304" pitchFamily="18" charset="0"/>
              </a:rPr>
              <a:t>, Α. (</a:t>
            </a:r>
            <a:r>
              <a:rPr lang="el-GR" sz="1600" dirty="0" err="1">
                <a:latin typeface="Times New Roman" panose="02020603050405020304" pitchFamily="18" charset="0"/>
                <a:cs typeface="Times New Roman" panose="02020603050405020304" pitchFamily="18" charset="0"/>
              </a:rPr>
              <a:t>Επιμ</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9ο Διεθνές Συνέδριο για την Ανοικτή και εξ Αποστάσεως Εκπαίδευση.</a:t>
            </a:r>
            <a:r>
              <a:rPr lang="el-GR" sz="1600" dirty="0">
                <a:latin typeface="Times New Roman" panose="02020603050405020304" pitchFamily="18" charset="0"/>
                <a:cs typeface="Times New Roman" panose="02020603050405020304" pitchFamily="18" charset="0"/>
              </a:rPr>
              <a:t> Ο Σχεδιασμός της Μάθησης. 23-26 Νοεμβρίου 2017. 9(6Β) (σελ.121-123).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2"/>
              </a:rPr>
              <a:t>https://eproceedings.epublishing.ekt.gr/index.php/openedu/article/view/1363/1260</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Μαυροειδής</a:t>
            </a:r>
            <a:r>
              <a:rPr lang="el-GR" sz="1600" dirty="0">
                <a:latin typeface="Times New Roman" panose="02020603050405020304" pitchFamily="18" charset="0"/>
                <a:cs typeface="Times New Roman" panose="02020603050405020304" pitchFamily="18" charset="0"/>
              </a:rPr>
              <a:t>, Η., </a:t>
            </a:r>
            <a:r>
              <a:rPr lang="el-GR" sz="1600" dirty="0" err="1">
                <a:latin typeface="Times New Roman" panose="02020603050405020304" pitchFamily="18" charset="0"/>
                <a:cs typeface="Times New Roman" panose="02020603050405020304" pitchFamily="18" charset="0"/>
              </a:rPr>
              <a:t>Γκιόσος</a:t>
            </a:r>
            <a:r>
              <a:rPr lang="el-GR" sz="1600" dirty="0">
                <a:latin typeface="Times New Roman" panose="02020603050405020304" pitchFamily="18" charset="0"/>
                <a:cs typeface="Times New Roman" panose="02020603050405020304" pitchFamily="18" charset="0"/>
              </a:rPr>
              <a:t>, Ι., &amp; </a:t>
            </a:r>
            <a:r>
              <a:rPr lang="el-GR" sz="1600" dirty="0" err="1">
                <a:latin typeface="Times New Roman" panose="02020603050405020304" pitchFamily="18" charset="0"/>
                <a:cs typeface="Times New Roman" panose="02020603050405020304" pitchFamily="18" charset="0"/>
              </a:rPr>
              <a:t>Κουτσούμπα</a:t>
            </a:r>
            <a:r>
              <a:rPr lang="el-GR" sz="1600" dirty="0">
                <a:latin typeface="Times New Roman" panose="02020603050405020304" pitchFamily="18" charset="0"/>
                <a:cs typeface="Times New Roman" panose="02020603050405020304" pitchFamily="18" charset="0"/>
              </a:rPr>
              <a:t>, Μ. (2014). Επισκόπηση θεωρητικών εννοιών στην εκπαίδευση από απόσταση</a:t>
            </a:r>
            <a:r>
              <a:rPr lang="el-GR" sz="1600" i="1" dirty="0">
                <a:latin typeface="Times New Roman" panose="02020603050405020304" pitchFamily="18" charset="0"/>
                <a:cs typeface="Times New Roman" panose="02020603050405020304" pitchFamily="18" charset="0"/>
              </a:rPr>
              <a:t>.</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 10(1)</a:t>
            </a:r>
            <a:r>
              <a:rPr lang="el-GR" sz="1600" dirty="0">
                <a:latin typeface="Times New Roman" panose="02020603050405020304" pitchFamily="18" charset="0"/>
                <a:cs typeface="Times New Roman" panose="02020603050405020304" pitchFamily="18" charset="0"/>
              </a:rPr>
              <a:t>, 88-100. </a:t>
            </a:r>
          </a:p>
          <a:p>
            <a:r>
              <a:rPr lang="el-GR" sz="1600" dirty="0">
                <a:latin typeface="Times New Roman" panose="02020603050405020304" pitchFamily="18" charset="0"/>
                <a:cs typeface="Times New Roman" panose="02020603050405020304" pitchFamily="18" charset="0"/>
              </a:rPr>
              <a:t>Ανακτήθηκε από: </a:t>
            </a:r>
          </a:p>
          <a:p>
            <a:r>
              <a:rPr lang="el-GR" sz="1600" u="sng" dirty="0">
                <a:latin typeface="Times New Roman" panose="02020603050405020304" pitchFamily="18" charset="0"/>
                <a:cs typeface="Times New Roman" panose="02020603050405020304" pitchFamily="18" charset="0"/>
                <a:hlinkClick r:id="rId3"/>
              </a:rPr>
              <a:t>https://ejournals.epublishing.ekt.gr/index.php/openjournal/article/view/9814</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Μυσερλή</a:t>
            </a:r>
            <a:r>
              <a:rPr lang="el-GR" sz="1600" dirty="0">
                <a:latin typeface="Times New Roman" panose="02020603050405020304" pitchFamily="18" charset="0"/>
                <a:cs typeface="Times New Roman" panose="02020603050405020304" pitchFamily="18" charset="0"/>
              </a:rPr>
              <a:t>, Ρ. (2015). Η αξιοποίηση των ΤΠΕ στο δημοτικό σχολείο: Από τις θεωρίες μάθησης στις σύγχρονες εκπαιδευτικές εφαρμογές.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8.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4"/>
              </a:rPr>
              <a:t>https://eproceedings.epublishing.ekt.gr/index.php/openedu/article/view/41</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080816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0111"/>
            <a:ext cx="7704856" cy="535531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dirty="0">
                <a:latin typeface="Times New Roman" panose="02020603050405020304" pitchFamily="18" charset="0"/>
                <a:cs typeface="Times New Roman" panose="02020603050405020304" pitchFamily="18" charset="0"/>
              </a:rPr>
              <a:t>Νικολάκη</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Ε</a:t>
            </a:r>
            <a:r>
              <a:rPr lang="en-US" dirty="0">
                <a:latin typeface="Times New Roman" panose="02020603050405020304" pitchFamily="18" charset="0"/>
                <a:cs typeface="Times New Roman" panose="02020603050405020304" pitchFamily="18" charset="0"/>
              </a:rPr>
              <a:t>. &amp; </a:t>
            </a:r>
            <a:r>
              <a:rPr lang="el-GR" dirty="0" err="1">
                <a:latin typeface="Times New Roman" panose="02020603050405020304" pitchFamily="18" charset="0"/>
                <a:cs typeface="Times New Roman" panose="02020603050405020304" pitchFamily="18" charset="0"/>
              </a:rPr>
              <a:t>Κουτσούμπα</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Μ</a:t>
            </a:r>
            <a:r>
              <a:rPr lang="en-US" dirty="0">
                <a:latin typeface="Times New Roman" panose="02020603050405020304" pitchFamily="18" charset="0"/>
                <a:cs typeface="Times New Roman" panose="02020603050405020304" pitchFamily="18" charset="0"/>
              </a:rPr>
              <a:t>. (2013). </a:t>
            </a:r>
            <a:r>
              <a:rPr lang="el-GR" i="1" dirty="0">
                <a:latin typeface="Times New Roman" panose="02020603050405020304" pitchFamily="18" charset="0"/>
                <a:cs typeface="Times New Roman" panose="02020603050405020304" pitchFamily="18" charset="0"/>
              </a:rPr>
              <a:t>Η </a:t>
            </a:r>
            <a:r>
              <a:rPr lang="el-GR" i="1" dirty="0" err="1">
                <a:latin typeface="Times New Roman" panose="02020603050405020304" pitchFamily="18" charset="0"/>
                <a:cs typeface="Times New Roman" panose="02020603050405020304" pitchFamily="18" charset="0"/>
              </a:rPr>
              <a:t>αυτο</a:t>
            </a:r>
            <a:r>
              <a:rPr lang="en-US" i="1" dirty="0">
                <a:latin typeface="Times New Roman" panose="02020603050405020304" pitchFamily="18" charset="0"/>
                <a:cs typeface="Times New Roman" panose="02020603050405020304" pitchFamily="18" charset="0"/>
              </a:rPr>
              <a:t>-</a:t>
            </a:r>
            <a:r>
              <a:rPr lang="el-GR" i="1" dirty="0">
                <a:latin typeface="Times New Roman" panose="02020603050405020304" pitchFamily="18" charset="0"/>
                <a:cs typeface="Times New Roman" panose="02020603050405020304" pitchFamily="18" charset="0"/>
              </a:rPr>
              <a:t>ρυθμιζόμενη μάθηση στην </a:t>
            </a:r>
            <a:r>
              <a:rPr lang="el-GR" i="1" dirty="0" err="1">
                <a:latin typeface="Times New Roman" panose="02020603050405020304" pitchFamily="18" charset="0"/>
                <a:cs typeface="Times New Roman" panose="02020603050405020304" pitchFamily="18" charset="0"/>
              </a:rPr>
              <a:t>εξΑΕ</a:t>
            </a:r>
            <a:r>
              <a:rPr lang="en-US" i="1" dirty="0">
                <a:latin typeface="Times New Roman" panose="02020603050405020304" pitchFamily="18" charset="0"/>
                <a:cs typeface="Times New Roman" panose="02020603050405020304" pitchFamily="18" charset="0"/>
              </a:rPr>
              <a:t> self-regulated learning in distance education</a:t>
            </a:r>
            <a:r>
              <a:rPr lang="en-US" dirty="0">
                <a:latin typeface="Times New Roman" panose="02020603050405020304" pitchFamily="18" charset="0"/>
                <a:cs typeface="Times New Roman" panose="02020603050405020304" pitchFamily="18" charset="0"/>
              </a:rPr>
              <a:t>. Open education</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Volume</a:t>
            </a:r>
            <a:r>
              <a:rPr lang="el-GR" dirty="0">
                <a:latin typeface="Times New Roman" panose="02020603050405020304" pitchFamily="18" charset="0"/>
                <a:cs typeface="Times New Roman" panose="02020603050405020304" pitchFamily="18" charset="0"/>
              </a:rPr>
              <a:t> 9, </a:t>
            </a:r>
            <a:r>
              <a:rPr lang="en-US" dirty="0">
                <a:latin typeface="Times New Roman" panose="02020603050405020304" pitchFamily="18" charset="0"/>
                <a:cs typeface="Times New Roman" panose="02020603050405020304" pitchFamily="18" charset="0"/>
              </a:rPr>
              <a:t>Number</a:t>
            </a:r>
            <a:r>
              <a:rPr lang="el-GR" dirty="0">
                <a:latin typeface="Times New Roman" panose="02020603050405020304" pitchFamily="18" charset="0"/>
                <a:cs typeface="Times New Roman" panose="02020603050405020304" pitchFamily="18" charset="0"/>
              </a:rPr>
              <a:t> 1.</a:t>
            </a:r>
          </a:p>
          <a:p>
            <a:r>
              <a:rPr lang="el-GR" dirty="0">
                <a:latin typeface="Times New Roman" panose="02020603050405020304" pitchFamily="18" charset="0"/>
                <a:cs typeface="Times New Roman" panose="02020603050405020304" pitchFamily="18" charset="0"/>
              </a:rPr>
              <a:t> </a:t>
            </a:r>
          </a:p>
          <a:p>
            <a:r>
              <a:rPr lang="el-GR" dirty="0">
                <a:latin typeface="Times New Roman" panose="02020603050405020304" pitchFamily="18" charset="0"/>
                <a:cs typeface="Times New Roman" panose="02020603050405020304" pitchFamily="18" charset="0"/>
              </a:rPr>
              <a:t>Παπαδημητρίου, Σ., &amp; </a:t>
            </a:r>
            <a:r>
              <a:rPr lang="el-GR" dirty="0" err="1">
                <a:latin typeface="Times New Roman" panose="02020603050405020304" pitchFamily="18" charset="0"/>
                <a:cs typeface="Times New Roman" panose="02020603050405020304" pitchFamily="18" charset="0"/>
              </a:rPr>
              <a:t>Λιοναράκης</a:t>
            </a:r>
            <a:r>
              <a:rPr lang="el-GR" dirty="0">
                <a:latin typeface="Times New Roman" panose="02020603050405020304" pitchFamily="18" charset="0"/>
                <a:cs typeface="Times New Roman" panose="02020603050405020304" pitchFamily="18" charset="0"/>
              </a:rPr>
              <a:t>, Α. (2011). Ο ρόλος του Καθηγητή - Σύμβουλου και η ανάπτυξη μηχανισμού υποστήριξής του στην εξ Αποστάσεως Εκπαίδευση. </a:t>
            </a:r>
            <a:r>
              <a:rPr lang="el-GR" i="1" dirty="0">
                <a:latin typeface="Times New Roman" panose="02020603050405020304" pitchFamily="18" charset="0"/>
                <a:cs typeface="Times New Roman" panose="02020603050405020304" pitchFamily="18" charset="0"/>
              </a:rPr>
              <a:t>Ανοικτή</a:t>
            </a:r>
            <a:r>
              <a:rPr lang="el-GR" dirty="0">
                <a:latin typeface="Times New Roman" panose="02020603050405020304" pitchFamily="18" charset="0"/>
                <a:cs typeface="Times New Roman" panose="02020603050405020304" pitchFamily="18" charset="0"/>
              </a:rPr>
              <a:t> </a:t>
            </a:r>
            <a:r>
              <a:rPr lang="el-GR" i="1" dirty="0">
                <a:latin typeface="Times New Roman" panose="02020603050405020304" pitchFamily="18" charset="0"/>
                <a:cs typeface="Times New Roman" panose="02020603050405020304" pitchFamily="18" charset="0"/>
              </a:rPr>
              <a:t>Εκπαίδευση</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Open Education - The Journal for Open and Distance Education and Educational Technology, 6(1-</a:t>
            </a:r>
            <a:r>
              <a:rPr lang="en-US" dirty="0">
                <a:latin typeface="Times New Roman" panose="02020603050405020304" pitchFamily="18" charset="0"/>
                <a:cs typeface="Times New Roman" panose="02020603050405020304" pitchFamily="18" charset="0"/>
              </a:rPr>
              <a:t>2), 106-122.</a:t>
            </a:r>
            <a:endParaRPr lang="el-GR"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Παπάζογλου, Α. (2015). Αντιλήψεις των Καθηγητών Συμβούλων για το ρόλο του Κ.Σ. στην Επικοινωνία με τους Φοιτητές στην εξ Αποστάσεως Εκπαίδευση. </a:t>
            </a:r>
            <a:r>
              <a:rPr lang="el-GR"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dirty="0">
                <a:latin typeface="Times New Roman" panose="02020603050405020304" pitchFamily="18" charset="0"/>
                <a:cs typeface="Times New Roman" panose="02020603050405020304" pitchFamily="18" charset="0"/>
              </a:rPr>
              <a:t> 8. Ανακτήθηκε από: </a:t>
            </a:r>
            <a:r>
              <a:rPr lang="el-GR" u="sng" dirty="0">
                <a:latin typeface="Times New Roman" panose="02020603050405020304" pitchFamily="18" charset="0"/>
                <a:cs typeface="Times New Roman" panose="02020603050405020304" pitchFamily="18" charset="0"/>
                <a:hlinkClick r:id="rId2"/>
              </a:rPr>
              <a:t>https://eproceedings.epublishing.ekt.gr/index.php/openedu/article/view/69/58</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 </a:t>
            </a:r>
          </a:p>
          <a:p>
            <a:r>
              <a:rPr lang="el-GR" b="1" dirty="0">
                <a:latin typeface="Times New Roman" panose="02020603050405020304" pitchFamily="18" charset="0"/>
                <a:cs typeface="Times New Roman" panose="02020603050405020304" pitchFamily="18" charset="0"/>
                <a:hlinkClick r:id="rId3"/>
              </a:rPr>
              <a:t>Παπακωνσταντίνου, Ε , &amp; Καραλής, Θ. (2015). Αναφορές στην εξ αποστάσεως εκπαίδευση </a:t>
            </a:r>
            <a:r>
              <a:rPr lang="el-GR" b="1" dirty="0" err="1">
                <a:latin typeface="Times New Roman" panose="02020603050405020304" pitchFamily="18" charset="0"/>
                <a:cs typeface="Times New Roman" panose="02020603050405020304" pitchFamily="18" charset="0"/>
                <a:hlinkClick r:id="rId3"/>
              </a:rPr>
              <a:t>στοεν</a:t>
            </a:r>
            <a:r>
              <a:rPr lang="el-GR" b="1" dirty="0">
                <a:latin typeface="Times New Roman" panose="02020603050405020304" pitchFamily="18" charset="0"/>
                <a:cs typeface="Times New Roman" panose="02020603050405020304" pitchFamily="18" charset="0"/>
                <a:hlinkClick r:id="rId3"/>
              </a:rPr>
              <a:t> Ελληνικό Τύπο της περιόδου 1943-1954. 8ο </a:t>
            </a:r>
            <a:r>
              <a:rPr lang="el-GR" b="1" i="1" dirty="0">
                <a:latin typeface="Times New Roman" panose="02020603050405020304" pitchFamily="18" charset="0"/>
                <a:cs typeface="Times New Roman" panose="02020603050405020304" pitchFamily="18" charset="0"/>
                <a:hlinkClick r:id="rId3"/>
              </a:rPr>
              <a:t>Διεθνές Συνέδριο για την Ανοικτή &amp; εξ Αποστάσεως Εκπαίδευση,</a:t>
            </a:r>
            <a:r>
              <a:rPr lang="el-GR" b="1" dirty="0">
                <a:latin typeface="Times New Roman" panose="02020603050405020304" pitchFamily="18" charset="0"/>
                <a:cs typeface="Times New Roman" panose="02020603050405020304" pitchFamily="18" charset="0"/>
                <a:hlinkClick r:id="rId3"/>
              </a:rPr>
              <a:t> 8. </a:t>
            </a:r>
            <a:endParaRPr lang="el-GR" dirty="0">
              <a:latin typeface="Times New Roman" panose="02020603050405020304" pitchFamily="18" charset="0"/>
              <a:cs typeface="Times New Roman" panose="02020603050405020304" pitchFamily="18" charset="0"/>
            </a:endParaRPr>
          </a:p>
          <a:p>
            <a:r>
              <a:rPr lang="el-GR" b="1" dirty="0">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94381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48320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err="1" smtClean="0">
                <a:latin typeface="Times New Roman" panose="02020603050405020304" pitchFamily="18" charset="0"/>
                <a:cs typeface="Times New Roman" panose="02020603050405020304" pitchFamily="18" charset="0"/>
              </a:rPr>
              <a:t>Σιούλης</a:t>
            </a:r>
            <a:r>
              <a:rPr lang="el-GR" sz="1600" dirty="0">
                <a:latin typeface="Times New Roman" panose="02020603050405020304" pitchFamily="18" charset="0"/>
                <a:cs typeface="Times New Roman" panose="02020603050405020304" pitchFamily="18" charset="0"/>
              </a:rPr>
              <a:t>, Η. &amp; </a:t>
            </a:r>
            <a:r>
              <a:rPr lang="el-GR" sz="1600" dirty="0" err="1">
                <a:latin typeface="Times New Roman" panose="02020603050405020304" pitchFamily="18" charset="0"/>
                <a:cs typeface="Times New Roman" panose="02020603050405020304" pitchFamily="18" charset="0"/>
              </a:rPr>
              <a:t>Γαρδικιώτης</a:t>
            </a:r>
            <a:r>
              <a:rPr lang="el-GR" sz="1600" dirty="0">
                <a:latin typeface="Times New Roman" panose="02020603050405020304" pitchFamily="18" charset="0"/>
                <a:cs typeface="Times New Roman" panose="02020603050405020304" pitchFamily="18" charset="0"/>
              </a:rPr>
              <a:t> Α. (2013). Επικοινωνία φοιτητών εκπαιδευτή σε ένα πλαίσιο εξ αποστάσεως εκπαίδευσης: Αντιλήψεις των φοιτητών του Ελληνικού Ανοικτού Πανεπιστημίου (Ε.Α.Π.) για την ανατροφοδότηση των γραπτών τους εργασιών</a:t>
            </a:r>
            <a:r>
              <a:rPr lang="el-GR" sz="1600" i="1" dirty="0">
                <a:latin typeface="Times New Roman" panose="02020603050405020304" pitchFamily="18" charset="0"/>
                <a:cs typeface="Times New Roman" panose="02020603050405020304" pitchFamily="18" charset="0"/>
              </a:rPr>
              <a:t>. 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7, .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2"/>
              </a:rPr>
              <a:t> https://eproceedings.epublishing.ekt.gr/index.php/openedu/article/view/585</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a:latin typeface="Times New Roman" panose="02020603050405020304" pitchFamily="18" charset="0"/>
                <a:cs typeface="Times New Roman" panose="02020603050405020304" pitchFamily="18" charset="0"/>
              </a:rPr>
              <a:t>Σοφός, Α. &amp; </a:t>
            </a:r>
            <a:r>
              <a:rPr lang="el-GR" sz="1600" dirty="0" err="1">
                <a:latin typeface="Times New Roman" panose="02020603050405020304" pitchFamily="18" charset="0"/>
                <a:cs typeface="Times New Roman" panose="02020603050405020304" pitchFamily="18" charset="0"/>
              </a:rPr>
              <a:t>Kron</a:t>
            </a:r>
            <a:r>
              <a:rPr lang="el-GR" sz="1600" dirty="0">
                <a:latin typeface="Times New Roman" panose="02020603050405020304" pitchFamily="18" charset="0"/>
                <a:cs typeface="Times New Roman" panose="02020603050405020304" pitchFamily="18" charset="0"/>
              </a:rPr>
              <a:t>, F</a:t>
            </a:r>
            <a:r>
              <a:rPr lang="el-GR" sz="1600" i="1"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(2010).</a:t>
            </a:r>
            <a:r>
              <a:rPr lang="el-GR" sz="1600" i="1" dirty="0">
                <a:latin typeface="Times New Roman" panose="02020603050405020304" pitchFamily="18" charset="0"/>
                <a:cs typeface="Times New Roman" panose="02020603050405020304" pitchFamily="18" charset="0"/>
              </a:rPr>
              <a:t> Αποδοτική Διδασκαλία με Χρήση Μέσων. Από τα πρωτογενή και προσωπικά στα τεταρτογενή και ψηφιακά Μέσα. Αθήνα: Γρηγόρης.</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a:latin typeface="Times New Roman" panose="02020603050405020304" pitchFamily="18" charset="0"/>
                <a:cs typeface="Times New Roman" panose="02020603050405020304" pitchFamily="18" charset="0"/>
              </a:rPr>
              <a:t>Σοφός, Α., Κώστας, Α. &amp; Παράσχου, Β. (2015</a:t>
            </a:r>
            <a:r>
              <a:rPr lang="el-GR" sz="1600" i="1" dirty="0">
                <a:latin typeface="Times New Roman" panose="02020603050405020304" pitchFamily="18" charset="0"/>
                <a:cs typeface="Times New Roman" panose="02020603050405020304" pitchFamily="18" charset="0"/>
              </a:rPr>
              <a:t>). Εξ Αποστάσεως Εκπαίδευση. </a:t>
            </a:r>
            <a:r>
              <a:rPr lang="el-GR" sz="1600" i="1" dirty="0" err="1">
                <a:latin typeface="Times New Roman" panose="02020603050405020304" pitchFamily="18" charset="0"/>
                <a:cs typeface="Times New Roman" panose="02020603050405020304" pitchFamily="18" charset="0"/>
              </a:rPr>
              <a:t>Online</a:t>
            </a:r>
            <a:r>
              <a:rPr lang="el-GR" sz="1600" i="1" dirty="0">
                <a:latin typeface="Times New Roman" panose="02020603050405020304" pitchFamily="18" charset="0"/>
                <a:cs typeface="Times New Roman" panose="02020603050405020304" pitchFamily="18" charset="0"/>
              </a:rPr>
              <a:t> εξ αποστάσεως εκπαίδευση</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σσ</a:t>
            </a:r>
            <a:r>
              <a:rPr lang="el-GR" sz="1600" dirty="0">
                <a:latin typeface="Times New Roman" panose="02020603050405020304" pitchFamily="18" charset="0"/>
                <a:cs typeface="Times New Roman" panose="02020603050405020304" pitchFamily="18" charset="0"/>
              </a:rPr>
              <a:t>. 38-62) </a:t>
            </a:r>
            <a:r>
              <a:rPr lang="el-GR" sz="1600" dirty="0" err="1">
                <a:latin typeface="Times New Roman" panose="02020603050405020304" pitchFamily="18" charset="0"/>
                <a:cs typeface="Times New Roman" panose="02020603050405020304" pitchFamily="18" charset="0"/>
              </a:rPr>
              <a:t>Αθήνα:Σύνδεσμος</a:t>
            </a:r>
            <a:r>
              <a:rPr lang="el-GR" sz="1600" dirty="0">
                <a:latin typeface="Times New Roman" panose="02020603050405020304" pitchFamily="18" charset="0"/>
                <a:cs typeface="Times New Roman" panose="02020603050405020304" pitchFamily="18" charset="0"/>
              </a:rPr>
              <a:t> Ελληνικών Ακαδημαϊκών Βιβλιοθηκών. Ανακτήθηκε από: </a:t>
            </a:r>
            <a:r>
              <a:rPr lang="el-GR" sz="1600" u="sng" dirty="0">
                <a:latin typeface="Times New Roman" panose="02020603050405020304" pitchFamily="18" charset="0"/>
                <a:cs typeface="Times New Roman" panose="02020603050405020304" pitchFamily="18" charset="0"/>
                <a:hlinkClick r:id="rId3"/>
              </a:rPr>
              <a:t>http://hdl.handle.net/11419/183</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Σπανακά</a:t>
            </a:r>
            <a:r>
              <a:rPr lang="el-GR" sz="1600" dirty="0">
                <a:latin typeface="Times New Roman" panose="02020603050405020304" pitchFamily="18" charset="0"/>
                <a:cs typeface="Times New Roman" panose="02020603050405020304" pitchFamily="18" charset="0"/>
              </a:rPr>
              <a:t>, Α. (2012). </a:t>
            </a:r>
            <a:r>
              <a:rPr lang="el-GR" sz="1600" i="1" dirty="0">
                <a:latin typeface="Times New Roman" panose="02020603050405020304" pitchFamily="18" charset="0"/>
                <a:cs typeface="Times New Roman" panose="02020603050405020304" pitchFamily="18" charset="0"/>
              </a:rPr>
              <a:t>Ομαδική Συμβουλευτική Συνάντηση (Ο.Σ.Σ.). Η επικοινωνία και η αλληλεπίδραση στην εκπαίδευση από απόσταση.</a:t>
            </a:r>
            <a:r>
              <a:rPr lang="el-GR" sz="1600" dirty="0">
                <a:latin typeface="Times New Roman" panose="02020603050405020304" pitchFamily="18" charset="0"/>
                <a:cs typeface="Times New Roman" panose="02020603050405020304" pitchFamily="18" charset="0"/>
              </a:rPr>
              <a:t> Στο Α. Κόκκος &amp; Α. </a:t>
            </a:r>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Επιμ</a:t>
            </a:r>
            <a:r>
              <a:rPr lang="el-GR" sz="1600" dirty="0">
                <a:latin typeface="Times New Roman" panose="02020603050405020304" pitchFamily="18" charset="0"/>
                <a:cs typeface="Times New Roman" panose="02020603050405020304" pitchFamily="18" charset="0"/>
              </a:rPr>
              <a:t>.). </a:t>
            </a:r>
            <a:r>
              <a:rPr lang="el-GR" sz="1600" i="1" dirty="0">
                <a:latin typeface="Times New Roman" panose="02020603050405020304" pitchFamily="18" charset="0"/>
                <a:cs typeface="Times New Roman" panose="02020603050405020304" pitchFamily="18" charset="0"/>
              </a:rPr>
              <a:t>Διδακτικό υλικό για την επιμόρφωση των Καθηγητών-Συμβούλων (ΣΕΠ) του ΕΑΠ</a:t>
            </a:r>
            <a:r>
              <a:rPr lang="el-GR" sz="1600" dirty="0">
                <a:latin typeface="Times New Roman" panose="02020603050405020304" pitchFamily="18" charset="0"/>
                <a:cs typeface="Times New Roman" panose="02020603050405020304" pitchFamily="18" charset="0"/>
              </a:rPr>
              <a:t>. Πάτρα: ΕΑΠ.</a:t>
            </a:r>
          </a:p>
          <a:p>
            <a:r>
              <a:rPr lang="el-GR" dirty="0"/>
              <a:t> </a:t>
            </a:r>
          </a:p>
        </p:txBody>
      </p:sp>
    </p:spTree>
    <p:extLst>
      <p:ext uri="{BB962C8B-B14F-4D97-AF65-F5344CB8AC3E}">
        <p14:creationId xmlns:p14="http://schemas.microsoft.com/office/powerpoint/2010/main" val="2083189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3200" dirty="0" smtClean="0">
                <a:latin typeface="Times New Roman" panose="02020603050405020304" pitchFamily="18" charset="0"/>
                <a:cs typeface="Times New Roman" panose="02020603050405020304" pitchFamily="18" charset="0"/>
              </a:rPr>
              <a:t>Βιβλιογραφικές Αναφορές</a:t>
            </a:r>
            <a:endParaRPr lang="el-GR"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64669" y="1412776"/>
            <a:ext cx="7704856" cy="477053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l-GR" sz="1600" dirty="0" err="1">
                <a:latin typeface="Times New Roman" panose="02020603050405020304" pitchFamily="18" charset="0"/>
                <a:cs typeface="Times New Roman" panose="02020603050405020304" pitchFamily="18" charset="0"/>
              </a:rPr>
              <a:t>Ποζίδης</a:t>
            </a:r>
            <a:r>
              <a:rPr lang="el-GR" sz="1600" dirty="0">
                <a:latin typeface="Times New Roman" panose="02020603050405020304" pitchFamily="18" charset="0"/>
                <a:cs typeface="Times New Roman" panose="02020603050405020304" pitchFamily="18" charset="0"/>
              </a:rPr>
              <a:t>, Π., </a:t>
            </a:r>
            <a:r>
              <a:rPr lang="el-GR" sz="1600" dirty="0" err="1">
                <a:latin typeface="Times New Roman" panose="02020603050405020304" pitchFamily="18" charset="0"/>
                <a:cs typeface="Times New Roman" panose="02020603050405020304" pitchFamily="18" charset="0"/>
              </a:rPr>
              <a:t>Μανούσου</a:t>
            </a:r>
            <a:r>
              <a:rPr lang="el-GR" sz="1600" dirty="0">
                <a:latin typeface="Times New Roman" panose="02020603050405020304" pitchFamily="18" charset="0"/>
                <a:cs typeface="Times New Roman" panose="02020603050405020304" pitchFamily="18" charset="0"/>
              </a:rPr>
              <a:t>, Ε. &amp; </a:t>
            </a:r>
            <a:r>
              <a:rPr lang="el-GR" sz="1600" dirty="0" err="1">
                <a:latin typeface="Times New Roman" panose="02020603050405020304" pitchFamily="18" charset="0"/>
                <a:cs typeface="Times New Roman" panose="02020603050405020304" pitchFamily="18" charset="0"/>
              </a:rPr>
              <a:t>Κουτσούμπα</a:t>
            </a:r>
            <a:r>
              <a:rPr lang="el-GR" sz="1600" dirty="0">
                <a:latin typeface="Times New Roman" panose="02020603050405020304" pitchFamily="18" charset="0"/>
                <a:cs typeface="Times New Roman" panose="02020603050405020304" pitchFamily="18" charset="0"/>
              </a:rPr>
              <a:t>, Μ. (2015). Η συνεργατική μάθηση στο πλαίσιο της συμπληρωματικής εξ αποστάσεως περιβαλλοντικής εκπαίδευσης σε δίκτυο δημοτικών σχολείων της Κέρκυρας.</a:t>
            </a:r>
            <a:r>
              <a:rPr lang="el-GR" sz="1600" i="1" dirty="0">
                <a:latin typeface="Times New Roman" panose="02020603050405020304" pitchFamily="18" charset="0"/>
                <a:cs typeface="Times New Roman" panose="02020603050405020304" pitchFamily="18" charset="0"/>
              </a:rPr>
              <a:t> Διεθνές Συνέδριο για την Ανοικτή &amp; εξ Αποστάσεως Εκπαίδευση, </a:t>
            </a:r>
            <a:r>
              <a:rPr lang="el-GR" sz="1600" dirty="0">
                <a:latin typeface="Times New Roman" panose="02020603050405020304" pitchFamily="18" charset="0"/>
                <a:cs typeface="Times New Roman" panose="02020603050405020304" pitchFamily="18" charset="0"/>
              </a:rPr>
              <a:t>8,</a:t>
            </a:r>
            <a:r>
              <a:rPr lang="el-GR" sz="1600" i="1" dirty="0">
                <a:latin typeface="Times New Roman" panose="02020603050405020304" pitchFamily="18" charset="0"/>
                <a:cs typeface="Times New Roman" panose="02020603050405020304" pitchFamily="18" charset="0"/>
              </a:rPr>
              <a:t>.  </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2"/>
              </a:rPr>
              <a:t>https://eproceedings.epublishing.ekt.gr/index.php/openedu/article/view/40</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err="1">
                <a:latin typeface="Times New Roman" panose="02020603050405020304" pitchFamily="18" charset="0"/>
                <a:cs typeface="Times New Roman" panose="02020603050405020304" pitchFamily="18" charset="0"/>
              </a:rPr>
              <a:t>Τσιτλακίδου</a:t>
            </a:r>
            <a:r>
              <a:rPr lang="el-GR" sz="1600" dirty="0">
                <a:latin typeface="Times New Roman" panose="02020603050405020304" pitchFamily="18" charset="0"/>
                <a:cs typeface="Times New Roman" panose="02020603050405020304" pitchFamily="18" charset="0"/>
              </a:rPr>
              <a:t>, Ε., &amp; </a:t>
            </a:r>
            <a:r>
              <a:rPr lang="el-GR" sz="1600" dirty="0" err="1">
                <a:latin typeface="Times New Roman" panose="02020603050405020304" pitchFamily="18" charset="0"/>
                <a:cs typeface="Times New Roman" panose="02020603050405020304" pitchFamily="18" charset="0"/>
              </a:rPr>
              <a:t>Μανούσου</a:t>
            </a:r>
            <a:r>
              <a:rPr lang="el-GR" sz="1600" dirty="0">
                <a:latin typeface="Times New Roman" panose="02020603050405020304" pitchFamily="18" charset="0"/>
                <a:cs typeface="Times New Roman" panose="02020603050405020304" pitchFamily="18" charset="0"/>
              </a:rPr>
              <a:t>, Ε. (2013). Ο ρόλος του διδάσκοντα στην υποστήριξη της αυτονομίας στην εξ αποστάσεως μαθησιακή διαδικασία. </a:t>
            </a:r>
            <a:r>
              <a:rPr lang="el-GR" sz="1600" i="1" dirty="0">
                <a:latin typeface="Times New Roman" panose="02020603050405020304" pitchFamily="18" charset="0"/>
                <a:cs typeface="Times New Roman" panose="02020603050405020304" pitchFamily="18" charset="0"/>
              </a:rPr>
              <a:t>Ανοικτή Εκπαίδευση: το περιοδικό για την Ανοικτή και εξ Αποστάσεως Εκπαίδευση και την Εκπαιδευτική Τεχνολογία,</a:t>
            </a:r>
            <a:r>
              <a:rPr lang="el-GR" sz="1600" dirty="0">
                <a:latin typeface="Times New Roman" panose="02020603050405020304" pitchFamily="18" charset="0"/>
                <a:cs typeface="Times New Roman" panose="02020603050405020304" pitchFamily="18" charset="0"/>
              </a:rPr>
              <a:t> 9(1), 47-61. </a:t>
            </a:r>
          </a:p>
          <a:p>
            <a:r>
              <a:rPr lang="el-GR" sz="1600" dirty="0">
                <a:latin typeface="Times New Roman" panose="02020603050405020304" pitchFamily="18" charset="0"/>
                <a:cs typeface="Times New Roman" panose="02020603050405020304" pitchFamily="18" charset="0"/>
              </a:rPr>
              <a:t>Ανακτήθηκε από: </a:t>
            </a:r>
          </a:p>
          <a:p>
            <a:r>
              <a:rPr lang="el-GR" sz="1600" u="sng" dirty="0">
                <a:latin typeface="Times New Roman" panose="02020603050405020304" pitchFamily="18" charset="0"/>
                <a:cs typeface="Times New Roman" panose="02020603050405020304" pitchFamily="18" charset="0"/>
                <a:hlinkClick r:id="rId3"/>
              </a:rPr>
              <a:t>https://ejournals.epublishing.ekt.gr/index.php/openjournal/article/view/9801</a:t>
            </a:r>
            <a:endParaRPr lang="el-GR" sz="1600" dirty="0">
              <a:latin typeface="Times New Roman" panose="02020603050405020304" pitchFamily="18" charset="0"/>
              <a:cs typeface="Times New Roman" panose="02020603050405020304" pitchFamily="18" charset="0"/>
            </a:endParaRPr>
          </a:p>
          <a:p>
            <a:r>
              <a:rPr lang="el-GR" sz="1600" dirty="0">
                <a:latin typeface="Times New Roman" panose="02020603050405020304" pitchFamily="18" charset="0"/>
                <a:cs typeface="Times New Roman" panose="02020603050405020304" pitchFamily="18" charset="0"/>
              </a:rPr>
              <a:t> </a:t>
            </a:r>
          </a:p>
          <a:p>
            <a:r>
              <a:rPr lang="el-GR" sz="1600" dirty="0">
                <a:latin typeface="Times New Roman" panose="02020603050405020304" pitchFamily="18" charset="0"/>
                <a:cs typeface="Times New Roman" panose="02020603050405020304" pitchFamily="18" charset="0"/>
              </a:rPr>
              <a:t>Χουλιάρα, Ξ., </a:t>
            </a:r>
            <a:r>
              <a:rPr lang="el-GR" sz="1600" dirty="0" err="1">
                <a:latin typeface="Times New Roman" panose="02020603050405020304" pitchFamily="18" charset="0"/>
                <a:cs typeface="Times New Roman" panose="02020603050405020304" pitchFamily="18" charset="0"/>
              </a:rPr>
              <a:t>Λιοναράκης</a:t>
            </a:r>
            <a:r>
              <a:rPr lang="el-GR" sz="1600" dirty="0">
                <a:latin typeface="Times New Roman" panose="02020603050405020304" pitchFamily="18" charset="0"/>
                <a:cs typeface="Times New Roman" panose="02020603050405020304" pitchFamily="18" charset="0"/>
              </a:rPr>
              <a:t>, Α. &amp; </a:t>
            </a:r>
            <a:r>
              <a:rPr lang="el-GR" sz="1600" dirty="0" err="1">
                <a:latin typeface="Times New Roman" panose="02020603050405020304" pitchFamily="18" charset="0"/>
                <a:cs typeface="Times New Roman" panose="02020603050405020304" pitchFamily="18" charset="0"/>
              </a:rPr>
              <a:t>Σπανακά</a:t>
            </a:r>
            <a:r>
              <a:rPr lang="el-GR" sz="1600" dirty="0">
                <a:latin typeface="Times New Roman" panose="02020603050405020304" pitchFamily="18" charset="0"/>
                <a:cs typeface="Times New Roman" panose="02020603050405020304" pitchFamily="18" charset="0"/>
              </a:rPr>
              <a:t> Α. (2011). Η έννοια της </a:t>
            </a:r>
            <a:r>
              <a:rPr lang="el-GR" sz="1600" dirty="0" err="1">
                <a:latin typeface="Times New Roman" panose="02020603050405020304" pitchFamily="18" charset="0"/>
                <a:cs typeface="Times New Roman" panose="02020603050405020304" pitchFamily="18" charset="0"/>
              </a:rPr>
              <a:t>πολυμορφικότητας</a:t>
            </a:r>
            <a:r>
              <a:rPr lang="el-GR" sz="1600" dirty="0">
                <a:latin typeface="Times New Roman" panose="02020603050405020304" pitchFamily="18" charset="0"/>
                <a:cs typeface="Times New Roman" panose="02020603050405020304" pitchFamily="18" charset="0"/>
              </a:rPr>
              <a:t> στο </a:t>
            </a:r>
            <a:r>
              <a:rPr lang="el-GR" sz="1600" dirty="0" err="1">
                <a:latin typeface="Times New Roman" panose="02020603050405020304" pitchFamily="18" charset="0"/>
                <a:cs typeface="Times New Roman" panose="02020603050405020304" pitchFamily="18" charset="0"/>
              </a:rPr>
              <a:t>εξΑΕ</a:t>
            </a:r>
            <a:r>
              <a:rPr lang="el-GR" sz="1600" dirty="0">
                <a:latin typeface="Times New Roman" panose="02020603050405020304" pitchFamily="18" charset="0"/>
                <a:cs typeface="Times New Roman" panose="02020603050405020304" pitchFamily="18" charset="0"/>
              </a:rPr>
              <a:t> διδακτικό υλικό: θεώρηση, σχεδιασμός, ζητήματα εφαρμογής. </a:t>
            </a:r>
            <a:r>
              <a:rPr lang="el-GR" sz="1600" i="1" dirty="0">
                <a:latin typeface="Times New Roman" panose="02020603050405020304" pitchFamily="18" charset="0"/>
                <a:cs typeface="Times New Roman" panose="02020603050405020304" pitchFamily="18" charset="0"/>
              </a:rPr>
              <a:t>Διεθνές Συνέδριο για την Ανοικτή &amp; εξ Αποστάσεως Εκπαίδευση</a:t>
            </a:r>
            <a:r>
              <a:rPr lang="el-GR" sz="1600" dirty="0">
                <a:latin typeface="Times New Roman" panose="02020603050405020304" pitchFamily="18" charset="0"/>
                <a:cs typeface="Times New Roman" panose="02020603050405020304" pitchFamily="18" charset="0"/>
              </a:rPr>
              <a:t>, 6, .</a:t>
            </a:r>
          </a:p>
          <a:p>
            <a:r>
              <a:rPr lang="el-GR" sz="1600" dirty="0">
                <a:latin typeface="Times New Roman" panose="02020603050405020304" pitchFamily="18" charset="0"/>
                <a:cs typeface="Times New Roman" panose="02020603050405020304" pitchFamily="18" charset="0"/>
              </a:rPr>
              <a:t>Ανακτήθηκε από:</a:t>
            </a:r>
          </a:p>
          <a:p>
            <a:r>
              <a:rPr lang="el-GR" sz="1600" u="sng" dirty="0">
                <a:latin typeface="Times New Roman" panose="02020603050405020304" pitchFamily="18" charset="0"/>
                <a:cs typeface="Times New Roman" panose="02020603050405020304" pitchFamily="18" charset="0"/>
                <a:hlinkClick r:id="rId4"/>
              </a:rPr>
              <a:t>https://eproceedings.epublishing.ekt.gr/index.php/openedu/article/view/767</a:t>
            </a:r>
            <a:endParaRPr lang="el-G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7739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(2/7)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Διάγραμμα 7"/>
          <p:cNvGraphicFramePr/>
          <p:nvPr>
            <p:extLst>
              <p:ext uri="{D42A27DB-BD31-4B8C-83A1-F6EECF244321}">
                <p14:modId xmlns:p14="http://schemas.microsoft.com/office/powerpoint/2010/main" val="499358241"/>
              </p:ext>
            </p:extLst>
          </p:nvPr>
        </p:nvGraphicFramePr>
        <p:xfrm>
          <a:off x="707327" y="1376772"/>
          <a:ext cx="8426711" cy="52565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Δεξιό άγκιστρο 1"/>
          <p:cNvSpPr/>
          <p:nvPr/>
        </p:nvSpPr>
        <p:spPr>
          <a:xfrm>
            <a:off x="6366773" y="5339839"/>
            <a:ext cx="432048" cy="1026163"/>
          </a:xfrm>
          <a:prstGeom prst="rightBrace">
            <a:avLst/>
          </a:prstGeom>
          <a:noFill/>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p>
        </p:txBody>
      </p:sp>
      <p:sp>
        <p:nvSpPr>
          <p:cNvPr id="5" name="Στρογγυλεμένο ορθογώνιο 4"/>
          <p:cNvSpPr/>
          <p:nvPr/>
        </p:nvSpPr>
        <p:spPr>
          <a:xfrm>
            <a:off x="6884472" y="5427222"/>
            <a:ext cx="1916831" cy="86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 name="TextBox 5"/>
          <p:cNvSpPr txBox="1"/>
          <p:nvPr/>
        </p:nvSpPr>
        <p:spPr>
          <a:xfrm>
            <a:off x="7030536" y="5355165"/>
            <a:ext cx="1770767" cy="923330"/>
          </a:xfrm>
          <a:prstGeom prst="rect">
            <a:avLst/>
          </a:prstGeom>
          <a:noFill/>
        </p:spPr>
        <p:txBody>
          <a:bodyPr wrap="square" rtlCol="0">
            <a:spAutoFit/>
          </a:bodyPr>
          <a:lstStyle/>
          <a:p>
            <a:pPr algn="ctr"/>
            <a:r>
              <a:rPr lang="el-GR" dirty="0" smtClean="0">
                <a:latin typeface="Times New Roman" panose="02020603050405020304" pitchFamily="18" charset="0"/>
                <a:cs typeface="Times New Roman" panose="02020603050405020304" pitchFamily="18" charset="0"/>
              </a:rPr>
              <a:t>Σύγχρονες θεωρητικές προσεγγίσεις</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489409"/>
      </p:ext>
    </p:extLst>
  </p:cSld>
  <p:clrMapOvr>
    <a:masterClrMapping/>
  </p:clrMapOvr>
  <mc:AlternateContent xmlns:mc="http://schemas.openxmlformats.org/markup-compatibility/2006" xmlns:p14="http://schemas.microsoft.com/office/powerpoint/2010/main">
    <mc:Choice Requires="p14">
      <p:transition spd="slow" p14:dur="2000" advTm="164460"/>
    </mc:Choice>
    <mc:Fallback xmlns="">
      <p:transition spd="slow" advTm="16446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(3/7)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Διάγραμμα 3"/>
          <p:cNvGraphicFramePr/>
          <p:nvPr>
            <p:extLst>
              <p:ext uri="{D42A27DB-BD31-4B8C-83A1-F6EECF244321}">
                <p14:modId xmlns:p14="http://schemas.microsoft.com/office/powerpoint/2010/main" val="818331749"/>
              </p:ext>
            </p:extLst>
          </p:nvPr>
        </p:nvGraphicFramePr>
        <p:xfrm>
          <a:off x="899593" y="1268760"/>
          <a:ext cx="8064896" cy="4536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1560" y="4203056"/>
            <a:ext cx="2775509" cy="207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860288"/>
      </p:ext>
    </p:extLst>
  </p:cSld>
  <p:clrMapOvr>
    <a:masterClrMapping/>
  </p:clrMapOvr>
  <mc:AlternateContent xmlns:mc="http://schemas.openxmlformats.org/markup-compatibility/2006" xmlns:p14="http://schemas.microsoft.com/office/powerpoint/2010/main">
    <mc:Choice Requires="p14">
      <p:transition spd="slow" p14:dur="2000" advTm="108847"/>
    </mc:Choice>
    <mc:Fallback xmlns="">
      <p:transition spd="slow" advTm="108847"/>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pPr algn="ctr"/>
            <a:r>
              <a:rPr lang="el-GR" sz="2800" dirty="0" smtClean="0">
                <a:latin typeface="Times New Roman" panose="02020603050405020304" pitchFamily="18" charset="0"/>
                <a:cs typeface="Times New Roman" panose="02020603050405020304" pitchFamily="18" charset="0"/>
              </a:rPr>
              <a:t>Θεωρητικό πλαίσιο (4/7)</a:t>
            </a:r>
            <a:endParaRPr lang="el-GR" sz="2800" dirty="0">
              <a:latin typeface="Times New Roman" panose="02020603050405020304" pitchFamily="18" charset="0"/>
              <a:cs typeface="Times New Roman" panose="02020603050405020304" pitchFamily="18" charset="0"/>
            </a:endParaRPr>
          </a:p>
        </p:txBody>
      </p:sp>
      <p:pic>
        <p:nvPicPr>
          <p:cNvPr id="3074" name="Picture 2" descr="C:\Users\Lenovo\Desktop\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1143" y="20078"/>
            <a:ext cx="1440160" cy="14401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Διάγραμμα 4"/>
          <p:cNvGraphicFramePr/>
          <p:nvPr>
            <p:extLst>
              <p:ext uri="{D42A27DB-BD31-4B8C-83A1-F6EECF244321}">
                <p14:modId xmlns:p14="http://schemas.microsoft.com/office/powerpoint/2010/main" val="228178742"/>
              </p:ext>
            </p:extLst>
          </p:nvPr>
        </p:nvGraphicFramePr>
        <p:xfrm>
          <a:off x="1043607" y="1340768"/>
          <a:ext cx="7757695"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432910"/>
      </p:ext>
    </p:extLst>
  </p:cSld>
  <p:clrMapOvr>
    <a:masterClrMapping/>
  </p:clrMapOvr>
  <mc:AlternateContent xmlns:mc="http://schemas.openxmlformats.org/markup-compatibility/2006" xmlns:p14="http://schemas.microsoft.com/office/powerpoint/2010/main">
    <mc:Choice Requires="p14">
      <p:transition spd="slow" p14:dur="2000" advTm="71804"/>
    </mc:Choice>
    <mc:Fallback xmlns="">
      <p:transition spd="slow" advTm="71804"/>
    </mc:Fallback>
  </mc:AlternateContent>
  <p:timing>
    <p:tnLst>
      <p:par>
        <p:cTn id="1" dur="indefinite" restart="never" nodeType="tmRoot"/>
      </p:par>
    </p:tnLst>
  </p:timing>
</p:sld>
</file>

<file path=ppt/theme/theme1.xml><?xml version="1.0" encoding="utf-8"?>
<a:theme xmlns:a="http://schemas.openxmlformats.org/drawingml/2006/main" name="Παρουσίαση ΜΔΕ-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Παρουσίαση ΜΔΕ-1</Template>
  <TotalTime>617</TotalTime>
  <Words>3931</Words>
  <Application>Microsoft Office PowerPoint</Application>
  <PresentationFormat>Προβολή στην οθόνη (4:3)</PresentationFormat>
  <Paragraphs>471</Paragraphs>
  <Slides>67</Slides>
  <Notes>53</Notes>
  <HiddenSlides>0</HiddenSlides>
  <MMClips>0</MMClips>
  <ScaleCrop>false</ScaleCrop>
  <HeadingPairs>
    <vt:vector size="4" baseType="variant">
      <vt:variant>
        <vt:lpstr>Θέμα</vt:lpstr>
      </vt:variant>
      <vt:variant>
        <vt:i4>1</vt:i4>
      </vt:variant>
      <vt:variant>
        <vt:lpstr>Τίτλοι διαφανειών</vt:lpstr>
      </vt:variant>
      <vt:variant>
        <vt:i4>67</vt:i4>
      </vt:variant>
    </vt:vector>
  </HeadingPairs>
  <TitlesOfParts>
    <vt:vector size="68" baseType="lpstr">
      <vt:lpstr>Παρουσίαση ΜΔΕ-1</vt:lpstr>
      <vt:lpstr>Πρόγραμμα Μεταπτυχιακών Σπουδών:  «Επιστήμες της Αγωγής - Εξ Αποστάσεως Εκπαίδευση  με την χρήση των ΤΠΕ (e-Learning)»</vt:lpstr>
      <vt:lpstr> Σκοπός παρούσας εργασίας</vt:lpstr>
      <vt:lpstr>Ερευνητικά ερωτήματα εργασίας</vt:lpstr>
      <vt:lpstr>Συνεισφορά της διπλωματικής </vt:lpstr>
      <vt:lpstr>Δομή της εργασίας</vt:lpstr>
      <vt:lpstr>Θεωρητικό πλαίσιο (1/7)</vt:lpstr>
      <vt:lpstr>Θεωρητικό πλαίσιο (2/7)</vt:lpstr>
      <vt:lpstr>Θεωρητικό πλαίσιο (3/7)</vt:lpstr>
      <vt:lpstr>Θεωρητικό πλαίσιο (4/7)</vt:lpstr>
      <vt:lpstr>Θεωρητικό πλαίσιο (5/7)</vt:lpstr>
      <vt:lpstr>Θεωρητικό πλαίσιο (6/7)</vt:lpstr>
      <vt:lpstr>Θεωρητικό πλαίσιο (7/7)</vt:lpstr>
      <vt:lpstr>Σχεδιασμός εκπαιδευτικού υλικού</vt:lpstr>
      <vt:lpstr>Βασικές αρχές σχεδιασμού εκπαιδευτικού υλικού (1/4)</vt:lpstr>
      <vt:lpstr>Βασικές αρχές σχεδιασμού εκπαιδευτικού υλικού (2/4)</vt:lpstr>
      <vt:lpstr>Βασικές αρχές σχεδιασμού εκπαιδευτικού υλικού ( (3/4)</vt:lpstr>
      <vt:lpstr>Βασικές αρχές σχεδιασμού εκπαιδευτικού υλικού ( (4/4)</vt:lpstr>
      <vt:lpstr>Δημιουργία Εκπαιδευτικού υλικού</vt:lpstr>
      <vt:lpstr>Παραγόμενο εκπαιδευτικό υλικό (1/27)</vt:lpstr>
      <vt:lpstr>Παραγόμενο εκπαιδευτικό υλικό (2/27)</vt:lpstr>
      <vt:lpstr>Παραγόμενο εκπαιδευτικό υλικό (3/27)</vt:lpstr>
      <vt:lpstr>Παραγόμενο εκπαιδευτικό υλικό (4/27)</vt:lpstr>
      <vt:lpstr>Παραγόμενο εκπαιδευτικό υλικό (5/27)</vt:lpstr>
      <vt:lpstr>Παραγόμενο εκπαιδευτικό υλικό (6/27)</vt:lpstr>
      <vt:lpstr>Παραγόμενο εκπαιδευτικό υλικό (7/27)</vt:lpstr>
      <vt:lpstr>Παραγόμενο εκπαιδευτικό υλικό (8/27)</vt:lpstr>
      <vt:lpstr>Παραγόμενο εκπαιδευτικό υλικό (9/27)</vt:lpstr>
      <vt:lpstr>Παραγόμενο εκπαιδευτικό υλικό (10/27)</vt:lpstr>
      <vt:lpstr>Παραγόμενο εκπαιδευτικό υλικό (11/27)</vt:lpstr>
      <vt:lpstr>Παραγόμενο εκπαιδευτικό υλικό (12/27)</vt:lpstr>
      <vt:lpstr>Παραγόμενο εκπαιδευτικό υλικό (13/27)</vt:lpstr>
      <vt:lpstr>Παραγόμενο εκπαιδευτικό υλικό (14/27)</vt:lpstr>
      <vt:lpstr>Παραγόμενο εκπαιδευτικό υλικό (15/27)</vt:lpstr>
      <vt:lpstr>Παραγόμενο εκπαιδευτικό υλικό (16/27)</vt:lpstr>
      <vt:lpstr>Παραγόμενο εκπαιδευτικό υλικό (17/27)</vt:lpstr>
      <vt:lpstr>Παραγόμενο εκπαιδευτικό υλικό (18/27)</vt:lpstr>
      <vt:lpstr>Παραγόμενο εκπαιδευτικό υλικό (19/27)</vt:lpstr>
      <vt:lpstr>Παραγόμενο εκπαιδευτικό υλικό (20/27)</vt:lpstr>
      <vt:lpstr>Παραγόμενο εκπαιδευτικό υλικό (21/27)</vt:lpstr>
      <vt:lpstr>Παραγόμενο εκπαιδευτικό υλικό (22/27)</vt:lpstr>
      <vt:lpstr>Παραγόμενο εκπαιδευτικό υλικό (23/27)</vt:lpstr>
      <vt:lpstr>Παραγόμενο εκπαιδευτικό υλικό (24/27)</vt:lpstr>
      <vt:lpstr>Παραγόμενο εκπαιδευτικό υλικό (25/27)</vt:lpstr>
      <vt:lpstr>Παραγόμενο εκπαιδευτικό υλικό (26/27)</vt:lpstr>
      <vt:lpstr>Παραγόμενο εκπαιδευτικό υλικό (27/27)</vt:lpstr>
      <vt:lpstr>Αποτίμηση (Κριτική Αξιολόγηση)</vt:lpstr>
      <vt:lpstr>Αποτίμηση της διδασκαλίας που ήδη εφαρμόζεται </vt:lpstr>
      <vt:lpstr>Αποτίμηση διαδραστικού &amp; πολυμορφικού εκπαιδευτικού υλικού (1/2)</vt:lpstr>
      <vt:lpstr>Αποτίμηση διαδραστικού &amp; πολυμορφικού εκπαιδευτικού υλικού (2/2)</vt:lpstr>
      <vt:lpstr>Αποτίμηση διαδραστικού &amp; πολυμορφικού εκπαιδευτικού υλικού (1/3)</vt:lpstr>
      <vt:lpstr>Αποτίμηση διαδραστικού &amp; πολυμορφικού εκπαιδευτικού υλικού (2/3)</vt:lpstr>
      <vt:lpstr>Αποτίμηση διαδραστικού &amp; πολυμορφικού εκπαιδευτικού υλικού (3/3)</vt:lpstr>
      <vt:lpstr>Συμπεράσματα-Προτάσεις</vt:lpstr>
      <vt:lpstr>Συμπεράσματα (1/2)</vt:lpstr>
      <vt:lpstr>Συμπεράσματα (2/2)</vt:lpstr>
      <vt:lpstr>Προτάσεις</vt:lpstr>
      <vt:lpstr>Παρουσίαση του PowerPoint</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lpstr>Βιβλιογραφικές Αναφορές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Πρόγραμμα Μεταπτυχιακών Σπουδών:  «Επιστήμες της Αγωγής - Εξ Αποστάσεως Εκπαίδευση  με την χρήση των ΤΠΕ (e-Learning)»</dc:title>
  <dc:creator>Χρήστης των Windows</dc:creator>
  <cp:lastModifiedBy>antonis_ch@hotmail.gr</cp:lastModifiedBy>
  <cp:revision>70</cp:revision>
  <dcterms:created xsi:type="dcterms:W3CDTF">2019-11-02T23:15:42Z</dcterms:created>
  <dcterms:modified xsi:type="dcterms:W3CDTF">2020-02-17T21:12:11Z</dcterms:modified>
</cp:coreProperties>
</file>