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1"/>
  </p:notesMasterIdLst>
  <p:sldIdLst>
    <p:sldId id="1482" r:id="rId2"/>
    <p:sldId id="2013" r:id="rId3"/>
    <p:sldId id="2021" r:id="rId4"/>
    <p:sldId id="2014" r:id="rId5"/>
    <p:sldId id="2020" r:id="rId6"/>
    <p:sldId id="2026" r:id="rId7"/>
    <p:sldId id="2012" r:id="rId8"/>
    <p:sldId id="2027" r:id="rId9"/>
    <p:sldId id="2022" r:id="rId10"/>
    <p:sldId id="2015" r:id="rId11"/>
    <p:sldId id="2028" r:id="rId12"/>
    <p:sldId id="2017" r:id="rId13"/>
    <p:sldId id="2034" r:id="rId14"/>
    <p:sldId id="2029" r:id="rId15"/>
    <p:sldId id="2030" r:id="rId16"/>
    <p:sldId id="2031" r:id="rId17"/>
    <p:sldId id="2032" r:id="rId18"/>
    <p:sldId id="2033" r:id="rId19"/>
    <p:sldId id="2019" r:id="rId20"/>
  </p:sldIdLst>
  <p:sldSz cx="9144000" cy="6858000" type="screen4x3"/>
  <p:notesSz cx="6877050" cy="100028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64" d="100"/>
          <a:sy n="64" d="100"/>
        </p:scale>
        <p:origin x="1020" y="7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0055" cy="50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2" tIns="46511" rIns="93022" bIns="465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404" y="0"/>
            <a:ext cx="2980055" cy="50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2" tIns="46511" rIns="93022" bIns="465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705" y="4751838"/>
            <a:ext cx="5501640" cy="4500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2" tIns="46511" rIns="93022" bIns="465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0413"/>
            <a:ext cx="2980055" cy="50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2" tIns="46511" rIns="93022" bIns="465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404" y="9500413"/>
            <a:ext cx="2980055" cy="500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2" tIns="46511" rIns="93022" bIns="465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3/3/2020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main/lp/lp_controller.php?cidReq=OROLOSKAIHSHMASIATHSDHMIOYRGIKOTHT&amp;id_session=0&amp;gidReq=0&amp;gradebook=0&amp;origin=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1872208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Ο ρόλος και η σημασία της δημιουργικότητας στην εκπαίδευση του 21</a:t>
            </a:r>
            <a:r>
              <a:rPr lang="el-GR" sz="3600" baseline="30000" dirty="0"/>
              <a:t>ου</a:t>
            </a:r>
            <a:r>
              <a:rPr lang="el-GR" sz="3600" dirty="0"/>
              <a:t> αιώνα.</a:t>
            </a:r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Αναγνωστάκη Σοφία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62526"/>
              </p:ext>
            </p:extLst>
          </p:nvPr>
        </p:nvGraphicFramePr>
        <p:xfrm>
          <a:off x="1187623" y="5015408"/>
          <a:ext cx="744278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0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0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09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3831"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 Παναγιώτης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Τρούλη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Καλλιόπη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Φιλιππούσης</a:t>
                      </a:r>
                      <a:r>
                        <a:rPr lang="el-GR" sz="18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Γεώργιος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648072"/>
          </a:xfrm>
        </p:spPr>
        <p:txBody>
          <a:bodyPr>
            <a:noAutofit/>
          </a:bodyPr>
          <a:lstStyle/>
          <a:p>
            <a:r>
              <a:rPr lang="el-GR" sz="3600" dirty="0"/>
              <a:t>7. Μεθοδολογία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Ανασκόπηση της ξένης κυρίως βιβλιογραφίας. </a:t>
            </a:r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Μελέτη 50 ξενόγλωσσων βιβλίων και άρθρων σε περιοδικά και 11 βιβλίων και άρθρων σε περιοδικά γραμμένα στην ελληνική γλώσσα. </a:t>
            </a:r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Χρησιμοποίηση άρθρων από ηλεκτρονικά επιστημονικά περιοδικά και βιβλίων σε έντυπη ή ηλεκτρονική μορφή σημαντικών μελετητών πάνω στο υπό μελέτη θέμα. 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506B8B6D-7D35-4D57-8DF4-DF83C4E1D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Βάσεις δεδομένων της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όπως για παράδειγμα 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scholar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και μέσα από τη βιβλιοθήκη του Πανεπιστημίου Κρήτης.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Αφού εντοπίστηκε η σχετική θεματολογία, ομαδοποιήθηκε σε κατηγορίες οι οποίες αφορούσαν το υπό μελέτη θέμα.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ανασκόπηση της σχετικής βιβλιογραφίας αφορά κυρίως την περίοδο από το 2000 μέχρι και σήμερα.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2DA98F02-F431-45DC-8F5C-DF43ABD66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7. Μεθοδολογία (2/2)</a:t>
            </a:r>
          </a:p>
        </p:txBody>
      </p:sp>
    </p:spTree>
    <p:extLst>
      <p:ext uri="{BB962C8B-B14F-4D97-AF65-F5344CB8AC3E}">
        <p14:creationId xmlns:p14="http://schemas.microsoft.com/office/powerpoint/2010/main" val="217042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Δεν είναι εύκολο να οριστεί η δημιουργικότητα.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Οι αλλαγές που συμβαίνουν γύρω μας τα τελευταία χρόνια θα επιφέρουν βαθιές συνέπειες σε όλους τους τομείς της ζωή τους ανθρώπου.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Ο καλύτερος τρόπος για να μπορέσουν οι άνθρωποι να αντιμετωπίσουν τις προκλήσεις της νέας εποχής είναι να καλλιεργηθούν οι μοναδικές τους ικανότητες για φαντασία, δημιουργικότητα και καινοτομία.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Προκειμένου όμως η καλλιέργεια της δημιουργικότητας να γίνει προτεραιότητα, θα πρέπει να γίνουν σημαντικές αλλαγές στην εκπαίδευση.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6763A673-99A6-4689-AF64-8E7A6CD08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 ρόλο στην ανάπτυξη της δημιουργικότητας παίζουν η συγκλίνουσα και η αποκλίνουσα σκέψη.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 ρόλο για τη δημιουργικότητα παίζουν η φαντασία και τα συναισθήματα.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φαντασία αποτελεί ένα σημαντικό κριτήριο για το κατά πόσο καινοτόμο είναι το δημιουργικό προϊόν και μέσα από τα συναισθήματα οι άνθρωποι βρίσκουν την πραγματική δημιουργική τους δύναμη.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33B38449-5393-4F90-80A9-21D9E4137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Συμπεράσματα – 1</a:t>
            </a:r>
            <a:r>
              <a:rPr lang="el-GR" sz="3200" baseline="30000" dirty="0"/>
              <a:t>ο</a:t>
            </a:r>
            <a:r>
              <a:rPr lang="el-GR" sz="3200" dirty="0"/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296002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AA7D1DC3-BF73-4B22-89CB-9BE24D1C9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457200" indent="-457200"/>
            <a:r>
              <a:rPr lang="el-GR" dirty="0"/>
              <a:t>Οι δημιουργικές παιδαγωγικές προσεγγίσεις αλλά και οι στάσεις και οι αξίες που διαθέτουν οι εκπαιδευτικοί.</a:t>
            </a:r>
          </a:p>
          <a:p>
            <a:pPr marL="457200" indent="-457200"/>
            <a:r>
              <a:rPr lang="el-GR" dirty="0"/>
              <a:t>Η ενσωμάτωση της τέχνης, η ευέλικτη χρήση του χρόνου και του χώρου, η επέκταση της μάθησης έξω από τη σχολική τάξη και το σχολείο, η διαθεσιμότητα των κατάλληλων υλικών και η μάθηση που βασίζεται στο παιχνίδι.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E1C2822-933A-4486-A636-03762A01E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Συμπεράσματα – 2</a:t>
            </a:r>
            <a:r>
              <a:rPr lang="el-GR" sz="3200" baseline="30000" dirty="0"/>
              <a:t>ο</a:t>
            </a:r>
            <a:r>
              <a:rPr lang="el-GR" sz="3200" dirty="0"/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2692099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B64565EF-C0AF-4DEB-8955-7E0BC4EB7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Όσον αφορά στις αρχές από τις οποίες θα πρέπει να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διέπονται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οι σχέσεις των εκπαιδευτικών και των μαθητών φαίνεται ότι είναι απαραίτητο να υπάρχει αμοιβαίος σεβασμός.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 εκπαιδευτικοί θα πρέπει να είναι σε θέση να χειριστούν το αναπάντεχο, να αναλαμβάνουν ρίσκα και να είναι σε θέση να αυτοσχεδιάσουν για να ενισχύσουν τις δημιουργικές αντιδράσεις των μαθητών.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 δημιουργικοί μαθητές κάνουν ασυνήθιστες ερωτήσεις, ψάχνουν να βρουν το «πώς» και το «γιατί» και τους αρέσει, μεταξύ άλλων, να δημιουργούν και να εφευρίσκουν χρησιμοποιώντας τη φαντασία τους.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Φαίνεται ότι μαθαίνουν εύκολα, έχουν πλούσιο λεξιλόγιο, έχουν πολλή ενέργεια, διαθέτουν αίσθηση του χιούμορ, αναλαμβάνουν ευθύνες κ.ά. </a:t>
            </a:r>
            <a:endParaRPr lang="el-G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9921F452-2077-4C97-9F5D-1B368BDC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Συμπεράσματα – 2</a:t>
            </a:r>
            <a:r>
              <a:rPr lang="el-GR" sz="3200" baseline="30000" dirty="0"/>
              <a:t>ο</a:t>
            </a:r>
            <a:r>
              <a:rPr lang="el-GR" sz="3200" dirty="0"/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175169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6D4C6D46-D8ED-4B85-83A1-1218119ED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Δημιουργική διδασκαλία: ο εκπαιδευτικός προσπαθεί να κάνει τη μάθηση καινοτόμα και αποτελεσματική χρησιμοποιώντας ευφάνταστες προσεγγίσεις.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Διδασκαλία για τη δημιουργικότητα: παρέχονται στο άτομο ευκαιρίες για την ανάπτυξη των δημιουργικών του ικανοτήτων.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Δημιουργική μάθηση: οι μαθητές βιώνουν την καινοτομία μέσα στη σχολική τάξη και έχουν μια αίσθηση ιδιοκτησίας της μάθησής τους.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Τεχνικές για τη δημιουργία και παραγωγή νέων πρωτότυπων ιδεών οι οποίες μπορούν να εφαρμοστούν μέσα στη σχολική τάξη: ο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κατιδεασμός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καταιγισμός ιδεών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brainstorming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η τεχνική «τα έξι σκεπτόμενα καπέλα», η πλάγια σκέψη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lateral thinking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κ.ά.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C1F2692F-99B3-4C15-8B67-3C959A33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Συμπεράσματα - 3</a:t>
            </a:r>
            <a:r>
              <a:rPr lang="el-GR" sz="3200" baseline="30000" dirty="0"/>
              <a:t>ο</a:t>
            </a:r>
            <a:r>
              <a:rPr lang="el-GR" sz="3200" dirty="0"/>
              <a:t> ερευνητικό ερώτημα</a:t>
            </a:r>
          </a:p>
        </p:txBody>
      </p:sp>
    </p:spTree>
    <p:extLst>
      <p:ext uri="{BB962C8B-B14F-4D97-AF65-F5344CB8AC3E}">
        <p14:creationId xmlns:p14="http://schemas.microsoft.com/office/powerpoint/2010/main" val="326347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2FE502DD-31FF-471A-AF00-03AC6DB30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Πλούσια βιβλιογραφία και δυσκολία στον ορισμό.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Δυσκολίες στην επιλογή των κατάλληλων βιβλιογραφικών αναφορών.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Χρονοβόρο για τον ερευνητή να επεξεργαστεί τον πλούτο των πληροφοριών.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Δυσκολία εύρεσης πρωτογενών πηγών.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F1A84A37-838C-4093-8CF2-CBF7866A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Περιορισμοί έρευνας.</a:t>
            </a:r>
          </a:p>
        </p:txBody>
      </p:sp>
    </p:spTree>
    <p:extLst>
      <p:ext uri="{BB962C8B-B14F-4D97-AF65-F5344CB8AC3E}">
        <p14:creationId xmlns:p14="http://schemas.microsoft.com/office/powerpoint/2010/main" val="23041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E26CB43E-358E-4B83-B1A6-0156BAFC2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Συμβάλλει στην κατανόηση της έννοιας της δημιουργικότητας και επιχειρεί να εμπλουτίσει την υπάρχουσα αλλά ελλιπή ελληνική βιβλιογραφία πάνω στο υπό μελέτη θέμα.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Ίσως θα ήταν καλό να ερευνηθεί αν τελικά υπάρχει η διάθεση από τους φορείς χάραξης πολιτικής, από τους διευθυντές των σχολείων, από τους εκπαιδευτικούς, από τους μαθητές και από τους γονείς να γίνουν όλα τα απαραίτητα βήματα προκειμένου η εκπαίδευση να εξελιχθεί σε ένα περιβάλλον μέσα στο οποίο η δημιουργικότητα, η φαντασία και η μάθηση μέσα από το παιχνίδι να έχουν πρωταγωνιστικό ρόλο.</a:t>
            </a: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F7C7FAE3-1E79-46AE-95D6-E60C34554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>
                <a:cs typeface="Times New Roman" panose="02020603050405020304" pitchFamily="18" charset="0"/>
              </a:rPr>
              <a:t>Πρακτικές επιπτώσεις - Προτάσεις</a:t>
            </a:r>
          </a:p>
        </p:txBody>
      </p:sp>
    </p:spTree>
    <p:extLst>
      <p:ext uri="{BB962C8B-B14F-4D97-AF65-F5344CB8AC3E}">
        <p14:creationId xmlns:p14="http://schemas.microsoft.com/office/powerpoint/2010/main" val="233182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cs typeface="Times New Roman" panose="02020603050405020304" pitchFamily="18" charset="0"/>
              </a:rPr>
              <a:t>1. Σκοπός</a:t>
            </a:r>
            <a:endParaRPr lang="el-GR" sz="3600" b="1" dirty="0"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cs typeface="Times New Roman" panose="02020603050405020304" pitchFamily="18" charset="0"/>
              </a:rPr>
              <a:t>Σκοπός της παρούσας Μεταπτυχιακής Διπλωματικής Εργασίας είναι να εξετάσει κατά πόσο η δημιουργικότητα ενθαρρύνεται μέσα από την εκπαίδευση κατά τον 21</a:t>
            </a:r>
            <a:r>
              <a:rPr lang="el-GR" baseline="30000" dirty="0">
                <a:cs typeface="Times New Roman" panose="02020603050405020304" pitchFamily="18" charset="0"/>
              </a:rPr>
              <a:t>ο</a:t>
            </a:r>
            <a:r>
              <a:rPr lang="el-GR" dirty="0">
                <a:cs typeface="Times New Roman" panose="02020603050405020304" pitchFamily="18" charset="0"/>
              </a:rPr>
              <a:t> αιώνα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556792"/>
            <a:ext cx="77048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Προσπαθεί να καλύψει το κενό που παρατηρείται στην εγχώρια βιβλιογραφία. </a:t>
            </a:r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Επιδιώκει να την εμπλουτίσει με μία κριτική ανασκόπηση της υπάρχουσας πληροφόρησης</a:t>
            </a:r>
            <a:r>
              <a:rPr lang="en-US" dirty="0"/>
              <a:t>.</a:t>
            </a:r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Συμβάλλει στην περαιτέρω κατανόηση του υπό μελέτη θέματος.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Ποια είναι τα χαρακτηριστικά της δημιουργικότητας. </a:t>
            </a:r>
          </a:p>
          <a:p>
            <a:pPr lvl="0"/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Ποια μαθησιακά περιβάλλοντα ενθαρρύνουν τη δημιουργικότητα. </a:t>
            </a:r>
          </a:p>
          <a:p>
            <a:pPr lvl="0"/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Ποιο είναι το πεδίο εφαρμογής της δημιουργικότητας στη σχολική τάξη.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ΜΔΕ (1/2)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Ορισμοί και θεωρία των ιδεών.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Φύση της δημιουργικότητας.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Σύστημα της τυποποίησης.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Αναγκαιότητα της δημιουργικότητας.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Αλλαγές οι οποίες πρέπει να γίνουν στην εκπαίδευση.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Σχέση της δημιουργικότητας με τη νοημοσύνη.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Δεξιότητες και ικανότητες. 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FB772DB3-8A2B-4B77-83D4-819C59FDA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Στάδια της δημιουργικής διαδικασίας.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Δημιουργικότητα και εκπαίδευση.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Τεχνικές για την ανάπτυξη της δημιουργικότητας.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Μεθοδολογία.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Αποτίμηση του εκπαιδευτικού υλικού. 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Συζήτηση – Παρουσίαση πορισμάτων.</a:t>
            </a:r>
          </a:p>
          <a:p>
            <a:pPr marL="342900" indent="-342900"/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Συμπεράσματα.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Τίτλος 1">
            <a:extLst>
              <a:ext uri="{FF2B5EF4-FFF2-40B4-BE49-F238E27FC236}">
                <a16:creationId xmlns:a16="http://schemas.microsoft.com/office/drawing/2014/main" id="{CDA4C537-74E2-443E-B36C-2B9F1E96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5125"/>
            <a:ext cx="7372350" cy="1074738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ΜΔΕ (2/2)</a:t>
            </a:r>
            <a:endParaRPr lang="el-GR" sz="3600" b="1" dirty="0"/>
          </a:p>
        </p:txBody>
      </p:sp>
    </p:spTree>
    <p:extLst>
      <p:ext uri="{BB962C8B-B14F-4D97-AF65-F5344CB8AC3E}">
        <p14:creationId xmlns:p14="http://schemas.microsoft.com/office/powerpoint/2010/main" val="116547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Θεωρητικό Πλαίσιο (1/2)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60137" y="1314332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cs typeface="Times New Roman" panose="02020603050405020304" pitchFamily="18" charset="0"/>
              </a:rPr>
              <a:t>Παραδοσιακή άποψη: τη δημιουργικότητα την κατέχουν λίγα άτομα ευφυή όπως ο Μότσαρτ ή ο Αϊνστάιν τα οποία έχουν κάποιο ξεχωριστό ταλέντο.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cs typeface="Times New Roman" panose="02020603050405020304" pitchFamily="18" charset="0"/>
              </a:rPr>
              <a:t>Σύγχρονη άποψη: η δημιουργικότητα καλλιεργείται, όλα τα άτομα μπορούν να είναι δημιουργικά.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cs typeface="Times New Roman" panose="02020603050405020304" pitchFamily="18" charset="0"/>
              </a:rPr>
              <a:t>Η δημιουργικότητα είναι μια συμμετοχική και κοινωνικά μοιρασμένη διαδικασία.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cs typeface="Times New Roman" panose="02020603050405020304" pitchFamily="18" charset="0"/>
              </a:rPr>
              <a:t>Το κέντρο της δημιουργικότητας είναι η αποκλίνουσα σκέψη και ότι η δημιουργικότητα είναι η ικανότητα του ατόμου για εφευρετικότητα και πρωτοτυπία (Παρασκευόπουλος, 1985).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cs typeface="Times New Roman" panose="02020603050405020304" pitchFamily="18" charset="0"/>
              </a:rPr>
              <a:t>Η δημιουργικότητα είναι η διαδικασία κατά την οποία το άτομο έχει πρωτότυπες ιδέες που έχουν αξία</a:t>
            </a:r>
            <a:r>
              <a:rPr lang="el-GR" sz="3200" dirty="0"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(</a:t>
            </a:r>
            <a:r>
              <a:rPr lang="el-GR" dirty="0" err="1">
                <a:cs typeface="Times New Roman" panose="02020603050405020304" pitchFamily="18" charset="0"/>
              </a:rPr>
              <a:t>Robinson</a:t>
            </a:r>
            <a:r>
              <a:rPr lang="el-GR" dirty="0">
                <a:cs typeface="Times New Roman" panose="02020603050405020304" pitchFamily="18" charset="0"/>
              </a:rPr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D5A90DDB-FF7E-4FD5-BF69-B357EBD28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0517"/>
            <a:ext cx="7886700" cy="4736446"/>
          </a:xfrm>
        </p:spPr>
        <p:txBody>
          <a:bodyPr>
            <a:normAutofit fontScale="25000" lnSpcReduction="20000"/>
          </a:bodyPr>
          <a:lstStyle/>
          <a:p>
            <a:r>
              <a:rPr lang="el-GR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 στοιχείο στους ορισμούς για τη δημιουργικότητα είναι η παραγωγή του νέου, μη συνηθισμένου τόσο για το άτομο όσο και για την κοινωνία. </a:t>
            </a:r>
          </a:p>
          <a:p>
            <a:r>
              <a:rPr lang="el-GR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Δίνεται έμφαση στη δημιουργικότητα που διαθέτουν σχεδόν όλοι οι άνθρωποι, δηλαδή στη «δημιουργικότητα με μικρό δ» και στη δημιουργικότητα που αφορά μόνο σπουδαίους ανθρώπους, δηλαδή στη «δημιουργικότητα με κεφαλαίο Δ». </a:t>
            </a:r>
          </a:p>
          <a:p>
            <a:r>
              <a:rPr lang="el-GR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 ρόλο στην ανάπτυξη της δημιουργικότητας των ατόμων παίζει το συμβολικό παιχνίδι, η φαντασία, η αλληλεπίδραση με το περιβάλλον, να μπορούν να κάνουν χρήσιμους συνδυασμούς, η ικανότητα να βρίσκουν λύσεις σε προβλήματα. </a:t>
            </a:r>
          </a:p>
          <a:p>
            <a:r>
              <a:rPr lang="el-GR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Τέλος είναι κοινός τόπος ότι προκειμένου να αναπτύξουν τα παιδιά τις δυνατότητές τους για δημιουργικότητα θα πρέπει να τις καλλιεργήσουν από την αρχή της ζωής τους.</a:t>
            </a:r>
          </a:p>
          <a:p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A7E04B0D-B37C-4018-A72D-18BE9B62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</a:t>
            </a:r>
            <a:r>
              <a:rPr lang="el-GR" dirty="0"/>
              <a:t>Θεωρητικό πλαίσιο (2/2)</a:t>
            </a:r>
          </a:p>
        </p:txBody>
      </p:sp>
    </p:spTree>
    <p:extLst>
      <p:ext uri="{BB962C8B-B14F-4D97-AF65-F5344CB8AC3E}">
        <p14:creationId xmlns:p14="http://schemas.microsoft.com/office/powerpoint/2010/main" val="50095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864096"/>
          </a:xfrm>
        </p:spPr>
        <p:txBody>
          <a:bodyPr>
            <a:noAutofit/>
          </a:bodyPr>
          <a:lstStyle/>
          <a:p>
            <a:r>
              <a:rPr lang="el-GR" sz="2800" dirty="0">
                <a:cs typeface="Times New Roman" panose="02020603050405020304" pitchFamily="18" charset="0"/>
              </a:rPr>
              <a:t>6. Παρουσίαση του βασικού μέρους της εργασίας</a:t>
            </a:r>
            <a:endParaRPr lang="el-GR" sz="28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043608" y="1556792"/>
            <a:ext cx="68407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>
                <a:cs typeface="Times New Roman" panose="02020603050405020304" pitchFamily="18" charset="0"/>
              </a:rPr>
              <a:t>Δημιουργία εκπαιδευτικού υλικού σε περιβάλλον </a:t>
            </a:r>
            <a:r>
              <a:rPr lang="en-US" sz="2800" dirty="0">
                <a:cs typeface="Times New Roman" panose="02020603050405020304" pitchFamily="18" charset="0"/>
                <a:hlinkClick r:id="rId2"/>
              </a:rPr>
              <a:t>h5p</a:t>
            </a:r>
            <a:r>
              <a:rPr lang="en-US" sz="2800" dirty="0"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>
                <a:cs typeface="Times New Roman" panose="02020603050405020304" pitchFamily="18" charset="0"/>
              </a:rPr>
              <a:t>Η </a:t>
            </a:r>
            <a:r>
              <a:rPr lang="el-GR" sz="2800" dirty="0" err="1">
                <a:cs typeface="Times New Roman" panose="02020603050405020304" pitchFamily="18" charset="0"/>
              </a:rPr>
              <a:t>πολυμεσική</a:t>
            </a:r>
            <a:r>
              <a:rPr lang="el-GR" sz="2800" dirty="0">
                <a:cs typeface="Times New Roman" panose="02020603050405020304" pitchFamily="18" charset="0"/>
              </a:rPr>
              <a:t> αρχή</a:t>
            </a:r>
            <a:r>
              <a:rPr lang="en-US" sz="2800" dirty="0">
                <a:cs typeface="Times New Roman" panose="02020603050405020304" pitchFamily="18" charset="0"/>
              </a:rPr>
              <a:t>,</a:t>
            </a:r>
            <a:r>
              <a:rPr lang="el-GR" sz="2800" dirty="0">
                <a:cs typeface="Times New Roman" panose="02020603050405020304" pitchFamily="18" charset="0"/>
              </a:rPr>
              <a:t> η αρχή της προσαρμοστικότητας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l-GR" sz="2800" dirty="0">
                <a:cs typeface="Times New Roman" panose="02020603050405020304" pitchFamily="18" charset="0"/>
              </a:rPr>
              <a:t>η αρχή του πλεονασμού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l-GR" sz="2800" dirty="0">
                <a:cs typeface="Times New Roman" panose="02020603050405020304" pitchFamily="18" charset="0"/>
              </a:rPr>
              <a:t>η αρχή της συνοχής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l-GR" sz="2800" dirty="0">
                <a:cs typeface="Times New Roman" panose="02020603050405020304" pitchFamily="18" charset="0"/>
              </a:rPr>
              <a:t>η αρχή της σηματοδότησης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l-GR" sz="2800" dirty="0">
                <a:cs typeface="Times New Roman" panose="02020603050405020304" pitchFamily="18" charset="0"/>
              </a:rPr>
              <a:t>η αρχή της συνάφειας ή της εγγύτητας</a:t>
            </a:r>
            <a:r>
              <a:rPr lang="en-US" sz="2800" dirty="0">
                <a:cs typeface="Times New Roman" panose="02020603050405020304" pitchFamily="18" charset="0"/>
              </a:rPr>
              <a:t>, </a:t>
            </a:r>
            <a:r>
              <a:rPr lang="el-GR" sz="2800" dirty="0">
                <a:cs typeface="Times New Roman" panose="02020603050405020304" pitchFamily="18" charset="0"/>
              </a:rPr>
              <a:t>η αρχή της κατάτμησης</a:t>
            </a:r>
            <a:r>
              <a:rPr lang="en-US" sz="2800" dirty="0">
                <a:cs typeface="Times New Roman" panose="02020603050405020304" pitchFamily="18" charset="0"/>
              </a:rPr>
              <a:t>.</a:t>
            </a:r>
            <a:endParaRPr lang="el-GR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2458</TotalTime>
  <Words>1193</Words>
  <Application>Microsoft Office PowerPoint</Application>
  <PresentationFormat>Προβολή στην οθόνη (4:3)</PresentationFormat>
  <Paragraphs>96</Paragraphs>
  <Slides>19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Arial</vt:lpstr>
      <vt:lpstr>Book Antiqua</vt:lpstr>
      <vt:lpstr>Calibri</vt:lpstr>
      <vt:lpstr>Calibri Light</vt:lpstr>
      <vt:lpstr>Times New Roman</vt:lpstr>
      <vt:lpstr>Θέμα του Office</vt:lpstr>
      <vt:lpstr>Ο ρόλος και η σημασία της δημιουργικότητας στην εκπαίδευση του 21ου αιώνα.</vt:lpstr>
      <vt:lpstr>1. Σκοπός</vt:lpstr>
      <vt:lpstr>2. Συνεισφορά της διπλωματικής</vt:lpstr>
      <vt:lpstr>3. Ερευνητικά Ερωτήματα</vt:lpstr>
      <vt:lpstr>4. Δομή της ΜΔΕ (1/2)</vt:lpstr>
      <vt:lpstr>4. Δομή της ΜΔΕ (2/2)</vt:lpstr>
      <vt:lpstr>5. Θεωρητικό Πλαίσιο (1/2)</vt:lpstr>
      <vt:lpstr>5. Θεωρητικό πλαίσιο (2/2)</vt:lpstr>
      <vt:lpstr>6. Παρουσίαση του βασικού μέρους της εργασίας</vt:lpstr>
      <vt:lpstr>7. Μεθοδολογία (1/2)</vt:lpstr>
      <vt:lpstr>7. Μεθοδολογία (2/2)</vt:lpstr>
      <vt:lpstr>Αποτελέσματα - Κύρια ευρήματα</vt:lpstr>
      <vt:lpstr>Συμπεράσματα – 1ο ερευνητικό ερώτημα</vt:lpstr>
      <vt:lpstr>Συμπεράσματα – 2ο ερευνητικό ερώτημα</vt:lpstr>
      <vt:lpstr>Συμπεράσματα – 2ο ερευνητικό ερώτημα</vt:lpstr>
      <vt:lpstr>Συμπεράσματα - 3ο ερευνητικό ερώτημα</vt:lpstr>
      <vt:lpstr>Περιορισμοί έρευνας.</vt:lpstr>
      <vt:lpstr>Πρακτικές επιπτώσεις - Προτάσεις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Σοφία</cp:lastModifiedBy>
  <cp:revision>1695</cp:revision>
  <cp:lastPrinted>2020-02-26T14:49:48Z</cp:lastPrinted>
  <dcterms:created xsi:type="dcterms:W3CDTF">2003-10-16T17:37:47Z</dcterms:created>
  <dcterms:modified xsi:type="dcterms:W3CDTF">2020-03-03T15:16:30Z</dcterms:modified>
</cp:coreProperties>
</file>