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3"/>
  </p:notesMasterIdLst>
  <p:handoutMasterIdLst>
    <p:handoutMasterId r:id="rId24"/>
  </p:handoutMasterIdLst>
  <p:sldIdLst>
    <p:sldId id="1482" r:id="rId2"/>
    <p:sldId id="2013" r:id="rId3"/>
    <p:sldId id="2021" r:id="rId4"/>
    <p:sldId id="2014" r:id="rId5"/>
    <p:sldId id="2024" r:id="rId6"/>
    <p:sldId id="2020" r:id="rId7"/>
    <p:sldId id="2012" r:id="rId8"/>
    <p:sldId id="2025" r:id="rId9"/>
    <p:sldId id="2016" r:id="rId10"/>
    <p:sldId id="2026" r:id="rId11"/>
    <p:sldId id="2027" r:id="rId12"/>
    <p:sldId id="2015" r:id="rId13"/>
    <p:sldId id="2028" r:id="rId14"/>
    <p:sldId id="2017" r:id="rId15"/>
    <p:sldId id="2029" r:id="rId16"/>
    <p:sldId id="2030" r:id="rId17"/>
    <p:sldId id="2018" r:id="rId18"/>
    <p:sldId id="2031" r:id="rId19"/>
    <p:sldId id="2032" r:id="rId20"/>
    <p:sldId id="2033" r:id="rId21"/>
    <p:sldId id="2019" r:id="rId2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694"/>
    <a:srgbClr val="FFFFCC"/>
    <a:srgbClr val="EDBE9B"/>
    <a:srgbClr val="90CCAF"/>
    <a:srgbClr val="FFA54B"/>
    <a:srgbClr val="931B1B"/>
    <a:srgbClr val="ADDB7B"/>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8" autoAdjust="0"/>
    <p:restoredTop sz="86496" autoAdjust="0"/>
  </p:normalViewPr>
  <p:slideViewPr>
    <p:cSldViewPr>
      <p:cViewPr varScale="1">
        <p:scale>
          <a:sx n="63" d="100"/>
          <a:sy n="63" d="100"/>
        </p:scale>
        <p:origin x="1554" y="7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1" y="0"/>
            <a:ext cx="2971800" cy="487363"/>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87363"/>
          </a:xfrm>
          <a:prstGeom prst="rect">
            <a:avLst/>
          </a:prstGeom>
        </p:spPr>
        <p:txBody>
          <a:bodyPr vert="horz" lIns="91440" tIns="45720" rIns="91440" bIns="45720" rtlCol="0"/>
          <a:lstStyle>
            <a:lvl1pPr algn="r">
              <a:defRPr sz="1200"/>
            </a:lvl1pPr>
          </a:lstStyle>
          <a:p>
            <a:fld id="{EF4B51E6-534A-46EF-AF7D-DDCE9AD7A685}" type="datetimeFigureOut">
              <a:rPr lang="el-GR" smtClean="0"/>
              <a:t>7/4/2020</a:t>
            </a:fld>
            <a:endParaRPr lang="el-GR"/>
          </a:p>
        </p:txBody>
      </p:sp>
      <p:sp>
        <p:nvSpPr>
          <p:cNvPr id="4" name="Θέση υποσέλιδου 3"/>
          <p:cNvSpPr>
            <a:spLocks noGrp="1"/>
          </p:cNvSpPr>
          <p:nvPr>
            <p:ph type="ftr" sz="quarter" idx="2"/>
          </p:nvPr>
        </p:nvSpPr>
        <p:spPr>
          <a:xfrm>
            <a:off x="1" y="9247190"/>
            <a:ext cx="2971800" cy="487362"/>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9247190"/>
            <a:ext cx="2971800" cy="487362"/>
          </a:xfrm>
          <a:prstGeom prst="rect">
            <a:avLst/>
          </a:prstGeom>
        </p:spPr>
        <p:txBody>
          <a:bodyPr vert="horz" lIns="91440" tIns="45720" rIns="91440" bIns="45720" rtlCol="0" anchor="b"/>
          <a:lstStyle>
            <a:lvl1pPr algn="r">
              <a:defRPr sz="1200"/>
            </a:lvl1pPr>
          </a:lstStyle>
          <a:p>
            <a:fld id="{4564F3D3-BD8E-4FF7-9F98-D11B60A6D684}" type="slidenum">
              <a:rPr lang="el-GR" smtClean="0"/>
              <a:t>‹#›</a:t>
            </a:fld>
            <a:endParaRPr lang="el-GR"/>
          </a:p>
        </p:txBody>
      </p:sp>
    </p:spTree>
    <p:extLst>
      <p:ext uri="{BB962C8B-B14F-4D97-AF65-F5344CB8AC3E}">
        <p14:creationId xmlns:p14="http://schemas.microsoft.com/office/powerpoint/2010/main" val="1877576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1"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1"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4/7/2020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4/7/2020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4/7/2020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4/7/2020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4/7/2020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4/7/2020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4/7/2020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4/7/2020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4/7/2020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4/7/2020</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hamilo.datacenter.uoc.gr/metchamilo/courses/ENGLISHLAB/"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87624" y="1240757"/>
            <a:ext cx="7636318" cy="2400186"/>
          </a:xfrm>
        </p:spPr>
        <p:txBody>
          <a:bodyPr>
            <a:noAutofit/>
          </a:bodyPr>
          <a:lstStyle/>
          <a:p>
            <a:pPr>
              <a:lnSpc>
                <a:spcPct val="150000"/>
              </a:lnSpc>
            </a:pPr>
            <a:r>
              <a:rPr lang="el-GR" sz="2400" i="1" dirty="0"/>
              <a:t>«Σχεδιασμός, Υλοποίηση και Αποτίμηση Εκπαιδευτικού Υλικού για την εξ Αποστάσεως Επιμόρφωση  Εκπαιδευτικών Αγγλικής Γλώσσας στην Δευτεροβάθμια Εκπαίδευση Ρεθύμνου»</a:t>
            </a:r>
            <a:endParaRPr lang="el-GR" sz="2400" b="1" i="1" dirty="0"/>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smtClean="0">
                <a:ln>
                  <a:noFill/>
                </a:ln>
                <a:solidFill>
                  <a:schemeClr val="tx1"/>
                </a:solidFill>
                <a:effectLst/>
                <a:latin typeface="Book Antiqua" pitchFamily="18" charset="0"/>
                <a:ea typeface="Times New Roman" pitchFamily="18" charset="0"/>
                <a:cs typeface="Arial" pitchFamily="34" charset="0"/>
              </a:rPr>
              <a:t>2020</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693773"/>
            <a:ext cx="6840760" cy="584775"/>
          </a:xfrm>
          <a:prstGeom prst="rect">
            <a:avLst/>
          </a:prstGeom>
        </p:spPr>
        <p:txBody>
          <a:bodyPr wrap="square">
            <a:spAutoFit/>
          </a:bodyPr>
          <a:lstStyle/>
          <a:p>
            <a:pPr algn="ctr"/>
            <a:r>
              <a:rPr lang="el-GR" sz="3200" dirty="0" smtClean="0"/>
              <a:t>Μπιρικάκη Ευγενία</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val="3238521179"/>
              </p:ext>
            </p:extLst>
          </p:nvPr>
        </p:nvGraphicFramePr>
        <p:xfrm>
          <a:off x="1908189" y="5015409"/>
          <a:ext cx="6096000" cy="9144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Κιουλάνης</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Σπυρίδων</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Μανούσου Ευαγγελία</a:t>
                      </a: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Ιερωνυμάκης Ιωάννης</a:t>
                      </a:r>
                      <a:endParaRPr lang="el-GR" sz="1800" b="1" kern="1200" dirty="0" smtClean="0">
                        <a:solidFill>
                          <a:schemeClr val="tx1"/>
                        </a:solidFill>
                        <a:latin typeface="Times New Roman" panose="02020603050405020304" pitchFamily="18" charset="0"/>
                        <a:ea typeface="+mn-ea"/>
                        <a:cs typeface="Times New Roman" panose="02020603050405020304" pitchFamily="18" charset="0"/>
                      </a:endParaRP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Στρογγυλεμένο ορθογώνιο 5"/>
          <p:cNvSpPr/>
          <p:nvPr/>
        </p:nvSpPr>
        <p:spPr>
          <a:xfrm>
            <a:off x="611560" y="1412776"/>
            <a:ext cx="8280920" cy="49685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Θέση περιεχομένου 1"/>
          <p:cNvSpPr>
            <a:spLocks noGrp="1"/>
          </p:cNvSpPr>
          <p:nvPr>
            <p:ph idx="1"/>
          </p:nvPr>
        </p:nvSpPr>
        <p:spPr>
          <a:xfrm>
            <a:off x="835586" y="1412776"/>
            <a:ext cx="8308414" cy="6336704"/>
          </a:xfrm>
        </p:spPr>
        <p:txBody>
          <a:bodyPr>
            <a:normAutofit/>
          </a:bodyPr>
          <a:lstStyle/>
          <a:p>
            <a:pPr marL="0" indent="0">
              <a:lnSpc>
                <a:spcPct val="120000"/>
              </a:lnSpc>
              <a:buNone/>
            </a:pPr>
            <a:r>
              <a:rPr lang="el-GR" sz="2600" dirty="0"/>
              <a:t>Η επιμόρφωση είχε τον τίτλο </a:t>
            </a:r>
            <a:r>
              <a:rPr lang="el-GR" sz="2600" b="1" dirty="0"/>
              <a:t>«</a:t>
            </a:r>
            <a:r>
              <a:rPr lang="en-US" sz="2600" b="1" dirty="0"/>
              <a:t>EnglishLab</a:t>
            </a:r>
            <a:r>
              <a:rPr lang="el-GR" sz="2600" b="1" dirty="0"/>
              <a:t>», </a:t>
            </a:r>
            <a:endParaRPr lang="en-US" sz="2600" b="1" dirty="0" smtClean="0"/>
          </a:p>
          <a:p>
            <a:pPr marL="0" indent="0">
              <a:lnSpc>
                <a:spcPct val="120000"/>
              </a:lnSpc>
              <a:buNone/>
            </a:pPr>
            <a:r>
              <a:rPr lang="el-GR" sz="2600" dirty="0" smtClean="0"/>
              <a:t>αποτελούνταν από</a:t>
            </a:r>
            <a:endParaRPr lang="en-US" sz="2600" dirty="0" smtClean="0"/>
          </a:p>
          <a:p>
            <a:pPr marL="0" indent="0">
              <a:lnSpc>
                <a:spcPct val="120000"/>
              </a:lnSpc>
              <a:buNone/>
            </a:pPr>
            <a:r>
              <a:rPr lang="el-GR" sz="2600" dirty="0" smtClean="0"/>
              <a:t> </a:t>
            </a:r>
            <a:r>
              <a:rPr lang="el-GR" sz="2600" b="1" dirty="0"/>
              <a:t>3 διδακτικές ενότητες </a:t>
            </a:r>
            <a:endParaRPr lang="en-US" sz="2600" b="1" dirty="0" smtClean="0"/>
          </a:p>
          <a:p>
            <a:pPr marL="0" indent="0">
              <a:lnSpc>
                <a:spcPct val="120000"/>
              </a:lnSpc>
              <a:buNone/>
            </a:pPr>
            <a:r>
              <a:rPr lang="el-GR" sz="2600" dirty="0" smtClean="0"/>
              <a:t>και </a:t>
            </a:r>
            <a:r>
              <a:rPr lang="el-GR" sz="2600" dirty="0"/>
              <a:t>η δομή του είχε ως </a:t>
            </a:r>
            <a:r>
              <a:rPr lang="el-GR" sz="2600" dirty="0" smtClean="0"/>
              <a:t>εξής:</a:t>
            </a:r>
          </a:p>
          <a:p>
            <a:pPr>
              <a:lnSpc>
                <a:spcPct val="120000"/>
              </a:lnSpc>
              <a:spcAft>
                <a:spcPts val="1200"/>
              </a:spcAft>
            </a:pPr>
            <a:r>
              <a:rPr lang="el-GR" sz="2600" b="1" dirty="0" smtClean="0"/>
              <a:t>Εισαγωγικό </a:t>
            </a:r>
            <a:r>
              <a:rPr lang="el-GR" sz="2600" b="1" dirty="0"/>
              <a:t>βίντεο </a:t>
            </a:r>
            <a:r>
              <a:rPr lang="el-GR" sz="2600" b="1" dirty="0" smtClean="0"/>
              <a:t> - Περιγραφή </a:t>
            </a:r>
            <a:r>
              <a:rPr lang="el-GR" sz="2600" b="1" dirty="0"/>
              <a:t>μαθήματος</a:t>
            </a:r>
          </a:p>
          <a:p>
            <a:pPr>
              <a:lnSpc>
                <a:spcPct val="100000"/>
              </a:lnSpc>
              <a:spcBef>
                <a:spcPts val="0"/>
              </a:spcBef>
              <a:spcAft>
                <a:spcPts val="1200"/>
              </a:spcAft>
            </a:pPr>
            <a:r>
              <a:rPr lang="el-GR" sz="2600" b="1" dirty="0"/>
              <a:t>Εισαγωγή: Σκοπός του σεμιναρίου και γνωριμία με το </a:t>
            </a:r>
            <a:r>
              <a:rPr lang="en-US" sz="2600" b="1" dirty="0"/>
              <a:t>Chamilo</a:t>
            </a:r>
            <a:endParaRPr lang="el-GR" sz="2600" b="1" dirty="0"/>
          </a:p>
          <a:p>
            <a:pPr marL="0" indent="0">
              <a:lnSpc>
                <a:spcPct val="100000"/>
              </a:lnSpc>
              <a:spcBef>
                <a:spcPts val="0"/>
              </a:spcBef>
              <a:buNone/>
            </a:pPr>
            <a:r>
              <a:rPr lang="en-US" sz="1600" dirty="0" smtClean="0"/>
              <a:t>  (</a:t>
            </a:r>
            <a:r>
              <a:rPr lang="el-GR" sz="1600" dirty="0" smtClean="0"/>
              <a:t>Η </a:t>
            </a:r>
            <a:r>
              <a:rPr lang="el-GR" sz="1600" dirty="0"/>
              <a:t>Αγγλική Γλώσσα και οι </a:t>
            </a:r>
            <a:r>
              <a:rPr lang="el-GR" sz="1600" dirty="0" smtClean="0"/>
              <a:t>ΤΠΕ</a:t>
            </a:r>
            <a:r>
              <a:rPr lang="en-US" sz="1600" dirty="0" smtClean="0"/>
              <a:t>, </a:t>
            </a:r>
            <a:r>
              <a:rPr lang="el-GR" sz="1600" dirty="0" smtClean="0"/>
              <a:t>Εισαγωγικό ερωτηματολόγιο</a:t>
            </a:r>
            <a:r>
              <a:rPr lang="en-US" sz="1600" dirty="0" smtClean="0"/>
              <a:t>, </a:t>
            </a:r>
            <a:r>
              <a:rPr lang="el-GR" sz="1600" dirty="0" smtClean="0"/>
              <a:t>Γνωριμία </a:t>
            </a:r>
            <a:r>
              <a:rPr lang="el-GR" sz="1600" dirty="0"/>
              <a:t>και χρήση του χώρο του </a:t>
            </a:r>
            <a:r>
              <a:rPr lang="en-US" sz="1600" dirty="0" smtClean="0"/>
              <a:t>  Chamilo, </a:t>
            </a:r>
            <a:r>
              <a:rPr lang="el-GR" sz="1600" dirty="0" smtClean="0"/>
              <a:t>Προθεσμίες</a:t>
            </a:r>
            <a:r>
              <a:rPr lang="en-US" sz="1600" dirty="0" smtClean="0"/>
              <a:t>)</a:t>
            </a:r>
          </a:p>
          <a:p>
            <a:pPr marL="0" indent="0">
              <a:lnSpc>
                <a:spcPct val="100000"/>
              </a:lnSpc>
              <a:spcBef>
                <a:spcPts val="0"/>
              </a:spcBef>
              <a:buNone/>
            </a:pPr>
            <a:r>
              <a:rPr lang="en-US" sz="1600" dirty="0" smtClean="0"/>
              <a:t>Chat</a:t>
            </a:r>
          </a:p>
          <a:p>
            <a:pPr marL="0" indent="0">
              <a:lnSpc>
                <a:spcPct val="100000"/>
              </a:lnSpc>
              <a:spcBef>
                <a:spcPts val="0"/>
              </a:spcBef>
              <a:buNone/>
            </a:pPr>
            <a:endParaRPr lang="el-GR" sz="5600" dirty="0"/>
          </a:p>
          <a:p>
            <a:pPr marL="0" indent="0">
              <a:lnSpc>
                <a:spcPct val="120000"/>
              </a:lnSpc>
              <a:buNone/>
            </a:pPr>
            <a:endParaRPr lang="el-GR" dirty="0"/>
          </a:p>
        </p:txBody>
      </p:sp>
      <p:sp>
        <p:nvSpPr>
          <p:cNvPr id="3" name="Τίτλος 2"/>
          <p:cNvSpPr>
            <a:spLocks noGrp="1"/>
          </p:cNvSpPr>
          <p:nvPr>
            <p:ph type="title"/>
          </p:nvPr>
        </p:nvSpPr>
        <p:spPr>
          <a:xfrm>
            <a:off x="1200150" y="-28912"/>
            <a:ext cx="7372350" cy="1075390"/>
          </a:xfrm>
        </p:spPr>
        <p:txBody>
          <a:bodyPr>
            <a:normAutofit fontScale="90000"/>
          </a:bodyPr>
          <a:lstStyle/>
          <a:p>
            <a:r>
              <a:rPr lang="en-US" dirty="0"/>
              <a:t>5.</a:t>
            </a:r>
            <a:r>
              <a:rPr lang="el-GR" dirty="0"/>
              <a:t> Παραγόμενο εκπαιδευτικό υλικό </a:t>
            </a: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9793" y="2060848"/>
            <a:ext cx="2533650" cy="1800225"/>
          </a:xfrm>
          <a:prstGeom prst="rect">
            <a:avLst/>
          </a:prstGeom>
        </p:spPr>
      </p:pic>
    </p:spTree>
    <p:extLst>
      <p:ext uri="{BB962C8B-B14F-4D97-AF65-F5344CB8AC3E}">
        <p14:creationId xmlns:p14="http://schemas.microsoft.com/office/powerpoint/2010/main" val="32203114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τρογγυλεμένο ορθογώνιο 3"/>
          <p:cNvSpPr/>
          <p:nvPr/>
        </p:nvSpPr>
        <p:spPr>
          <a:xfrm flipH="1" flipV="1">
            <a:off x="611560" y="1088006"/>
            <a:ext cx="8352928" cy="43572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Θέση περιεχομένου 1"/>
          <p:cNvSpPr>
            <a:spLocks noGrp="1"/>
          </p:cNvSpPr>
          <p:nvPr>
            <p:ph idx="1"/>
          </p:nvPr>
        </p:nvSpPr>
        <p:spPr>
          <a:xfrm>
            <a:off x="831776" y="980728"/>
            <a:ext cx="8208912" cy="5544616"/>
          </a:xfrm>
        </p:spPr>
        <p:txBody>
          <a:bodyPr>
            <a:normAutofit fontScale="25000" lnSpcReduction="20000"/>
          </a:bodyPr>
          <a:lstStyle/>
          <a:p>
            <a:r>
              <a:rPr lang="el-GR" sz="9600" b="1" dirty="0"/>
              <a:t>1η Διδακτική Ενότητα – Video – YouTube </a:t>
            </a:r>
            <a:r>
              <a:rPr lang="el-GR" sz="9600" b="1" dirty="0" err="1"/>
              <a:t>Channel</a:t>
            </a:r>
            <a:endParaRPr lang="el-GR" sz="9600" b="1" dirty="0"/>
          </a:p>
          <a:p>
            <a:pPr marL="0" indent="0">
              <a:buNone/>
            </a:pPr>
            <a:r>
              <a:rPr lang="el-GR" sz="5600" dirty="0"/>
              <a:t>(Εισαγωγή, Η σημασία του βίντεο στην εκπαίδευση, Σκοπός – Στόχοι, Πως δημιουργούμε ένα βίντεο από </a:t>
            </a:r>
            <a:r>
              <a:rPr lang="el-GR" sz="5600" dirty="0" err="1"/>
              <a:t>ppt</a:t>
            </a:r>
            <a:r>
              <a:rPr lang="el-GR" sz="5600" dirty="0"/>
              <a:t>, Πως δημιουργούμε βίντεο με το </a:t>
            </a:r>
            <a:r>
              <a:rPr lang="el-GR" sz="5600" dirty="0" err="1"/>
              <a:t>Movie</a:t>
            </a:r>
            <a:r>
              <a:rPr lang="el-GR" sz="5600" dirty="0"/>
              <a:t> </a:t>
            </a:r>
            <a:r>
              <a:rPr lang="el-GR" sz="5600" dirty="0" err="1"/>
              <a:t>maker</a:t>
            </a:r>
            <a:r>
              <a:rPr lang="el-GR" sz="5600" dirty="0"/>
              <a:t>, Πως δημιουργούμε κανάλι στο YouTube και πως μεταφορτώνουμε ένα βίντεο, Δραστηριότητα 1, Ερωτηματολόγιο 1, </a:t>
            </a:r>
            <a:r>
              <a:rPr lang="el-GR" sz="5600" dirty="0" err="1"/>
              <a:t>Forum</a:t>
            </a:r>
            <a:r>
              <a:rPr lang="el-GR" sz="5600" dirty="0"/>
              <a:t> 1, Extra </a:t>
            </a:r>
            <a:r>
              <a:rPr lang="el-GR" sz="5600" dirty="0" err="1"/>
              <a:t>Tutorials</a:t>
            </a:r>
            <a:r>
              <a:rPr lang="el-GR" sz="5600" dirty="0" smtClean="0"/>
              <a:t>)</a:t>
            </a:r>
            <a:endParaRPr lang="en-US" sz="7200" b="1" dirty="0" smtClean="0"/>
          </a:p>
          <a:p>
            <a:r>
              <a:rPr lang="el-GR" sz="9600" b="1" dirty="0" smtClean="0"/>
              <a:t>2</a:t>
            </a:r>
            <a:r>
              <a:rPr lang="el-GR" sz="9600" b="1" baseline="30000" dirty="0" smtClean="0"/>
              <a:t>η</a:t>
            </a:r>
            <a:r>
              <a:rPr lang="el-GR" sz="9600" b="1" dirty="0" smtClean="0"/>
              <a:t> </a:t>
            </a:r>
            <a:r>
              <a:rPr lang="el-GR" sz="9600" b="1" dirty="0"/>
              <a:t>Διδακτική Ενότητα -  Παιδαγωγική Αξιοποίηση του </a:t>
            </a:r>
            <a:r>
              <a:rPr lang="en-US" sz="9600" b="1" dirty="0"/>
              <a:t>animation</a:t>
            </a:r>
            <a:endParaRPr lang="el-GR" sz="9600" b="1" dirty="0"/>
          </a:p>
          <a:p>
            <a:pPr marL="0" indent="0">
              <a:buNone/>
            </a:pPr>
            <a:r>
              <a:rPr lang="en-US" sz="5600" dirty="0" smtClean="0"/>
              <a:t>(</a:t>
            </a:r>
            <a:r>
              <a:rPr lang="el-GR" sz="5600" dirty="0" smtClean="0"/>
              <a:t>Εισαγωγή </a:t>
            </a:r>
            <a:r>
              <a:rPr lang="el-GR" sz="5600" dirty="0"/>
              <a:t>– </a:t>
            </a:r>
            <a:r>
              <a:rPr lang="en-US" sz="5600" dirty="0"/>
              <a:t>Animation </a:t>
            </a:r>
            <a:r>
              <a:rPr lang="el-GR" sz="5600" dirty="0"/>
              <a:t>και διδασκαλία Αγγλικής </a:t>
            </a:r>
            <a:r>
              <a:rPr lang="el-GR" sz="5600" dirty="0" smtClean="0"/>
              <a:t>Γλώσσας</a:t>
            </a:r>
            <a:r>
              <a:rPr lang="en-US" sz="5600" dirty="0" smtClean="0"/>
              <a:t>, </a:t>
            </a:r>
            <a:r>
              <a:rPr lang="el-GR" sz="5600" dirty="0" smtClean="0"/>
              <a:t>Δημιουργία </a:t>
            </a:r>
            <a:r>
              <a:rPr lang="el-GR" sz="5600" dirty="0"/>
              <a:t>εκπαιδευτικού υλικού με τη χρήση του </a:t>
            </a:r>
            <a:r>
              <a:rPr lang="en-US" sz="5600" dirty="0" smtClean="0"/>
              <a:t>PowToon, </a:t>
            </a:r>
            <a:r>
              <a:rPr lang="el-GR" sz="5600" dirty="0" smtClean="0"/>
              <a:t>Δραστηριότητα 2</a:t>
            </a:r>
            <a:r>
              <a:rPr lang="en-US" sz="5600" dirty="0" smtClean="0"/>
              <a:t>, </a:t>
            </a:r>
            <a:r>
              <a:rPr lang="el-GR" sz="5600" dirty="0" smtClean="0"/>
              <a:t>Ερωτηματολόγιο 2</a:t>
            </a:r>
            <a:r>
              <a:rPr lang="en-US" sz="5600" dirty="0" smtClean="0"/>
              <a:t>, Forum</a:t>
            </a:r>
            <a:r>
              <a:rPr lang="el-GR" sz="5600" dirty="0" smtClean="0"/>
              <a:t> 2</a:t>
            </a:r>
            <a:r>
              <a:rPr lang="en-US" sz="5600" dirty="0" smtClean="0"/>
              <a:t>, Extra Tutorial)</a:t>
            </a:r>
            <a:endParaRPr lang="el-GR" sz="5600" dirty="0"/>
          </a:p>
          <a:p>
            <a:r>
              <a:rPr lang="el-GR" sz="9600" b="1" dirty="0" smtClean="0"/>
              <a:t> </a:t>
            </a:r>
            <a:r>
              <a:rPr lang="en-US" sz="9600" b="1" dirty="0" smtClean="0"/>
              <a:t>3</a:t>
            </a:r>
            <a:r>
              <a:rPr lang="el-GR" sz="9600" b="1" baseline="30000" dirty="0" smtClean="0"/>
              <a:t>η</a:t>
            </a:r>
            <a:r>
              <a:rPr lang="el-GR" sz="9600" b="1" dirty="0" smtClean="0"/>
              <a:t> Διδακτική Ενότητα – Παιδαγωγική Αξιοποίηση του κόμικ</a:t>
            </a:r>
            <a:endParaRPr lang="el-GR" sz="9600" b="1" dirty="0"/>
          </a:p>
          <a:p>
            <a:pPr marL="0" indent="0">
              <a:buNone/>
            </a:pPr>
            <a:r>
              <a:rPr lang="en-US" sz="5600" dirty="0" smtClean="0"/>
              <a:t>(</a:t>
            </a:r>
            <a:r>
              <a:rPr lang="el-GR" sz="5600" dirty="0" smtClean="0"/>
              <a:t>Εισαγωγή </a:t>
            </a:r>
            <a:r>
              <a:rPr lang="el-GR" sz="5600" dirty="0"/>
              <a:t>– Η Παιδαγωγική Αξιοποίηση του κόμικ και η εφαρμογή </a:t>
            </a:r>
            <a:r>
              <a:rPr lang="en-US" sz="5600" dirty="0" smtClean="0"/>
              <a:t>ToonDoo, </a:t>
            </a:r>
            <a:r>
              <a:rPr lang="el-GR" sz="5600" dirty="0" smtClean="0"/>
              <a:t>Δραστηριότητα 3</a:t>
            </a:r>
            <a:r>
              <a:rPr lang="en-US" sz="5600" dirty="0" smtClean="0"/>
              <a:t>, Forum 3, Extra Tutorial)</a:t>
            </a:r>
          </a:p>
        </p:txBody>
      </p:sp>
      <p:sp>
        <p:nvSpPr>
          <p:cNvPr id="3" name="Τίτλος 2"/>
          <p:cNvSpPr>
            <a:spLocks noGrp="1"/>
          </p:cNvSpPr>
          <p:nvPr>
            <p:ph type="title"/>
          </p:nvPr>
        </p:nvSpPr>
        <p:spPr>
          <a:xfrm>
            <a:off x="1259632" y="12616"/>
            <a:ext cx="7372350" cy="1075390"/>
          </a:xfrm>
        </p:spPr>
        <p:txBody>
          <a:bodyPr>
            <a:normAutofit fontScale="90000"/>
          </a:bodyPr>
          <a:lstStyle/>
          <a:p>
            <a:r>
              <a:rPr lang="en-US" dirty="0"/>
              <a:t>5.</a:t>
            </a:r>
            <a:r>
              <a:rPr lang="el-GR" dirty="0"/>
              <a:t> Παραγόμενο εκπαιδευτικό υλικό </a:t>
            </a:r>
          </a:p>
        </p:txBody>
      </p:sp>
      <p:pic>
        <p:nvPicPr>
          <p:cNvPr id="5" name="Εικόνα 4">
            <a:hlinkClick r:id="rId2"/>
          </p:cNvPr>
          <p:cNvPicPr>
            <a:picLocks noChangeAspect="1"/>
          </p:cNvPicPr>
          <p:nvPr/>
        </p:nvPicPr>
        <p:blipFill>
          <a:blip r:embed="rId3"/>
          <a:stretch>
            <a:fillRect/>
          </a:stretch>
        </p:blipFill>
        <p:spPr>
          <a:xfrm>
            <a:off x="3707904" y="5480024"/>
            <a:ext cx="1670227" cy="1187270"/>
          </a:xfrm>
          <a:prstGeom prst="rect">
            <a:avLst/>
          </a:prstGeom>
        </p:spPr>
      </p:pic>
    </p:spTree>
    <p:extLst>
      <p:ext uri="{BB962C8B-B14F-4D97-AF65-F5344CB8AC3E}">
        <p14:creationId xmlns:p14="http://schemas.microsoft.com/office/powerpoint/2010/main" val="2900823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Στρογγυλεμένο ορθογώνιο 4"/>
          <p:cNvSpPr/>
          <p:nvPr/>
        </p:nvSpPr>
        <p:spPr>
          <a:xfrm>
            <a:off x="611560" y="3429000"/>
            <a:ext cx="8352928" cy="32403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935596" y="332656"/>
            <a:ext cx="7776864" cy="576064"/>
          </a:xfrm>
        </p:spPr>
        <p:txBody>
          <a:bodyPr>
            <a:noAutofit/>
          </a:bodyPr>
          <a:lstStyle/>
          <a:p>
            <a:r>
              <a:rPr lang="el-GR" sz="3600" dirty="0"/>
              <a:t>6. </a:t>
            </a:r>
            <a:r>
              <a:rPr lang="el-GR" sz="3600" dirty="0" smtClean="0"/>
              <a:t>Μεθοδολογία</a:t>
            </a:r>
            <a:endParaRPr lang="el-GR" sz="4000" b="1" dirty="0"/>
          </a:p>
        </p:txBody>
      </p:sp>
      <p:sp>
        <p:nvSpPr>
          <p:cNvPr id="4" name="9 - Ορθογώνιο"/>
          <p:cNvSpPr/>
          <p:nvPr/>
        </p:nvSpPr>
        <p:spPr>
          <a:xfrm>
            <a:off x="611560" y="1196752"/>
            <a:ext cx="8208912" cy="2569934"/>
          </a:xfrm>
          <a:prstGeom prst="rect">
            <a:avLst/>
          </a:prstGeom>
        </p:spPr>
        <p:txBody>
          <a:bodyPr wrap="square">
            <a:spAutoFit/>
          </a:bodyPr>
          <a:lstStyle/>
          <a:p>
            <a:pPr algn="just">
              <a:spcAft>
                <a:spcPts val="600"/>
              </a:spcAft>
            </a:pPr>
            <a:r>
              <a:rPr lang="el-GR" sz="2000" dirty="0">
                <a:latin typeface="+mn-lt"/>
              </a:rPr>
              <a:t>Για τις ανάγκες της συγκεκριμένης Διπλωματικής εργασίας, χρησιμοποιήθηκαν δύο είδη ερευνών. Συγκεκριμένα, πραγματοποιήθηκε </a:t>
            </a:r>
            <a:r>
              <a:rPr lang="el-GR" sz="2000" b="1" dirty="0">
                <a:latin typeface="+mn-lt"/>
              </a:rPr>
              <a:t>ποσοτικής έρευνας </a:t>
            </a:r>
            <a:r>
              <a:rPr lang="el-GR" sz="2000" dirty="0">
                <a:latin typeface="+mn-lt"/>
              </a:rPr>
              <a:t>προκειμένου να διερευνηθούν οι απόψεις εκπαιδευτικών Αγγλικής Γλώσσας στη Δευτεροβάθμια Εκπαίδευση Ρεθύμνου πάνω στην </a:t>
            </a:r>
            <a:r>
              <a:rPr lang="el-GR" sz="2000" i="1" dirty="0">
                <a:latin typeface="+mn-lt"/>
              </a:rPr>
              <a:t>αποτελεσματικότητα των ΤΠΕ</a:t>
            </a:r>
            <a:r>
              <a:rPr lang="el-GR" sz="2000" dirty="0">
                <a:latin typeface="+mn-lt"/>
              </a:rPr>
              <a:t>, και στη συνέχεια ακολούθησε </a:t>
            </a:r>
            <a:r>
              <a:rPr lang="el-GR" sz="2000" b="1" dirty="0">
                <a:latin typeface="+mn-lt"/>
              </a:rPr>
              <a:t>ποιοτική έρευνα,</a:t>
            </a:r>
            <a:r>
              <a:rPr lang="el-GR" sz="2000" dirty="0">
                <a:latin typeface="+mn-lt"/>
              </a:rPr>
              <a:t> που μέρος των συμμετεχόντων </a:t>
            </a:r>
            <a:r>
              <a:rPr lang="el-GR" sz="2000" i="1" dirty="0">
                <a:latin typeface="+mn-lt"/>
              </a:rPr>
              <a:t>αξιολόγησε το εκπαιδευτικό υλικό της επιμόρφωσης</a:t>
            </a:r>
            <a:r>
              <a:rPr lang="el-GR" sz="2000" i="1" dirty="0" smtClean="0">
                <a:latin typeface="+mn-lt"/>
              </a:rPr>
              <a:t>.</a:t>
            </a:r>
            <a:endParaRPr lang="en-US" sz="2000" i="1" dirty="0" smtClean="0">
              <a:latin typeface="+mn-lt"/>
            </a:endParaRPr>
          </a:p>
          <a:p>
            <a:pPr algn="just"/>
            <a:endParaRPr lang="el-GR" sz="1600" dirty="0">
              <a:latin typeface="+mn-lt"/>
            </a:endParaRPr>
          </a:p>
        </p:txBody>
      </p:sp>
      <p:sp>
        <p:nvSpPr>
          <p:cNvPr id="3" name="TextBox 2"/>
          <p:cNvSpPr txBox="1"/>
          <p:nvPr/>
        </p:nvSpPr>
        <p:spPr>
          <a:xfrm>
            <a:off x="615360" y="3573016"/>
            <a:ext cx="8568952" cy="4770537"/>
          </a:xfrm>
          <a:prstGeom prst="rect">
            <a:avLst/>
          </a:prstGeom>
          <a:noFill/>
        </p:spPr>
        <p:txBody>
          <a:bodyPr wrap="square" rtlCol="0">
            <a:spAutoFit/>
          </a:bodyPr>
          <a:lstStyle/>
          <a:p>
            <a:r>
              <a:rPr lang="el-GR" b="1" dirty="0" smtClean="0">
                <a:solidFill>
                  <a:srgbClr val="C00000"/>
                </a:solidFill>
                <a:latin typeface="+mn-lt"/>
              </a:rPr>
              <a:t>ΠΟΣΟΤΙΚΗ ΕΡΕΥΝΑ</a:t>
            </a:r>
            <a:endParaRPr lang="el-GR" dirty="0" smtClean="0">
              <a:solidFill>
                <a:srgbClr val="C00000"/>
              </a:solidFill>
              <a:latin typeface="+mn-lt"/>
            </a:endParaRPr>
          </a:p>
          <a:p>
            <a:pPr>
              <a:spcAft>
                <a:spcPts val="600"/>
              </a:spcAft>
            </a:pPr>
            <a:r>
              <a:rPr lang="el-GR" b="1" u="sng" dirty="0" smtClean="0">
                <a:latin typeface="+mn-lt"/>
              </a:rPr>
              <a:t>Μέσα Συλλογής Δεδομένων</a:t>
            </a:r>
            <a:r>
              <a:rPr lang="el-GR" dirty="0" smtClean="0">
                <a:latin typeface="+mn-lt"/>
              </a:rPr>
              <a:t>: 4 Ερωτηματολόγια </a:t>
            </a:r>
            <a:r>
              <a:rPr lang="en-US" dirty="0" smtClean="0">
                <a:latin typeface="+mn-lt"/>
              </a:rPr>
              <a:t>(</a:t>
            </a:r>
            <a:r>
              <a:rPr lang="el-GR" dirty="0" smtClean="0">
                <a:latin typeface="+mn-lt"/>
              </a:rPr>
              <a:t>κλίμακα </a:t>
            </a:r>
            <a:r>
              <a:rPr lang="en-US" dirty="0" smtClean="0">
                <a:latin typeface="+mn-lt"/>
              </a:rPr>
              <a:t>Likert</a:t>
            </a:r>
            <a:r>
              <a:rPr lang="el-GR" dirty="0" smtClean="0">
                <a:latin typeface="+mn-lt"/>
              </a:rPr>
              <a:t>)</a:t>
            </a:r>
          </a:p>
          <a:p>
            <a:pPr>
              <a:spcAft>
                <a:spcPts val="600"/>
              </a:spcAft>
            </a:pPr>
            <a:r>
              <a:rPr lang="el-GR" b="1" u="sng" dirty="0" smtClean="0">
                <a:latin typeface="+mn-lt"/>
              </a:rPr>
              <a:t>Επεξεργασία Δεδομένων</a:t>
            </a:r>
            <a:r>
              <a:rPr lang="el-GR" dirty="0" smtClean="0">
                <a:latin typeface="+mn-lt"/>
              </a:rPr>
              <a:t>: </a:t>
            </a:r>
            <a:r>
              <a:rPr lang="en-US" dirty="0" smtClean="0">
                <a:latin typeface="+mn-lt"/>
              </a:rPr>
              <a:t>PASW (SPSS) 20.0</a:t>
            </a:r>
            <a:endParaRPr lang="el-GR" dirty="0" smtClean="0">
              <a:latin typeface="+mn-lt"/>
            </a:endParaRPr>
          </a:p>
          <a:p>
            <a:pPr>
              <a:spcAft>
                <a:spcPts val="600"/>
              </a:spcAft>
            </a:pPr>
            <a:r>
              <a:rPr lang="el-GR" b="1" u="sng" dirty="0" smtClean="0">
                <a:latin typeface="+mn-lt"/>
              </a:rPr>
              <a:t>Συμμετέχοντες:</a:t>
            </a:r>
            <a:r>
              <a:rPr lang="el-GR" b="1" dirty="0" smtClean="0">
                <a:latin typeface="+mn-lt"/>
              </a:rPr>
              <a:t> </a:t>
            </a:r>
            <a:r>
              <a:rPr lang="el-GR" dirty="0">
                <a:latin typeface="+mn-lt"/>
              </a:rPr>
              <a:t>15 εκπαιδευτικοί Αγγλικής Γλώσσας </a:t>
            </a:r>
            <a:r>
              <a:rPr lang="el-GR" dirty="0" smtClean="0">
                <a:latin typeface="+mn-lt"/>
              </a:rPr>
              <a:t>της Δ.Δ.Ε. </a:t>
            </a:r>
            <a:r>
              <a:rPr lang="en-US" dirty="0" smtClean="0">
                <a:latin typeface="+mn-lt"/>
              </a:rPr>
              <a:t>  			  </a:t>
            </a:r>
            <a:r>
              <a:rPr lang="el-GR" dirty="0" smtClean="0">
                <a:latin typeface="+mn-lt"/>
              </a:rPr>
              <a:t>Ρεθύμνου</a:t>
            </a:r>
            <a:endParaRPr lang="en-US" dirty="0" smtClean="0">
              <a:latin typeface="+mn-lt"/>
            </a:endParaRPr>
          </a:p>
          <a:p>
            <a:pPr>
              <a:spcAft>
                <a:spcPts val="600"/>
              </a:spcAft>
            </a:pPr>
            <a:r>
              <a:rPr lang="el-GR" b="1" u="sng" dirty="0" smtClean="0">
                <a:latin typeface="+mn-lt"/>
              </a:rPr>
              <a:t>Περιοχή διεξαγωγής</a:t>
            </a:r>
            <a:r>
              <a:rPr lang="el-GR" dirty="0" smtClean="0">
                <a:latin typeface="+mn-lt"/>
              </a:rPr>
              <a:t>: Νομός Ρεθύμνου</a:t>
            </a:r>
          </a:p>
          <a:p>
            <a:pPr>
              <a:spcAft>
                <a:spcPts val="600"/>
              </a:spcAft>
            </a:pPr>
            <a:r>
              <a:rPr lang="el-GR" b="1" u="sng" dirty="0" smtClean="0">
                <a:latin typeface="+mn-lt"/>
              </a:rPr>
              <a:t>Χρόνος Διεξαγωγής</a:t>
            </a:r>
            <a:r>
              <a:rPr lang="el-GR" dirty="0" smtClean="0">
                <a:latin typeface="+mn-lt"/>
              </a:rPr>
              <a:t>: Νοέμβριος 2019</a:t>
            </a:r>
          </a:p>
          <a:p>
            <a:pPr>
              <a:spcAft>
                <a:spcPts val="600"/>
              </a:spcAft>
            </a:pPr>
            <a:endParaRPr lang="el-GR" dirty="0" smtClean="0">
              <a:latin typeface="+mn-lt"/>
            </a:endParaRPr>
          </a:p>
          <a:p>
            <a:pPr>
              <a:spcAft>
                <a:spcPts val="600"/>
              </a:spcAft>
            </a:pPr>
            <a:endParaRPr lang="el-GR" dirty="0" smtClean="0">
              <a:latin typeface="+mn-lt"/>
            </a:endParaRPr>
          </a:p>
          <a:p>
            <a:pPr>
              <a:spcAft>
                <a:spcPts val="600"/>
              </a:spcAft>
            </a:pPr>
            <a:endParaRPr lang="el-GR" dirty="0" smtClean="0"/>
          </a:p>
          <a:p>
            <a:pPr>
              <a:spcAft>
                <a:spcPts val="600"/>
              </a:spcAft>
            </a:pPr>
            <a:endParaRPr lang="el-GR" dirty="0" smtClean="0"/>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τρογγυλεμένο ορθογώνιο 3"/>
          <p:cNvSpPr/>
          <p:nvPr/>
        </p:nvSpPr>
        <p:spPr>
          <a:xfrm>
            <a:off x="539552" y="1340769"/>
            <a:ext cx="8280920" cy="48245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Θέση περιεχομένου 1"/>
          <p:cNvSpPr>
            <a:spLocks noGrp="1"/>
          </p:cNvSpPr>
          <p:nvPr>
            <p:ph idx="1"/>
          </p:nvPr>
        </p:nvSpPr>
        <p:spPr>
          <a:xfrm>
            <a:off x="628650" y="1440517"/>
            <a:ext cx="8263830" cy="4736446"/>
          </a:xfrm>
        </p:spPr>
        <p:txBody>
          <a:bodyPr>
            <a:normAutofit fontScale="92500" lnSpcReduction="20000"/>
          </a:bodyPr>
          <a:lstStyle/>
          <a:p>
            <a:pPr marL="0" indent="0">
              <a:buNone/>
            </a:pPr>
            <a:r>
              <a:rPr lang="el-GR" sz="2600" b="1" dirty="0" smtClean="0">
                <a:solidFill>
                  <a:srgbClr val="C00000"/>
                </a:solidFill>
              </a:rPr>
              <a:t>ΠΟΙΟΤΙΚΗ ΕΡΕΥΝΑ</a:t>
            </a:r>
          </a:p>
          <a:p>
            <a:pPr marL="0" indent="0">
              <a:buNone/>
            </a:pPr>
            <a:r>
              <a:rPr lang="el-GR" sz="2600" b="1" u="sng" dirty="0" smtClean="0"/>
              <a:t>Μέσα Συλλογής Δεδομένων</a:t>
            </a:r>
            <a:r>
              <a:rPr lang="el-GR" sz="2600" b="1" dirty="0" smtClean="0"/>
              <a:t>: </a:t>
            </a:r>
            <a:r>
              <a:rPr lang="el-GR" sz="2600" dirty="0" smtClean="0"/>
              <a:t>Ημιδομημένες Συνεντεύξεις</a:t>
            </a:r>
          </a:p>
          <a:p>
            <a:pPr marL="0" indent="0">
              <a:buNone/>
            </a:pPr>
            <a:r>
              <a:rPr lang="el-GR" sz="2600" b="1" u="sng" dirty="0" smtClean="0"/>
              <a:t>Επεξεργασία Δεδομένων</a:t>
            </a:r>
            <a:r>
              <a:rPr lang="el-GR" sz="2600" dirty="0" smtClean="0"/>
              <a:t>:</a:t>
            </a:r>
            <a:r>
              <a:rPr lang="en-US" sz="2600" dirty="0" smtClean="0"/>
              <a:t> </a:t>
            </a:r>
            <a:r>
              <a:rPr lang="el-GR" sz="2600" dirty="0" smtClean="0"/>
              <a:t>Ανάλυση Περιεχομένου (</a:t>
            </a:r>
            <a:r>
              <a:rPr lang="en-US" sz="2600" dirty="0" smtClean="0"/>
              <a:t>Atlas.ti</a:t>
            </a:r>
            <a:r>
              <a:rPr lang="el-GR" sz="2600" dirty="0" smtClean="0"/>
              <a:t>)</a:t>
            </a:r>
            <a:endParaRPr lang="en-US" sz="2600" dirty="0" smtClean="0"/>
          </a:p>
          <a:p>
            <a:pPr marL="0" indent="0">
              <a:lnSpc>
                <a:spcPct val="160000"/>
              </a:lnSpc>
              <a:spcBef>
                <a:spcPts val="0"/>
              </a:spcBef>
              <a:buNone/>
            </a:pPr>
            <a:r>
              <a:rPr lang="en-US" sz="1300" dirty="0" smtClean="0"/>
              <a:t>					</a:t>
            </a:r>
            <a:r>
              <a:rPr lang="el-GR" sz="1800" dirty="0" smtClean="0"/>
              <a:t>Αρχές </a:t>
            </a:r>
            <a:r>
              <a:rPr lang="el-GR" sz="1800" dirty="0"/>
              <a:t>συστήματος κατηγοριοποίησης αξόνων </a:t>
            </a:r>
          </a:p>
          <a:p>
            <a:pPr marL="0" indent="0">
              <a:lnSpc>
                <a:spcPct val="160000"/>
              </a:lnSpc>
              <a:spcBef>
                <a:spcPts val="0"/>
              </a:spcBef>
              <a:buNone/>
            </a:pPr>
            <a:r>
              <a:rPr lang="en-US" sz="1800" b="1" dirty="0" smtClean="0"/>
              <a:t>					</a:t>
            </a:r>
            <a:r>
              <a:rPr lang="el-GR" sz="1800" b="1" dirty="0" smtClean="0"/>
              <a:t>Αντικειμενικότητας </a:t>
            </a:r>
            <a:endParaRPr lang="el-GR" sz="1800" b="1" dirty="0"/>
          </a:p>
          <a:p>
            <a:pPr marL="0" indent="0">
              <a:lnSpc>
                <a:spcPct val="160000"/>
              </a:lnSpc>
              <a:spcBef>
                <a:spcPts val="0"/>
              </a:spcBef>
              <a:buNone/>
            </a:pPr>
            <a:r>
              <a:rPr lang="en-US" sz="1800" b="1" dirty="0" smtClean="0"/>
              <a:t>					</a:t>
            </a:r>
            <a:r>
              <a:rPr lang="el-GR" sz="1800" b="1" dirty="0" smtClean="0"/>
              <a:t>Εξαντλητικότητας </a:t>
            </a:r>
            <a:endParaRPr lang="el-GR" sz="1800" b="1" dirty="0"/>
          </a:p>
          <a:p>
            <a:pPr marL="0" indent="0">
              <a:lnSpc>
                <a:spcPct val="160000"/>
              </a:lnSpc>
              <a:spcBef>
                <a:spcPts val="0"/>
              </a:spcBef>
              <a:buNone/>
            </a:pPr>
            <a:r>
              <a:rPr lang="en-US" sz="1800" b="1" dirty="0" smtClean="0"/>
              <a:t>					</a:t>
            </a:r>
            <a:r>
              <a:rPr lang="el-GR" sz="1800" b="1" dirty="0" smtClean="0"/>
              <a:t>Καταλληλότητας </a:t>
            </a:r>
            <a:endParaRPr lang="el-GR" sz="1800" b="1" dirty="0"/>
          </a:p>
          <a:p>
            <a:pPr marL="0" indent="0">
              <a:lnSpc>
                <a:spcPct val="160000"/>
              </a:lnSpc>
              <a:spcBef>
                <a:spcPts val="0"/>
              </a:spcBef>
              <a:buNone/>
            </a:pPr>
            <a:r>
              <a:rPr lang="en-US" sz="1800" b="1" dirty="0" smtClean="0"/>
              <a:t>					</a:t>
            </a:r>
            <a:r>
              <a:rPr lang="el-GR" sz="1800" b="1" dirty="0" smtClean="0"/>
              <a:t>Αμοιβαίου </a:t>
            </a:r>
            <a:r>
              <a:rPr lang="el-GR" sz="1800" b="1" dirty="0"/>
              <a:t>αποκλεισμού </a:t>
            </a:r>
            <a:r>
              <a:rPr lang="el-GR" sz="1800" dirty="0" smtClean="0"/>
              <a:t>(</a:t>
            </a:r>
            <a:r>
              <a:rPr lang="el-GR" sz="1800" dirty="0" err="1"/>
              <a:t>Ί</a:t>
            </a:r>
            <a:r>
              <a:rPr lang="el-GR" sz="1800" dirty="0" err="1" smtClean="0"/>
              <a:t>σαρη</a:t>
            </a:r>
            <a:r>
              <a:rPr lang="el-GR" sz="1800" dirty="0" smtClean="0"/>
              <a:t> &amp; </a:t>
            </a:r>
            <a:r>
              <a:rPr lang="el-GR" sz="1800" dirty="0" err="1" smtClean="0"/>
              <a:t>Πουρκός</a:t>
            </a:r>
            <a:r>
              <a:rPr lang="el-GR" sz="1800" dirty="0" smtClean="0"/>
              <a:t>, 2015)</a:t>
            </a:r>
          </a:p>
          <a:p>
            <a:pPr marL="0" indent="0">
              <a:buNone/>
            </a:pPr>
            <a:r>
              <a:rPr lang="el-GR" sz="2400" b="1" u="sng" dirty="0" smtClean="0"/>
              <a:t>Συμμετέχοντες:</a:t>
            </a:r>
            <a:r>
              <a:rPr lang="el-GR" sz="2400" b="1" dirty="0" smtClean="0"/>
              <a:t> </a:t>
            </a:r>
            <a:r>
              <a:rPr lang="el-GR" sz="2400" dirty="0" smtClean="0"/>
              <a:t>4 Εκπαιδευτικοί Αγγλικής Γλώσσας Δ.Δ.Ε. 				Ρεθύμνου που συμμετείχαν στην επιμόρφωση</a:t>
            </a:r>
            <a:endParaRPr lang="el-GR" sz="2400" dirty="0"/>
          </a:p>
        </p:txBody>
      </p:sp>
      <p:sp>
        <p:nvSpPr>
          <p:cNvPr id="3" name="Τίτλος 2"/>
          <p:cNvSpPr>
            <a:spLocks noGrp="1"/>
          </p:cNvSpPr>
          <p:nvPr>
            <p:ph type="title"/>
          </p:nvPr>
        </p:nvSpPr>
        <p:spPr>
          <a:xfrm>
            <a:off x="1074390" y="215505"/>
            <a:ext cx="7372350" cy="1075390"/>
          </a:xfrm>
        </p:spPr>
        <p:txBody>
          <a:bodyPr>
            <a:normAutofit/>
          </a:bodyPr>
          <a:lstStyle/>
          <a:p>
            <a:r>
              <a:rPr lang="el-GR" sz="4000" dirty="0"/>
              <a:t>6. </a:t>
            </a:r>
            <a:r>
              <a:rPr lang="el-GR" sz="4000" dirty="0" smtClean="0"/>
              <a:t>Μεθοδολογία</a:t>
            </a:r>
            <a:endParaRPr lang="el-GR" sz="4000" dirty="0"/>
          </a:p>
        </p:txBody>
      </p:sp>
    </p:spTree>
    <p:extLst>
      <p:ext uri="{BB962C8B-B14F-4D97-AF65-F5344CB8AC3E}">
        <p14:creationId xmlns:p14="http://schemas.microsoft.com/office/powerpoint/2010/main" val="36973610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Στρογγυλεμένο ορθογώνιο 7"/>
          <p:cNvSpPr/>
          <p:nvPr/>
        </p:nvSpPr>
        <p:spPr>
          <a:xfrm>
            <a:off x="4572000" y="1268760"/>
            <a:ext cx="4427984" cy="50405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Στρογγυλεμένο ορθογώνιο 2"/>
          <p:cNvSpPr/>
          <p:nvPr/>
        </p:nvSpPr>
        <p:spPr>
          <a:xfrm>
            <a:off x="683568" y="1412776"/>
            <a:ext cx="3744416" cy="489654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332656"/>
            <a:ext cx="7776864" cy="576064"/>
          </a:xfrm>
        </p:spPr>
        <p:txBody>
          <a:bodyPr>
            <a:noAutofit/>
          </a:bodyPr>
          <a:lstStyle/>
          <a:p>
            <a:r>
              <a:rPr lang="el-GR" sz="3600" dirty="0" smtClean="0"/>
              <a:t>7. Αποτελέσματα </a:t>
            </a:r>
            <a:r>
              <a:rPr lang="el-GR" sz="3600" dirty="0"/>
              <a:t>- Κύρια </a:t>
            </a:r>
            <a:r>
              <a:rPr lang="el-GR" sz="3600" dirty="0" smtClean="0"/>
              <a:t>ευρήματα</a:t>
            </a:r>
            <a:endParaRPr lang="el-GR" sz="4000" b="1" dirty="0"/>
          </a:p>
        </p:txBody>
      </p:sp>
      <p:sp>
        <p:nvSpPr>
          <p:cNvPr id="4" name="9 - Ορθογώνιο"/>
          <p:cNvSpPr/>
          <p:nvPr/>
        </p:nvSpPr>
        <p:spPr>
          <a:xfrm>
            <a:off x="683568" y="1556792"/>
            <a:ext cx="3744416" cy="4462760"/>
          </a:xfrm>
          <a:prstGeom prst="rect">
            <a:avLst/>
          </a:prstGeom>
          <a:ln>
            <a:noFill/>
          </a:ln>
        </p:spPr>
        <p:txBody>
          <a:bodyPr wrap="square">
            <a:spAutoFit/>
          </a:bodyPr>
          <a:lstStyle/>
          <a:p>
            <a:pPr algn="just"/>
            <a:r>
              <a:rPr lang="el-GR" dirty="0">
                <a:solidFill>
                  <a:srgbClr val="C00000"/>
                </a:solidFill>
                <a:latin typeface="+mn-lt"/>
              </a:rPr>
              <a:t>1</a:t>
            </a:r>
            <a:r>
              <a:rPr lang="el-GR" baseline="30000" dirty="0">
                <a:solidFill>
                  <a:srgbClr val="C00000"/>
                </a:solidFill>
                <a:latin typeface="+mn-lt"/>
              </a:rPr>
              <a:t>ο</a:t>
            </a:r>
            <a:r>
              <a:rPr lang="el-GR" dirty="0">
                <a:solidFill>
                  <a:srgbClr val="C00000"/>
                </a:solidFill>
                <a:latin typeface="+mn-lt"/>
              </a:rPr>
              <a:t> Ερευνητικό Ερώτημα</a:t>
            </a:r>
          </a:p>
          <a:p>
            <a:pPr algn="just"/>
            <a:r>
              <a:rPr lang="el-GR" sz="2000" b="1" dirty="0">
                <a:latin typeface="+mn-lt"/>
              </a:rPr>
              <a:t>Οι ΤΠΕ βοήθησαν τη διδασκαλία της Αγγλικής </a:t>
            </a:r>
            <a:r>
              <a:rPr lang="el-GR" sz="2000" b="1" dirty="0" smtClean="0">
                <a:latin typeface="+mn-lt"/>
              </a:rPr>
              <a:t>Γλώσσας</a:t>
            </a:r>
          </a:p>
          <a:p>
            <a:pPr algn="just"/>
            <a:endParaRPr lang="el-GR" sz="2000" b="1" dirty="0">
              <a:latin typeface="+mn-lt"/>
            </a:endParaRPr>
          </a:p>
          <a:p>
            <a:pPr marL="342900" lvl="0" indent="-342900">
              <a:buFont typeface="Arial" panose="020B0604020202020204" pitchFamily="34" charset="0"/>
              <a:buChar char="•"/>
            </a:pPr>
            <a:r>
              <a:rPr lang="el-GR" sz="2000" dirty="0">
                <a:latin typeface="+mn-lt"/>
              </a:rPr>
              <a:t>Η </a:t>
            </a:r>
            <a:r>
              <a:rPr lang="el-GR" sz="2000" b="1" dirty="0">
                <a:latin typeface="+mn-lt"/>
              </a:rPr>
              <a:t>διδασκαλία</a:t>
            </a:r>
            <a:r>
              <a:rPr lang="el-GR" sz="2000" dirty="0">
                <a:latin typeface="+mn-lt"/>
              </a:rPr>
              <a:t> του μαθήματος ενισχύθηκε με αρκετά έως πολύ με τις ΤΠΕ (βίντεο, </a:t>
            </a:r>
            <a:r>
              <a:rPr lang="en-US" sz="2000" dirty="0">
                <a:latin typeface="+mn-lt"/>
              </a:rPr>
              <a:t>animation</a:t>
            </a:r>
            <a:r>
              <a:rPr lang="el-GR" sz="2000" dirty="0">
                <a:latin typeface="+mn-lt"/>
              </a:rPr>
              <a:t>, κόμικ). Ιδιαίτερα με το βίντεο</a:t>
            </a:r>
          </a:p>
          <a:p>
            <a:pPr marL="342900" lvl="0" indent="-342900" algn="just">
              <a:buFont typeface="Arial" panose="020B0604020202020204" pitchFamily="34" charset="0"/>
              <a:buChar char="•"/>
            </a:pPr>
            <a:r>
              <a:rPr lang="el-GR" sz="2000" dirty="0">
                <a:latin typeface="+mn-lt"/>
              </a:rPr>
              <a:t>Αποτέλεσαν οι ΤΠΕ ένα αρκετά </a:t>
            </a:r>
            <a:r>
              <a:rPr lang="el-GR" sz="2000" b="1" dirty="0">
                <a:latin typeface="+mn-lt"/>
              </a:rPr>
              <a:t>ελκυστικό μέσο </a:t>
            </a:r>
            <a:r>
              <a:rPr lang="el-GR" sz="2000" dirty="0">
                <a:latin typeface="+mn-lt"/>
              </a:rPr>
              <a:t>διδασκαλίας της Αγγλικής Γλώσσας, με λιγότερο ελκυστική την εφαρμογή του </a:t>
            </a:r>
            <a:r>
              <a:rPr lang="en-US" sz="2000" dirty="0" smtClean="0">
                <a:latin typeface="+mn-lt"/>
              </a:rPr>
              <a:t>animation</a:t>
            </a:r>
            <a:endParaRPr lang="el-GR" sz="2000" dirty="0">
              <a:latin typeface="+mn-lt"/>
            </a:endParaRPr>
          </a:p>
        </p:txBody>
      </p:sp>
      <p:sp>
        <p:nvSpPr>
          <p:cNvPr id="6" name="9 - Ορθογώνιο"/>
          <p:cNvSpPr/>
          <p:nvPr/>
        </p:nvSpPr>
        <p:spPr>
          <a:xfrm>
            <a:off x="4572000" y="1556792"/>
            <a:ext cx="4427984" cy="4462760"/>
          </a:xfrm>
          <a:prstGeom prst="rect">
            <a:avLst/>
          </a:prstGeom>
          <a:ln>
            <a:noFill/>
          </a:ln>
        </p:spPr>
        <p:txBody>
          <a:bodyPr wrap="square">
            <a:spAutoFit/>
          </a:bodyPr>
          <a:lstStyle/>
          <a:p>
            <a:pPr algn="just"/>
            <a:r>
              <a:rPr lang="el-GR" dirty="0">
                <a:solidFill>
                  <a:srgbClr val="C00000"/>
                </a:solidFill>
                <a:latin typeface="+mn-lt"/>
              </a:rPr>
              <a:t>2</a:t>
            </a:r>
            <a:r>
              <a:rPr lang="el-GR" baseline="30000" dirty="0" smtClean="0">
                <a:solidFill>
                  <a:srgbClr val="C00000"/>
                </a:solidFill>
                <a:latin typeface="+mn-lt"/>
              </a:rPr>
              <a:t>ο</a:t>
            </a:r>
            <a:r>
              <a:rPr lang="el-GR" dirty="0" smtClean="0">
                <a:solidFill>
                  <a:srgbClr val="C00000"/>
                </a:solidFill>
                <a:latin typeface="+mn-lt"/>
              </a:rPr>
              <a:t> </a:t>
            </a:r>
            <a:r>
              <a:rPr lang="el-GR" dirty="0">
                <a:solidFill>
                  <a:srgbClr val="C00000"/>
                </a:solidFill>
                <a:latin typeface="+mn-lt"/>
              </a:rPr>
              <a:t>Ερευνητικό Ερώτημα</a:t>
            </a:r>
          </a:p>
          <a:p>
            <a:pPr algn="just"/>
            <a:r>
              <a:rPr lang="el-GR" sz="2000" b="1" dirty="0">
                <a:latin typeface="+mn-lt"/>
              </a:rPr>
              <a:t>Οι ΤΠΕ βοήθησαν τον εκπαιδευτικό της Αγγλικής </a:t>
            </a:r>
            <a:r>
              <a:rPr lang="el-GR" sz="2000" b="1" dirty="0" smtClean="0">
                <a:latin typeface="+mn-lt"/>
              </a:rPr>
              <a:t>Γλώσσας</a:t>
            </a:r>
          </a:p>
          <a:p>
            <a:pPr algn="just"/>
            <a:endParaRPr lang="el-GR" sz="2000" b="1" dirty="0">
              <a:latin typeface="+mn-lt"/>
            </a:endParaRPr>
          </a:p>
          <a:p>
            <a:pPr marL="342900" indent="-342900" algn="just">
              <a:buFont typeface="Arial" panose="020B0604020202020204" pitchFamily="34" charset="0"/>
              <a:buChar char="•"/>
            </a:pPr>
            <a:r>
              <a:rPr lang="el-GR" sz="2000" dirty="0" smtClean="0">
                <a:latin typeface="+mn-lt"/>
              </a:rPr>
              <a:t>Οι </a:t>
            </a:r>
            <a:r>
              <a:rPr lang="el-GR" sz="2000" dirty="0">
                <a:latin typeface="+mn-lt"/>
              </a:rPr>
              <a:t>ΤΠΕ βοήθησαν στην </a:t>
            </a:r>
            <a:r>
              <a:rPr lang="el-GR" sz="2000" b="1" dirty="0">
                <a:latin typeface="+mn-lt"/>
              </a:rPr>
              <a:t>επίτευξη των διδακτικών στόχων </a:t>
            </a:r>
            <a:r>
              <a:rPr lang="el-GR" sz="2000" dirty="0">
                <a:latin typeface="+mn-lt"/>
              </a:rPr>
              <a:t>των εκπαιδευτικών, με λιγότερο αποτελεσματική εφαρμογή αυτή του animation</a:t>
            </a:r>
          </a:p>
          <a:p>
            <a:pPr marL="342900" indent="-342900" algn="just">
              <a:buFont typeface="Arial" panose="020B0604020202020204" pitchFamily="34" charset="0"/>
              <a:buChar char="•"/>
            </a:pPr>
            <a:r>
              <a:rPr lang="el-GR" sz="2000" b="1" dirty="0" smtClean="0">
                <a:latin typeface="+mn-lt"/>
              </a:rPr>
              <a:t>Ενισχύθηκε</a:t>
            </a:r>
            <a:r>
              <a:rPr lang="el-GR" sz="2000" dirty="0" smtClean="0">
                <a:latin typeface="+mn-lt"/>
              </a:rPr>
              <a:t> </a:t>
            </a:r>
            <a:r>
              <a:rPr lang="el-GR" sz="2000" dirty="0">
                <a:latin typeface="+mn-lt"/>
              </a:rPr>
              <a:t>αρκετά η </a:t>
            </a:r>
            <a:r>
              <a:rPr lang="el-GR" sz="2000" b="1" dirty="0">
                <a:latin typeface="+mn-lt"/>
              </a:rPr>
              <a:t>αυτοπεποίθηση</a:t>
            </a:r>
            <a:r>
              <a:rPr lang="el-GR" sz="2000" dirty="0">
                <a:latin typeface="+mn-lt"/>
              </a:rPr>
              <a:t> των εκπαιδευτικών για χρήση </a:t>
            </a:r>
            <a:r>
              <a:rPr lang="el-GR" sz="2000" dirty="0" smtClean="0">
                <a:latin typeface="+mn-lt"/>
              </a:rPr>
              <a:t>ψηφιακών εφαρμογών  </a:t>
            </a:r>
            <a:endParaRPr lang="el-GR" sz="2000" dirty="0">
              <a:latin typeface="+mn-lt"/>
            </a:endParaRPr>
          </a:p>
          <a:p>
            <a:pPr marL="342900" indent="-342900" algn="just">
              <a:buFont typeface="Arial" panose="020B0604020202020204" pitchFamily="34" charset="0"/>
              <a:buChar char="•"/>
            </a:pPr>
            <a:r>
              <a:rPr lang="el-GR" sz="2000" b="1" dirty="0" smtClean="0">
                <a:latin typeface="+mn-lt"/>
              </a:rPr>
              <a:t>Ενισχύθηκε</a:t>
            </a:r>
            <a:r>
              <a:rPr lang="el-GR" sz="2000" dirty="0" smtClean="0">
                <a:latin typeface="+mn-lt"/>
              </a:rPr>
              <a:t> </a:t>
            </a:r>
            <a:r>
              <a:rPr lang="el-GR" sz="2000" dirty="0">
                <a:latin typeface="+mn-lt"/>
              </a:rPr>
              <a:t>αρκετά η </a:t>
            </a:r>
            <a:r>
              <a:rPr lang="el-GR" sz="2000" b="1" dirty="0">
                <a:latin typeface="+mn-lt"/>
              </a:rPr>
              <a:t>δημιουργικότητά </a:t>
            </a:r>
            <a:r>
              <a:rPr lang="el-GR" sz="2000" dirty="0">
                <a:latin typeface="+mn-lt"/>
              </a:rPr>
              <a:t>τους </a:t>
            </a:r>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Στρογγυλεμένο ορθογώνιο 6"/>
          <p:cNvSpPr/>
          <p:nvPr/>
        </p:nvSpPr>
        <p:spPr>
          <a:xfrm>
            <a:off x="4572000" y="1149623"/>
            <a:ext cx="4427984" cy="45116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Στρογγυλεμένο ορθογώνιο 2"/>
          <p:cNvSpPr/>
          <p:nvPr/>
        </p:nvSpPr>
        <p:spPr>
          <a:xfrm>
            <a:off x="755576" y="1268760"/>
            <a:ext cx="3600400" cy="5400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332656"/>
            <a:ext cx="7776864" cy="576064"/>
          </a:xfrm>
        </p:spPr>
        <p:txBody>
          <a:bodyPr>
            <a:noAutofit/>
          </a:bodyPr>
          <a:lstStyle/>
          <a:p>
            <a:r>
              <a:rPr lang="el-GR" sz="3600" dirty="0" smtClean="0"/>
              <a:t>7. Αποτελέσματα </a:t>
            </a:r>
            <a:r>
              <a:rPr lang="el-GR" sz="3600" dirty="0"/>
              <a:t>- Κύρια </a:t>
            </a:r>
            <a:r>
              <a:rPr lang="el-GR" sz="3600" dirty="0" smtClean="0"/>
              <a:t>ευρήματα</a:t>
            </a:r>
            <a:endParaRPr lang="el-GR" sz="4000" b="1" dirty="0"/>
          </a:p>
        </p:txBody>
      </p:sp>
      <p:sp>
        <p:nvSpPr>
          <p:cNvPr id="4" name="9 - Ορθογώνιο"/>
          <p:cNvSpPr/>
          <p:nvPr/>
        </p:nvSpPr>
        <p:spPr>
          <a:xfrm>
            <a:off x="755576" y="1471910"/>
            <a:ext cx="3600400" cy="5078313"/>
          </a:xfrm>
          <a:prstGeom prst="rect">
            <a:avLst/>
          </a:prstGeom>
          <a:ln>
            <a:noFill/>
          </a:ln>
        </p:spPr>
        <p:txBody>
          <a:bodyPr wrap="square">
            <a:spAutoFit/>
          </a:bodyPr>
          <a:lstStyle/>
          <a:p>
            <a:pPr algn="just"/>
            <a:r>
              <a:rPr lang="el-GR" dirty="0">
                <a:solidFill>
                  <a:srgbClr val="C00000"/>
                </a:solidFill>
                <a:latin typeface="+mn-lt"/>
              </a:rPr>
              <a:t>3</a:t>
            </a:r>
            <a:r>
              <a:rPr lang="el-GR" baseline="30000" dirty="0" smtClean="0">
                <a:solidFill>
                  <a:srgbClr val="C00000"/>
                </a:solidFill>
                <a:latin typeface="+mn-lt"/>
              </a:rPr>
              <a:t>ο</a:t>
            </a:r>
            <a:r>
              <a:rPr lang="el-GR" dirty="0" smtClean="0">
                <a:solidFill>
                  <a:srgbClr val="C00000"/>
                </a:solidFill>
                <a:latin typeface="+mn-lt"/>
              </a:rPr>
              <a:t> </a:t>
            </a:r>
            <a:r>
              <a:rPr lang="el-GR" dirty="0">
                <a:solidFill>
                  <a:srgbClr val="C00000"/>
                </a:solidFill>
                <a:latin typeface="+mn-lt"/>
              </a:rPr>
              <a:t>Ερευνητικό Ερώτημα</a:t>
            </a:r>
          </a:p>
          <a:p>
            <a:pPr algn="just"/>
            <a:r>
              <a:rPr lang="el-GR" sz="2000" b="1" dirty="0" smtClean="0">
                <a:latin typeface="+mn-lt"/>
              </a:rPr>
              <a:t>Οι </a:t>
            </a:r>
            <a:r>
              <a:rPr lang="el-GR" sz="2000" b="1" dirty="0">
                <a:latin typeface="+mn-lt"/>
              </a:rPr>
              <a:t>ΤΠΕ ήταν αποτελεσματικό εργαλείο για τη δημιουργία εκπαιδευτικού </a:t>
            </a:r>
            <a:r>
              <a:rPr lang="el-GR" sz="2000" b="1" dirty="0" smtClean="0">
                <a:latin typeface="+mn-lt"/>
              </a:rPr>
              <a:t>υλικού</a:t>
            </a:r>
          </a:p>
          <a:p>
            <a:pPr algn="just"/>
            <a:endParaRPr lang="el-GR" sz="2000" b="1" dirty="0">
              <a:latin typeface="+mn-lt"/>
            </a:endParaRPr>
          </a:p>
          <a:p>
            <a:pPr marL="342900" lvl="0" indent="-342900" algn="just">
              <a:buFont typeface="Arial" panose="020B0604020202020204" pitchFamily="34" charset="0"/>
              <a:buChar char="•"/>
            </a:pPr>
            <a:r>
              <a:rPr lang="el-GR" sz="2000" dirty="0" smtClean="0">
                <a:latin typeface="+mn-lt"/>
              </a:rPr>
              <a:t>Οι </a:t>
            </a:r>
            <a:r>
              <a:rPr lang="el-GR" sz="2000" dirty="0">
                <a:latin typeface="+mn-lt"/>
              </a:rPr>
              <a:t>εφαρμογές βοήθησαν αρκετά τη </a:t>
            </a:r>
            <a:r>
              <a:rPr lang="el-GR" sz="2000" b="1" dirty="0">
                <a:latin typeface="+mn-lt"/>
              </a:rPr>
              <a:t>δημιουργία εκπαιδευτικού υλικού</a:t>
            </a:r>
            <a:r>
              <a:rPr lang="el-GR" sz="2000" dirty="0">
                <a:latin typeface="+mn-lt"/>
              </a:rPr>
              <a:t>, ενώ η εφαρμογή του animation βοήθησε λιγότερο</a:t>
            </a:r>
          </a:p>
          <a:p>
            <a:pPr marL="342900" lvl="0" indent="-342900" algn="just">
              <a:buFont typeface="Arial" panose="020B0604020202020204" pitchFamily="34" charset="0"/>
              <a:buChar char="•"/>
            </a:pPr>
            <a:r>
              <a:rPr lang="el-GR" sz="2000" dirty="0" smtClean="0">
                <a:latin typeface="+mn-lt"/>
              </a:rPr>
              <a:t>Το </a:t>
            </a:r>
            <a:r>
              <a:rPr lang="el-GR" sz="2000" dirty="0">
                <a:latin typeface="+mn-lt"/>
              </a:rPr>
              <a:t>ΕΥ που παράχθηκε ενίσχυσε αρκετά την </a:t>
            </a:r>
            <a:r>
              <a:rPr lang="el-GR" sz="2000" b="1" dirty="0">
                <a:latin typeface="+mn-lt"/>
              </a:rPr>
              <a:t>αλληλεπίδραση των μαθητών</a:t>
            </a:r>
          </a:p>
          <a:p>
            <a:pPr marL="342900" lvl="0" indent="-342900" algn="just">
              <a:buFont typeface="Arial" panose="020B0604020202020204" pitchFamily="34" charset="0"/>
              <a:buChar char="•"/>
            </a:pPr>
            <a:r>
              <a:rPr lang="el-GR" sz="2000" dirty="0" smtClean="0">
                <a:latin typeface="+mn-lt"/>
              </a:rPr>
              <a:t>Το </a:t>
            </a:r>
            <a:r>
              <a:rPr lang="el-GR" sz="2000" dirty="0">
                <a:latin typeface="+mn-lt"/>
              </a:rPr>
              <a:t>ΕΥ έδωσε το </a:t>
            </a:r>
            <a:r>
              <a:rPr lang="el-GR" sz="2000" b="1" dirty="0">
                <a:latin typeface="+mn-lt"/>
              </a:rPr>
              <a:t>έναυσμα για χρήση της Αγγλικής Γλώσσας </a:t>
            </a:r>
          </a:p>
        </p:txBody>
      </p:sp>
      <p:sp>
        <p:nvSpPr>
          <p:cNvPr id="6" name="9 - Ορθογώνιο"/>
          <p:cNvSpPr/>
          <p:nvPr/>
        </p:nvSpPr>
        <p:spPr>
          <a:xfrm>
            <a:off x="4572000" y="1556792"/>
            <a:ext cx="4427984" cy="3847207"/>
          </a:xfrm>
          <a:prstGeom prst="rect">
            <a:avLst/>
          </a:prstGeom>
          <a:ln>
            <a:noFill/>
          </a:ln>
        </p:spPr>
        <p:txBody>
          <a:bodyPr wrap="square">
            <a:spAutoFit/>
          </a:bodyPr>
          <a:lstStyle/>
          <a:p>
            <a:pPr algn="just"/>
            <a:r>
              <a:rPr lang="el-GR" dirty="0">
                <a:solidFill>
                  <a:srgbClr val="C00000"/>
                </a:solidFill>
                <a:latin typeface="+mn-lt"/>
              </a:rPr>
              <a:t>4</a:t>
            </a:r>
            <a:r>
              <a:rPr lang="el-GR" baseline="30000" dirty="0" smtClean="0">
                <a:solidFill>
                  <a:srgbClr val="C00000"/>
                </a:solidFill>
                <a:latin typeface="+mn-lt"/>
              </a:rPr>
              <a:t>ο</a:t>
            </a:r>
            <a:r>
              <a:rPr lang="el-GR" dirty="0" smtClean="0">
                <a:solidFill>
                  <a:srgbClr val="C00000"/>
                </a:solidFill>
                <a:latin typeface="+mn-lt"/>
              </a:rPr>
              <a:t> </a:t>
            </a:r>
            <a:r>
              <a:rPr lang="el-GR" dirty="0">
                <a:solidFill>
                  <a:srgbClr val="C00000"/>
                </a:solidFill>
                <a:latin typeface="+mn-lt"/>
              </a:rPr>
              <a:t>Ερευνητικό Ερώτημα</a:t>
            </a:r>
          </a:p>
          <a:p>
            <a:pPr algn="just"/>
            <a:r>
              <a:rPr lang="el-GR" sz="2000" b="1" dirty="0" smtClean="0">
                <a:latin typeface="+mn-lt"/>
              </a:rPr>
              <a:t>Οι ΤΠΕ </a:t>
            </a:r>
            <a:r>
              <a:rPr lang="el-GR" sz="2000" b="1" dirty="0">
                <a:latin typeface="+mn-lt"/>
              </a:rPr>
              <a:t>βοήθησαν τους </a:t>
            </a:r>
            <a:r>
              <a:rPr lang="el-GR" sz="2000" b="1" dirty="0" smtClean="0">
                <a:latin typeface="+mn-lt"/>
              </a:rPr>
              <a:t>μαθητές</a:t>
            </a:r>
          </a:p>
          <a:p>
            <a:pPr algn="just"/>
            <a:endParaRPr lang="el-GR" sz="2000" b="1" dirty="0">
              <a:latin typeface="+mn-lt"/>
            </a:endParaRPr>
          </a:p>
          <a:p>
            <a:pPr marL="342900" indent="-342900" algn="just">
              <a:buFont typeface="Arial" panose="020B0604020202020204" pitchFamily="34" charset="0"/>
              <a:buChar char="•"/>
            </a:pPr>
            <a:r>
              <a:rPr lang="el-GR" sz="2000" dirty="0" smtClean="0">
                <a:latin typeface="+mn-lt"/>
              </a:rPr>
              <a:t>Η </a:t>
            </a:r>
            <a:r>
              <a:rPr lang="el-GR" sz="2000" b="1" dirty="0">
                <a:latin typeface="+mn-lt"/>
              </a:rPr>
              <a:t>συμμετοχή</a:t>
            </a:r>
            <a:r>
              <a:rPr lang="el-GR" sz="2000" dirty="0">
                <a:latin typeface="+mn-lt"/>
              </a:rPr>
              <a:t> των μαθητών ήταν </a:t>
            </a:r>
            <a:r>
              <a:rPr lang="el-GR" sz="2000" b="1" dirty="0">
                <a:latin typeface="+mn-lt"/>
              </a:rPr>
              <a:t>ενεργή</a:t>
            </a:r>
            <a:r>
              <a:rPr lang="el-GR" sz="2000" dirty="0">
                <a:latin typeface="+mn-lt"/>
              </a:rPr>
              <a:t> με τη χρήση εφαρμογών ΤΠΕ</a:t>
            </a:r>
          </a:p>
          <a:p>
            <a:pPr marL="342900" indent="-342900" algn="just">
              <a:buFont typeface="Arial" panose="020B0604020202020204" pitchFamily="34" charset="0"/>
              <a:buChar char="•"/>
            </a:pPr>
            <a:r>
              <a:rPr lang="el-GR" sz="2000" dirty="0" smtClean="0">
                <a:latin typeface="+mn-lt"/>
              </a:rPr>
              <a:t>Οι </a:t>
            </a:r>
            <a:r>
              <a:rPr lang="el-GR" sz="2000" dirty="0">
                <a:latin typeface="+mn-lt"/>
              </a:rPr>
              <a:t>μαθητές </a:t>
            </a:r>
            <a:r>
              <a:rPr lang="el-GR" sz="2000" b="1" dirty="0">
                <a:latin typeface="+mn-lt"/>
              </a:rPr>
              <a:t>ενισχύθηκαν </a:t>
            </a:r>
            <a:r>
              <a:rPr lang="el-GR" sz="2000" dirty="0">
                <a:latin typeface="+mn-lt"/>
              </a:rPr>
              <a:t>να κάνουν  </a:t>
            </a:r>
            <a:r>
              <a:rPr lang="el-GR" sz="2000" b="1" dirty="0">
                <a:latin typeface="+mn-lt"/>
              </a:rPr>
              <a:t>χρήση ψηφιακών εφαρμογώ</a:t>
            </a:r>
            <a:r>
              <a:rPr lang="el-GR" sz="2000" dirty="0">
                <a:latin typeface="+mn-lt"/>
              </a:rPr>
              <a:t>ν (λιγότερο με την εφαρμογή του βίντεο)</a:t>
            </a:r>
          </a:p>
          <a:p>
            <a:pPr marL="342900" indent="-342900" algn="just">
              <a:buFont typeface="Arial" panose="020B0604020202020204" pitchFamily="34" charset="0"/>
              <a:buChar char="•"/>
            </a:pPr>
            <a:r>
              <a:rPr lang="el-GR" sz="2000" dirty="0" smtClean="0">
                <a:latin typeface="+mn-lt"/>
              </a:rPr>
              <a:t>Η </a:t>
            </a:r>
            <a:r>
              <a:rPr lang="el-GR" sz="2000" b="1" dirty="0">
                <a:latin typeface="+mn-lt"/>
              </a:rPr>
              <a:t>δημιουργικότητα</a:t>
            </a:r>
            <a:r>
              <a:rPr lang="el-GR" sz="2000" dirty="0">
                <a:latin typeface="+mn-lt"/>
              </a:rPr>
              <a:t> των μαθητών </a:t>
            </a:r>
            <a:r>
              <a:rPr lang="el-GR" sz="2000" b="1" dirty="0">
                <a:latin typeface="+mn-lt"/>
              </a:rPr>
              <a:t>ενισχύθηκε</a:t>
            </a:r>
          </a:p>
          <a:p>
            <a:pPr marL="342900" indent="-342900" algn="just">
              <a:buFont typeface="Arial" panose="020B0604020202020204" pitchFamily="34" charset="0"/>
              <a:buChar char="•"/>
            </a:pPr>
            <a:endParaRPr lang="el-GR" sz="2000" dirty="0"/>
          </a:p>
        </p:txBody>
      </p:sp>
    </p:spTree>
    <p:extLst>
      <p:ext uri="{BB962C8B-B14F-4D97-AF65-F5344CB8AC3E}">
        <p14:creationId xmlns:p14="http://schemas.microsoft.com/office/powerpoint/2010/main" val="148168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332656"/>
            <a:ext cx="7776864" cy="576064"/>
          </a:xfrm>
        </p:spPr>
        <p:txBody>
          <a:bodyPr>
            <a:noAutofit/>
          </a:bodyPr>
          <a:lstStyle/>
          <a:p>
            <a:r>
              <a:rPr lang="el-GR" sz="3600" dirty="0" smtClean="0"/>
              <a:t>7. Αποτελέσματα </a:t>
            </a:r>
            <a:r>
              <a:rPr lang="el-GR" sz="3600" dirty="0"/>
              <a:t>- Κύρια </a:t>
            </a:r>
            <a:r>
              <a:rPr lang="el-GR" sz="3600" dirty="0" smtClean="0"/>
              <a:t>ευρήματα</a:t>
            </a:r>
            <a:endParaRPr lang="el-GR" sz="4000" b="1" dirty="0"/>
          </a:p>
        </p:txBody>
      </p:sp>
      <p:sp>
        <p:nvSpPr>
          <p:cNvPr id="6" name="Στρογγυλεμένο ορθογώνιο 5"/>
          <p:cNvSpPr/>
          <p:nvPr/>
        </p:nvSpPr>
        <p:spPr>
          <a:xfrm>
            <a:off x="539552" y="1268760"/>
            <a:ext cx="2520280" cy="24483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C00000"/>
                </a:solidFill>
              </a:rPr>
              <a:t>Ευχρηστία </a:t>
            </a:r>
            <a:r>
              <a:rPr lang="el-GR" b="1" dirty="0" smtClean="0">
                <a:solidFill>
                  <a:srgbClr val="C00000"/>
                </a:solidFill>
              </a:rPr>
              <a:t>ΕΥ</a:t>
            </a:r>
            <a:endParaRPr lang="en-US" b="1" dirty="0" smtClean="0">
              <a:solidFill>
                <a:srgbClr val="C00000"/>
              </a:solidFill>
            </a:endParaRPr>
          </a:p>
          <a:p>
            <a:pPr marL="342900" indent="-342900">
              <a:buFont typeface="Arial" panose="020B0604020202020204" pitchFamily="34" charset="0"/>
              <a:buChar char="•"/>
            </a:pPr>
            <a:r>
              <a:rPr lang="el-GR" sz="2000" dirty="0">
                <a:solidFill>
                  <a:schemeClr val="tx1"/>
                </a:solidFill>
              </a:rPr>
              <a:t>Εύκολο στη </a:t>
            </a:r>
            <a:r>
              <a:rPr lang="el-GR" sz="2000" dirty="0" smtClean="0">
                <a:solidFill>
                  <a:schemeClr val="tx1"/>
                </a:solidFill>
              </a:rPr>
              <a:t>χρήση</a:t>
            </a:r>
            <a:endParaRPr lang="en-US" sz="2000" dirty="0" smtClean="0">
              <a:solidFill>
                <a:schemeClr val="tx1"/>
              </a:solidFill>
            </a:endParaRPr>
          </a:p>
          <a:p>
            <a:pPr marL="342900" indent="-342900">
              <a:buFont typeface="Arial" panose="020B0604020202020204" pitchFamily="34" charset="0"/>
              <a:buChar char="•"/>
            </a:pPr>
            <a:r>
              <a:rPr lang="el-GR" sz="2000" dirty="0">
                <a:solidFill>
                  <a:schemeClr val="tx1"/>
                </a:solidFill>
              </a:rPr>
              <a:t>Σαφείς </a:t>
            </a:r>
            <a:r>
              <a:rPr lang="el-GR" sz="2000" dirty="0" smtClean="0">
                <a:solidFill>
                  <a:schemeClr val="tx1"/>
                </a:solidFill>
              </a:rPr>
              <a:t>οδηγίες</a:t>
            </a:r>
            <a:endParaRPr lang="en-US" sz="2000" dirty="0" smtClean="0">
              <a:solidFill>
                <a:schemeClr val="tx1"/>
              </a:solidFill>
            </a:endParaRPr>
          </a:p>
          <a:p>
            <a:pPr marL="342900" indent="-342900">
              <a:buFont typeface="Arial" panose="020B0604020202020204" pitchFamily="34" charset="0"/>
              <a:buChar char="•"/>
            </a:pPr>
            <a:r>
              <a:rPr lang="el-GR" sz="2000" dirty="0" smtClean="0">
                <a:solidFill>
                  <a:schemeClr val="tx1"/>
                </a:solidFill>
              </a:rPr>
              <a:t>Αυτονομία</a:t>
            </a:r>
            <a:r>
              <a:rPr lang="en-US" sz="2000" dirty="0" smtClean="0">
                <a:solidFill>
                  <a:schemeClr val="tx1"/>
                </a:solidFill>
              </a:rPr>
              <a:t> </a:t>
            </a:r>
            <a:r>
              <a:rPr lang="el-GR" sz="2000" dirty="0" smtClean="0">
                <a:solidFill>
                  <a:schemeClr val="tx1"/>
                </a:solidFill>
              </a:rPr>
              <a:t>εκπαιδευόμενου</a:t>
            </a:r>
            <a:endParaRPr lang="el-GR" sz="2000" dirty="0">
              <a:solidFill>
                <a:schemeClr val="tx1"/>
              </a:solidFill>
            </a:endParaRPr>
          </a:p>
        </p:txBody>
      </p:sp>
      <p:sp>
        <p:nvSpPr>
          <p:cNvPr id="7" name="Στρογγυλεμένο ορθογώνιο 6"/>
          <p:cNvSpPr/>
          <p:nvPr/>
        </p:nvSpPr>
        <p:spPr>
          <a:xfrm>
            <a:off x="2745071" y="1181995"/>
            <a:ext cx="3744416" cy="28867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Πληρότητα περιεχομένου</a:t>
            </a:r>
            <a:endParaRPr lang="en-US" b="1" dirty="0" smtClean="0">
              <a:solidFill>
                <a:srgbClr val="C00000"/>
              </a:solidFill>
            </a:endParaRPr>
          </a:p>
          <a:p>
            <a:pPr marL="342900" indent="-342900">
              <a:buFont typeface="Arial" panose="020B0604020202020204" pitchFamily="34" charset="0"/>
              <a:buChar char="•"/>
            </a:pPr>
            <a:r>
              <a:rPr lang="el-GR" sz="2000" dirty="0" smtClean="0">
                <a:solidFill>
                  <a:schemeClr val="tx1"/>
                </a:solidFill>
              </a:rPr>
              <a:t>Ο </a:t>
            </a:r>
            <a:r>
              <a:rPr lang="el-GR" sz="2000" dirty="0">
                <a:solidFill>
                  <a:schemeClr val="tx1"/>
                </a:solidFill>
              </a:rPr>
              <a:t>λόγος ήταν απλός, σαφής, κατανοητός</a:t>
            </a:r>
          </a:p>
          <a:p>
            <a:pPr marL="342900" indent="-342900">
              <a:buFont typeface="Arial" panose="020B0604020202020204" pitchFamily="34" charset="0"/>
              <a:buChar char="•"/>
            </a:pPr>
            <a:r>
              <a:rPr lang="el-GR" sz="2000" dirty="0">
                <a:solidFill>
                  <a:schemeClr val="tx1"/>
                </a:solidFill>
              </a:rPr>
              <a:t>Οι στόχοι των διδακτικών ενοτήτων καλύπτονταν </a:t>
            </a:r>
          </a:p>
          <a:p>
            <a:pPr marL="342900" indent="-342900">
              <a:buFont typeface="Arial" panose="020B0604020202020204" pitchFamily="34" charset="0"/>
              <a:buChar char="•"/>
            </a:pPr>
            <a:r>
              <a:rPr lang="el-GR" sz="2000" dirty="0">
                <a:solidFill>
                  <a:schemeClr val="tx1"/>
                </a:solidFill>
              </a:rPr>
              <a:t>Τα προσδοκώμενα αποτελέσματα ήταν ρεαλιστικά και εφικτά</a:t>
            </a:r>
          </a:p>
          <a:p>
            <a:pPr marL="342900" indent="-342900">
              <a:buFont typeface="Arial" panose="020B0604020202020204" pitchFamily="34" charset="0"/>
              <a:buChar char="•"/>
            </a:pPr>
            <a:endParaRPr lang="en-US" sz="2000" dirty="0" smtClean="0">
              <a:solidFill>
                <a:schemeClr val="tx1"/>
              </a:solidFill>
            </a:endParaRPr>
          </a:p>
        </p:txBody>
      </p:sp>
      <p:sp>
        <p:nvSpPr>
          <p:cNvPr id="8" name="Στρογγυλεμένο ορθογώνιο 7"/>
          <p:cNvSpPr/>
          <p:nvPr/>
        </p:nvSpPr>
        <p:spPr>
          <a:xfrm>
            <a:off x="539552" y="3861048"/>
            <a:ext cx="4824536" cy="29908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Καταλληλότητα </a:t>
            </a:r>
            <a:r>
              <a:rPr lang="el-GR" b="1" dirty="0">
                <a:solidFill>
                  <a:srgbClr val="C00000"/>
                </a:solidFill>
              </a:rPr>
              <a:t>ΕΥ </a:t>
            </a:r>
            <a:endParaRPr lang="en-US" b="1" dirty="0" smtClean="0">
              <a:solidFill>
                <a:srgbClr val="C00000"/>
              </a:solidFill>
            </a:endParaRPr>
          </a:p>
          <a:p>
            <a:pPr algn="ctr"/>
            <a:r>
              <a:rPr lang="el-GR" b="1" dirty="0" smtClean="0">
                <a:solidFill>
                  <a:srgbClr val="C00000"/>
                </a:solidFill>
              </a:rPr>
              <a:t>(</a:t>
            </a:r>
            <a:r>
              <a:rPr lang="el-GR" b="1" dirty="0">
                <a:solidFill>
                  <a:srgbClr val="C00000"/>
                </a:solidFill>
              </a:rPr>
              <a:t>στοιχεία δομής και οργάνωσης</a:t>
            </a:r>
            <a:r>
              <a:rPr lang="el-GR" b="1" dirty="0" smtClean="0">
                <a:solidFill>
                  <a:srgbClr val="C00000"/>
                </a:solidFill>
              </a:rPr>
              <a:t>)</a:t>
            </a:r>
            <a:endParaRPr lang="en-US" b="1" dirty="0" smtClean="0">
              <a:solidFill>
                <a:srgbClr val="C00000"/>
              </a:solidFill>
            </a:endParaRPr>
          </a:p>
          <a:p>
            <a:pPr marL="342900" indent="-342900">
              <a:buFont typeface="Arial" panose="020B0604020202020204" pitchFamily="34" charset="0"/>
              <a:buChar char="•"/>
            </a:pPr>
            <a:r>
              <a:rPr lang="el-GR" sz="2000" dirty="0" smtClean="0">
                <a:solidFill>
                  <a:schemeClr val="tx1"/>
                </a:solidFill>
              </a:rPr>
              <a:t>Η </a:t>
            </a:r>
            <a:r>
              <a:rPr lang="el-GR" sz="2000" dirty="0">
                <a:solidFill>
                  <a:schemeClr val="tx1"/>
                </a:solidFill>
              </a:rPr>
              <a:t>δομή ήταν </a:t>
            </a:r>
            <a:r>
              <a:rPr lang="el-GR" sz="2000" dirty="0" smtClean="0">
                <a:solidFill>
                  <a:schemeClr val="tx1"/>
                </a:solidFill>
              </a:rPr>
              <a:t>οργανωμένη</a:t>
            </a:r>
            <a:r>
              <a:rPr lang="en-US" sz="2000" dirty="0" smtClean="0">
                <a:solidFill>
                  <a:schemeClr val="tx1"/>
                </a:solidFill>
              </a:rPr>
              <a:t>, </a:t>
            </a:r>
            <a:r>
              <a:rPr lang="el-GR" sz="2000" dirty="0" smtClean="0">
                <a:solidFill>
                  <a:schemeClr val="tx1"/>
                </a:solidFill>
              </a:rPr>
              <a:t>οι </a:t>
            </a:r>
            <a:r>
              <a:rPr lang="el-GR" sz="2000" dirty="0">
                <a:solidFill>
                  <a:schemeClr val="tx1"/>
                </a:solidFill>
              </a:rPr>
              <a:t>ενότητες κατάλληλα κατατμημένες</a:t>
            </a:r>
          </a:p>
          <a:p>
            <a:pPr marL="342900" indent="-342900">
              <a:buFont typeface="Arial" panose="020B0604020202020204" pitchFamily="34" charset="0"/>
              <a:buChar char="•"/>
            </a:pPr>
            <a:r>
              <a:rPr lang="el-GR" sz="2000" dirty="0">
                <a:solidFill>
                  <a:schemeClr val="tx1"/>
                </a:solidFill>
              </a:rPr>
              <a:t>Υπήρχε συνοχή μεταξύ των στοιχείων του ΕΥ</a:t>
            </a:r>
          </a:p>
          <a:p>
            <a:pPr marL="342900" indent="-342900">
              <a:buFont typeface="Arial" panose="020B0604020202020204" pitchFamily="34" charset="0"/>
              <a:buChar char="•"/>
            </a:pPr>
            <a:r>
              <a:rPr lang="el-GR" sz="2000" dirty="0">
                <a:solidFill>
                  <a:schemeClr val="tx1"/>
                </a:solidFill>
              </a:rPr>
              <a:t>Το ΕΥ κατηύθυνε στην αξιοποίηση των γνώσεων που αποκτήθηκαν</a:t>
            </a:r>
          </a:p>
          <a:p>
            <a:pPr marL="342900" indent="-342900">
              <a:buFont typeface="Arial" panose="020B0604020202020204" pitchFamily="34" charset="0"/>
              <a:buChar char="•"/>
            </a:pPr>
            <a:endParaRPr lang="en-US" sz="2000" dirty="0" smtClean="0">
              <a:solidFill>
                <a:schemeClr val="tx1"/>
              </a:solidFill>
            </a:endParaRPr>
          </a:p>
        </p:txBody>
      </p:sp>
      <p:sp>
        <p:nvSpPr>
          <p:cNvPr id="9" name="Στρογγυλεμένο ορθογώνιο 8"/>
          <p:cNvSpPr/>
          <p:nvPr/>
        </p:nvSpPr>
        <p:spPr>
          <a:xfrm>
            <a:off x="6144286" y="1724293"/>
            <a:ext cx="3017226" cy="27190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C00000"/>
                </a:solidFill>
              </a:rPr>
              <a:t>Ελκυστικότητα ΕΥ</a:t>
            </a:r>
            <a:endParaRPr lang="en-US" b="1" dirty="0" smtClean="0">
              <a:solidFill>
                <a:srgbClr val="C00000"/>
              </a:solidFill>
            </a:endParaRPr>
          </a:p>
          <a:p>
            <a:pPr marL="342900" indent="-342900">
              <a:buFont typeface="Arial" panose="020B0604020202020204" pitchFamily="34" charset="0"/>
              <a:buChar char="•"/>
            </a:pPr>
            <a:r>
              <a:rPr lang="el-GR" sz="2000" dirty="0" smtClean="0">
                <a:solidFill>
                  <a:schemeClr val="tx1"/>
                </a:solidFill>
              </a:rPr>
              <a:t>Η </a:t>
            </a:r>
            <a:r>
              <a:rPr lang="el-GR" sz="2000" dirty="0">
                <a:solidFill>
                  <a:schemeClr val="tx1"/>
                </a:solidFill>
              </a:rPr>
              <a:t>αισθητική και η εμφάνιση προσέλκυε το ενδιαφέρον</a:t>
            </a:r>
          </a:p>
          <a:p>
            <a:pPr marL="342900" indent="-342900">
              <a:buFont typeface="Arial" panose="020B0604020202020204" pitchFamily="34" charset="0"/>
              <a:buChar char="•"/>
            </a:pPr>
            <a:r>
              <a:rPr lang="el-GR" sz="2000" dirty="0">
                <a:solidFill>
                  <a:schemeClr val="tx1"/>
                </a:solidFill>
              </a:rPr>
              <a:t>Περιείχε πολυμορφικά στοιχεία</a:t>
            </a:r>
          </a:p>
          <a:p>
            <a:pPr marL="342900" indent="-342900">
              <a:buFont typeface="Arial" panose="020B0604020202020204" pitchFamily="34" charset="0"/>
              <a:buChar char="•"/>
            </a:pPr>
            <a:r>
              <a:rPr lang="el-GR" sz="2000" dirty="0">
                <a:solidFill>
                  <a:schemeClr val="tx1"/>
                </a:solidFill>
              </a:rPr>
              <a:t>Το ύφος ήταν φιλικό</a:t>
            </a:r>
          </a:p>
          <a:p>
            <a:pPr algn="ctr"/>
            <a:endParaRPr lang="el-GR" sz="2000" dirty="0">
              <a:solidFill>
                <a:schemeClr val="tx1"/>
              </a:solidFill>
            </a:endParaRPr>
          </a:p>
        </p:txBody>
      </p:sp>
      <p:sp>
        <p:nvSpPr>
          <p:cNvPr id="10" name="Στρογγυλεμένο ορθογώνιο 9"/>
          <p:cNvSpPr/>
          <p:nvPr/>
        </p:nvSpPr>
        <p:spPr>
          <a:xfrm>
            <a:off x="5220072" y="4534829"/>
            <a:ext cx="3813408" cy="22003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rgbClr val="C00000"/>
                </a:solidFill>
              </a:rPr>
              <a:t>Παρατηρήσεις </a:t>
            </a:r>
            <a:r>
              <a:rPr lang="el-GR" b="1" dirty="0">
                <a:solidFill>
                  <a:srgbClr val="C00000"/>
                </a:solidFill>
              </a:rPr>
              <a:t>– Απόψεις</a:t>
            </a:r>
          </a:p>
          <a:p>
            <a:r>
              <a:rPr lang="el-GR" sz="2000" dirty="0" smtClean="0">
                <a:solidFill>
                  <a:schemeClr val="tx1"/>
                </a:solidFill>
              </a:rPr>
              <a:t>ελκυστικά </a:t>
            </a:r>
            <a:r>
              <a:rPr lang="el-GR" sz="2000" dirty="0">
                <a:solidFill>
                  <a:schemeClr val="tx1"/>
                </a:solidFill>
              </a:rPr>
              <a:t>διαδικτυακά προγράμματα, εφαρμογές εύκολες στη χρήση και χρηστικές για την </a:t>
            </a:r>
            <a:r>
              <a:rPr lang="el-GR" sz="2000" dirty="0" smtClean="0">
                <a:solidFill>
                  <a:schemeClr val="tx1"/>
                </a:solidFill>
              </a:rPr>
              <a:t>τάξη</a:t>
            </a:r>
            <a:endParaRPr lang="el-GR" sz="2000" dirty="0">
              <a:solidFill>
                <a:schemeClr val="tx1"/>
              </a:solidFill>
            </a:endParaRPr>
          </a:p>
        </p:txBody>
      </p:sp>
    </p:spTree>
    <p:extLst>
      <p:ext uri="{BB962C8B-B14F-4D97-AF65-F5344CB8AC3E}">
        <p14:creationId xmlns:p14="http://schemas.microsoft.com/office/powerpoint/2010/main" val="18422139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Στρογγυλεμένο ορθογώνιο 4"/>
          <p:cNvSpPr/>
          <p:nvPr/>
        </p:nvSpPr>
        <p:spPr>
          <a:xfrm>
            <a:off x="586408" y="3651553"/>
            <a:ext cx="801804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Στρογγυλεμένο ορθογώνιο 2"/>
          <p:cNvSpPr/>
          <p:nvPr/>
        </p:nvSpPr>
        <p:spPr>
          <a:xfrm>
            <a:off x="586408" y="1340768"/>
            <a:ext cx="801804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332656"/>
            <a:ext cx="7776864" cy="576064"/>
          </a:xfrm>
        </p:spPr>
        <p:txBody>
          <a:bodyPr>
            <a:noAutofit/>
          </a:bodyPr>
          <a:lstStyle/>
          <a:p>
            <a:r>
              <a:rPr lang="el-GR" sz="3600" dirty="0" smtClean="0"/>
              <a:t>8. Συμπεράσματα</a:t>
            </a:r>
            <a:endParaRPr lang="el-GR" sz="4000" b="1" dirty="0"/>
          </a:p>
        </p:txBody>
      </p:sp>
      <p:sp>
        <p:nvSpPr>
          <p:cNvPr id="4" name="9 - Ορθογώνιο"/>
          <p:cNvSpPr/>
          <p:nvPr/>
        </p:nvSpPr>
        <p:spPr>
          <a:xfrm>
            <a:off x="827584" y="1340768"/>
            <a:ext cx="7992888" cy="4647426"/>
          </a:xfrm>
          <a:prstGeom prst="rect">
            <a:avLst/>
          </a:prstGeom>
        </p:spPr>
        <p:txBody>
          <a:bodyPr wrap="square">
            <a:spAutoFit/>
          </a:bodyPr>
          <a:lstStyle/>
          <a:p>
            <a:r>
              <a:rPr lang="el-GR" b="1" dirty="0" smtClean="0">
                <a:solidFill>
                  <a:srgbClr val="C00000"/>
                </a:solidFill>
                <a:latin typeface="+mn-lt"/>
              </a:rPr>
              <a:t>1</a:t>
            </a:r>
            <a:r>
              <a:rPr lang="el-GR" b="1" baseline="30000" dirty="0" smtClean="0">
                <a:solidFill>
                  <a:srgbClr val="C00000"/>
                </a:solidFill>
                <a:latin typeface="+mn-lt"/>
              </a:rPr>
              <a:t>ο</a:t>
            </a:r>
            <a:r>
              <a:rPr lang="el-GR" b="1" dirty="0" smtClean="0">
                <a:solidFill>
                  <a:srgbClr val="C00000"/>
                </a:solidFill>
                <a:latin typeface="+mn-lt"/>
              </a:rPr>
              <a:t> </a:t>
            </a:r>
            <a:r>
              <a:rPr lang="el-GR" b="1" dirty="0">
                <a:solidFill>
                  <a:srgbClr val="C00000"/>
                </a:solidFill>
                <a:latin typeface="+mn-lt"/>
              </a:rPr>
              <a:t>Ερευνητικό </a:t>
            </a:r>
            <a:r>
              <a:rPr lang="el-GR" b="1" dirty="0" smtClean="0">
                <a:solidFill>
                  <a:srgbClr val="C00000"/>
                </a:solidFill>
                <a:latin typeface="+mn-lt"/>
              </a:rPr>
              <a:t>Ερώτημα</a:t>
            </a:r>
          </a:p>
          <a:p>
            <a:r>
              <a:rPr lang="el-GR" b="1" dirty="0" smtClean="0">
                <a:latin typeface="+mn-lt"/>
              </a:rPr>
              <a:t>ΤΠΕ – Διδασκαλία Αγγλικής Γλώσσας</a:t>
            </a:r>
            <a:endParaRPr lang="el-GR" b="1" dirty="0">
              <a:latin typeface="+mn-lt"/>
            </a:endParaRPr>
          </a:p>
          <a:p>
            <a:r>
              <a:rPr lang="el-GR" dirty="0">
                <a:latin typeface="+mn-lt"/>
              </a:rPr>
              <a:t>Η διδασκαλία της Αγγλικής Γλώσσας </a:t>
            </a:r>
            <a:r>
              <a:rPr lang="el-GR" dirty="0" smtClean="0">
                <a:latin typeface="+mn-lt"/>
              </a:rPr>
              <a:t>ενισχύθηκε</a:t>
            </a:r>
            <a:r>
              <a:rPr lang="el-GR" dirty="0">
                <a:latin typeface="+mn-lt"/>
              </a:rPr>
              <a:t> </a:t>
            </a:r>
            <a:r>
              <a:rPr lang="el-GR" dirty="0" smtClean="0">
                <a:latin typeface="+mn-lt"/>
              </a:rPr>
              <a:t>-  αποτέλεσε ελκυστικό </a:t>
            </a:r>
            <a:r>
              <a:rPr lang="el-GR" dirty="0">
                <a:latin typeface="+mn-lt"/>
              </a:rPr>
              <a:t>μέσο </a:t>
            </a:r>
            <a:r>
              <a:rPr lang="el-GR" dirty="0" smtClean="0">
                <a:latin typeface="+mn-lt"/>
              </a:rPr>
              <a:t>διδασκαλίας - οι </a:t>
            </a:r>
            <a:r>
              <a:rPr lang="el-GR" dirty="0">
                <a:latin typeface="+mn-lt"/>
              </a:rPr>
              <a:t>εκπαιδευτικοί επιθυμούν να τις εντάξουν στην καθημερινή εκπαιδευτική </a:t>
            </a:r>
            <a:r>
              <a:rPr lang="el-GR" dirty="0" smtClean="0">
                <a:latin typeface="+mn-lt"/>
              </a:rPr>
              <a:t>διαδικασία</a:t>
            </a:r>
          </a:p>
          <a:p>
            <a:endParaRPr lang="el-GR" dirty="0">
              <a:latin typeface="+mn-lt"/>
            </a:endParaRPr>
          </a:p>
          <a:p>
            <a:r>
              <a:rPr lang="el-GR" b="1" dirty="0">
                <a:solidFill>
                  <a:srgbClr val="C00000"/>
                </a:solidFill>
                <a:latin typeface="+mn-lt"/>
              </a:rPr>
              <a:t>2</a:t>
            </a:r>
            <a:r>
              <a:rPr lang="el-GR" b="1" baseline="30000" dirty="0">
                <a:solidFill>
                  <a:srgbClr val="C00000"/>
                </a:solidFill>
                <a:latin typeface="+mn-lt"/>
              </a:rPr>
              <a:t>ο</a:t>
            </a:r>
            <a:r>
              <a:rPr lang="el-GR" b="1" dirty="0">
                <a:solidFill>
                  <a:srgbClr val="C00000"/>
                </a:solidFill>
                <a:latin typeface="+mn-lt"/>
              </a:rPr>
              <a:t> Ερευνητικό </a:t>
            </a:r>
            <a:r>
              <a:rPr lang="el-GR" b="1" dirty="0" smtClean="0">
                <a:solidFill>
                  <a:srgbClr val="C00000"/>
                </a:solidFill>
                <a:latin typeface="+mn-lt"/>
              </a:rPr>
              <a:t>Ερώτημα</a:t>
            </a:r>
          </a:p>
          <a:p>
            <a:r>
              <a:rPr lang="el-GR" b="1" dirty="0" smtClean="0">
                <a:latin typeface="+mn-lt"/>
              </a:rPr>
              <a:t>ΤΠΕ – εκπαιδευτικός Αγγλικής Γλώσσας</a:t>
            </a:r>
            <a:endParaRPr lang="el-GR" b="1" dirty="0">
              <a:latin typeface="+mn-lt"/>
            </a:endParaRPr>
          </a:p>
          <a:p>
            <a:r>
              <a:rPr lang="el-GR" dirty="0" smtClean="0">
                <a:latin typeface="+mn-lt"/>
              </a:rPr>
              <a:t>Οι ΤΠΕ βοήθησαν </a:t>
            </a:r>
            <a:r>
              <a:rPr lang="el-GR" dirty="0">
                <a:latin typeface="+mn-lt"/>
              </a:rPr>
              <a:t>στην επίτευξη των </a:t>
            </a:r>
            <a:r>
              <a:rPr lang="el-GR" dirty="0" smtClean="0">
                <a:latin typeface="+mn-lt"/>
              </a:rPr>
              <a:t>στόχων - ενισχύθηκε </a:t>
            </a:r>
            <a:r>
              <a:rPr lang="el-GR" dirty="0">
                <a:latin typeface="+mn-lt"/>
              </a:rPr>
              <a:t>η δημιουργικότητα των εκπαιδευτικών και η</a:t>
            </a:r>
            <a:r>
              <a:rPr lang="el-GR" dirty="0" smtClean="0">
                <a:latin typeface="+mn-lt"/>
              </a:rPr>
              <a:t> αυτοπεποίθησή τους </a:t>
            </a:r>
            <a:r>
              <a:rPr lang="el-GR" dirty="0">
                <a:latin typeface="+mn-lt"/>
              </a:rPr>
              <a:t>για τη χρήση ψηφιακών εφαρμογών.</a:t>
            </a:r>
          </a:p>
          <a:p>
            <a:r>
              <a:rPr lang="el-GR" sz="3200" dirty="0" smtClean="0"/>
              <a:t>.</a:t>
            </a:r>
            <a:endParaRPr lang="el-GR" sz="3200" dirty="0"/>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Στρογγυλεμένο ορθογώνιο 5"/>
          <p:cNvSpPr/>
          <p:nvPr/>
        </p:nvSpPr>
        <p:spPr>
          <a:xfrm>
            <a:off x="766936" y="3767847"/>
            <a:ext cx="801804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Στρογγυλεμένο ορθογώνιο 4"/>
          <p:cNvSpPr/>
          <p:nvPr/>
        </p:nvSpPr>
        <p:spPr>
          <a:xfrm>
            <a:off x="784136" y="1628800"/>
            <a:ext cx="8018040"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332656"/>
            <a:ext cx="7776864" cy="576064"/>
          </a:xfrm>
        </p:spPr>
        <p:txBody>
          <a:bodyPr>
            <a:noAutofit/>
          </a:bodyPr>
          <a:lstStyle/>
          <a:p>
            <a:r>
              <a:rPr lang="el-GR" sz="3600" dirty="0" smtClean="0"/>
              <a:t>8. Συμπεράσματα </a:t>
            </a:r>
            <a:endParaRPr lang="el-GR" sz="4000" b="1" dirty="0"/>
          </a:p>
        </p:txBody>
      </p:sp>
      <p:sp>
        <p:nvSpPr>
          <p:cNvPr id="4" name="9 - Ορθογώνιο"/>
          <p:cNvSpPr/>
          <p:nvPr/>
        </p:nvSpPr>
        <p:spPr>
          <a:xfrm>
            <a:off x="802432" y="1628800"/>
            <a:ext cx="7992888" cy="4278094"/>
          </a:xfrm>
          <a:prstGeom prst="rect">
            <a:avLst/>
          </a:prstGeom>
        </p:spPr>
        <p:txBody>
          <a:bodyPr wrap="square">
            <a:spAutoFit/>
          </a:bodyPr>
          <a:lstStyle/>
          <a:p>
            <a:r>
              <a:rPr lang="el-GR" b="1" dirty="0">
                <a:solidFill>
                  <a:srgbClr val="C00000"/>
                </a:solidFill>
                <a:latin typeface="+mn-lt"/>
              </a:rPr>
              <a:t>3</a:t>
            </a:r>
            <a:r>
              <a:rPr lang="el-GR" b="1" baseline="30000" dirty="0" smtClean="0">
                <a:solidFill>
                  <a:srgbClr val="C00000"/>
                </a:solidFill>
                <a:latin typeface="+mn-lt"/>
              </a:rPr>
              <a:t>ο</a:t>
            </a:r>
            <a:r>
              <a:rPr lang="el-GR" b="1" dirty="0" smtClean="0">
                <a:solidFill>
                  <a:srgbClr val="C00000"/>
                </a:solidFill>
                <a:latin typeface="+mn-lt"/>
              </a:rPr>
              <a:t> </a:t>
            </a:r>
            <a:r>
              <a:rPr lang="el-GR" b="1" dirty="0">
                <a:solidFill>
                  <a:srgbClr val="C00000"/>
                </a:solidFill>
                <a:latin typeface="+mn-lt"/>
              </a:rPr>
              <a:t>Ερευνητικό </a:t>
            </a:r>
            <a:r>
              <a:rPr lang="el-GR" b="1" dirty="0" smtClean="0">
                <a:solidFill>
                  <a:srgbClr val="C00000"/>
                </a:solidFill>
                <a:latin typeface="+mn-lt"/>
              </a:rPr>
              <a:t>Ερώτημα</a:t>
            </a:r>
          </a:p>
          <a:p>
            <a:r>
              <a:rPr lang="el-GR" b="1" dirty="0" smtClean="0">
                <a:latin typeface="+mn-lt"/>
              </a:rPr>
              <a:t>ΤΠΕ – εργαλείο δημιουργίας ΕΥ</a:t>
            </a:r>
            <a:endParaRPr lang="el-GR" b="1" dirty="0">
              <a:latin typeface="+mn-lt"/>
            </a:endParaRPr>
          </a:p>
          <a:p>
            <a:r>
              <a:rPr lang="el-GR" dirty="0" smtClean="0">
                <a:latin typeface="+mn-lt"/>
              </a:rPr>
              <a:t>Αποτελεσματικό </a:t>
            </a:r>
            <a:r>
              <a:rPr lang="el-GR" dirty="0">
                <a:latin typeface="+mn-lt"/>
              </a:rPr>
              <a:t>εργαλείο δημιουργίας </a:t>
            </a:r>
            <a:r>
              <a:rPr lang="el-GR" dirty="0" smtClean="0">
                <a:latin typeface="+mn-lt"/>
              </a:rPr>
              <a:t>ΕΥ - ενίσχυσε </a:t>
            </a:r>
            <a:r>
              <a:rPr lang="el-GR" dirty="0">
                <a:latin typeface="+mn-lt"/>
              </a:rPr>
              <a:t>την αλληλεπίδραση και έδωσε το έναυσμα </a:t>
            </a:r>
            <a:r>
              <a:rPr lang="el-GR" dirty="0" smtClean="0">
                <a:latin typeface="+mn-lt"/>
              </a:rPr>
              <a:t>για </a:t>
            </a:r>
            <a:r>
              <a:rPr lang="el-GR" dirty="0">
                <a:latin typeface="+mn-lt"/>
              </a:rPr>
              <a:t>χρήση της Αγγλικής Γλώσσας</a:t>
            </a:r>
            <a:r>
              <a:rPr lang="el-GR" dirty="0" smtClean="0">
                <a:latin typeface="+mn-lt"/>
              </a:rPr>
              <a:t>.</a:t>
            </a:r>
          </a:p>
          <a:p>
            <a:endParaRPr lang="el-GR" dirty="0">
              <a:latin typeface="+mn-lt"/>
            </a:endParaRPr>
          </a:p>
          <a:p>
            <a:r>
              <a:rPr lang="el-GR" b="1" dirty="0">
                <a:solidFill>
                  <a:srgbClr val="C00000"/>
                </a:solidFill>
                <a:latin typeface="+mn-lt"/>
              </a:rPr>
              <a:t>4</a:t>
            </a:r>
            <a:r>
              <a:rPr lang="el-GR" b="1" baseline="30000" dirty="0" smtClean="0">
                <a:solidFill>
                  <a:srgbClr val="C00000"/>
                </a:solidFill>
                <a:latin typeface="+mn-lt"/>
              </a:rPr>
              <a:t>ο</a:t>
            </a:r>
            <a:r>
              <a:rPr lang="el-GR" b="1" dirty="0" smtClean="0">
                <a:solidFill>
                  <a:srgbClr val="C00000"/>
                </a:solidFill>
                <a:latin typeface="+mn-lt"/>
              </a:rPr>
              <a:t> </a:t>
            </a:r>
            <a:r>
              <a:rPr lang="el-GR" b="1" dirty="0">
                <a:solidFill>
                  <a:srgbClr val="C00000"/>
                </a:solidFill>
                <a:latin typeface="+mn-lt"/>
              </a:rPr>
              <a:t>Ερευνητικό </a:t>
            </a:r>
            <a:r>
              <a:rPr lang="el-GR" b="1" dirty="0" smtClean="0">
                <a:solidFill>
                  <a:srgbClr val="C00000"/>
                </a:solidFill>
                <a:latin typeface="+mn-lt"/>
              </a:rPr>
              <a:t>Ερώτημα</a:t>
            </a:r>
          </a:p>
          <a:p>
            <a:r>
              <a:rPr lang="el-GR" b="1" dirty="0" smtClean="0">
                <a:latin typeface="+mn-lt"/>
              </a:rPr>
              <a:t>ΤΠΕ – μαθητές</a:t>
            </a:r>
            <a:endParaRPr lang="el-GR" b="1" dirty="0">
              <a:latin typeface="+mn-lt"/>
            </a:endParaRPr>
          </a:p>
          <a:p>
            <a:r>
              <a:rPr lang="el-GR" dirty="0" smtClean="0">
                <a:latin typeface="+mn-lt"/>
              </a:rPr>
              <a:t>Ενεργή </a:t>
            </a:r>
            <a:r>
              <a:rPr lang="el-GR" dirty="0">
                <a:latin typeface="+mn-lt"/>
              </a:rPr>
              <a:t>συμμετοχή </a:t>
            </a:r>
            <a:r>
              <a:rPr lang="el-GR" dirty="0" smtClean="0">
                <a:latin typeface="+mn-lt"/>
              </a:rPr>
              <a:t>μαθητών - ενίσχυση </a:t>
            </a:r>
            <a:r>
              <a:rPr lang="el-GR" dirty="0">
                <a:latin typeface="+mn-lt"/>
              </a:rPr>
              <a:t>δημιουργικότητας και ενθάρρυνση χρήσης ψηφιακών εφαρμογών.</a:t>
            </a:r>
          </a:p>
          <a:p>
            <a:r>
              <a:rPr lang="el-GR" sz="3200" dirty="0" smtClean="0"/>
              <a:t>.</a:t>
            </a:r>
            <a:endParaRPr lang="el-GR" sz="3200" dirty="0"/>
          </a:p>
        </p:txBody>
      </p:sp>
    </p:spTree>
    <p:extLst>
      <p:ext uri="{BB962C8B-B14F-4D97-AF65-F5344CB8AC3E}">
        <p14:creationId xmlns:p14="http://schemas.microsoft.com/office/powerpoint/2010/main" val="980073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Στρογγυλεμένο ορθογώνιο 7"/>
          <p:cNvSpPr/>
          <p:nvPr/>
        </p:nvSpPr>
        <p:spPr>
          <a:xfrm>
            <a:off x="448112" y="5087268"/>
            <a:ext cx="8695888" cy="16541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Στρογγυλεμένο ορθογώνιο 6"/>
          <p:cNvSpPr/>
          <p:nvPr/>
        </p:nvSpPr>
        <p:spPr>
          <a:xfrm>
            <a:off x="467544" y="3528596"/>
            <a:ext cx="8676456" cy="14845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Στρογγυλεμένο ορθογώνιο 5"/>
          <p:cNvSpPr/>
          <p:nvPr/>
        </p:nvSpPr>
        <p:spPr>
          <a:xfrm>
            <a:off x="467544" y="2376468"/>
            <a:ext cx="8676456" cy="105253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Στρογγυλεμένο ορθογώνιο 4"/>
          <p:cNvSpPr/>
          <p:nvPr/>
        </p:nvSpPr>
        <p:spPr>
          <a:xfrm>
            <a:off x="467544" y="1196752"/>
            <a:ext cx="8496944" cy="1080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332656"/>
            <a:ext cx="7776864" cy="576064"/>
          </a:xfrm>
        </p:spPr>
        <p:txBody>
          <a:bodyPr>
            <a:noAutofit/>
          </a:bodyPr>
          <a:lstStyle/>
          <a:p>
            <a:r>
              <a:rPr lang="el-GR" sz="3600" dirty="0" smtClean="0"/>
              <a:t>8. Συμπεράσματα </a:t>
            </a:r>
            <a:endParaRPr lang="el-GR" sz="4000" b="1" dirty="0"/>
          </a:p>
        </p:txBody>
      </p:sp>
      <p:sp>
        <p:nvSpPr>
          <p:cNvPr id="4" name="9 - Ορθογώνιο"/>
          <p:cNvSpPr/>
          <p:nvPr/>
        </p:nvSpPr>
        <p:spPr>
          <a:xfrm>
            <a:off x="503548" y="1146954"/>
            <a:ext cx="8856984" cy="6247864"/>
          </a:xfrm>
          <a:prstGeom prst="rect">
            <a:avLst/>
          </a:prstGeom>
        </p:spPr>
        <p:txBody>
          <a:bodyPr wrap="square">
            <a:spAutoFit/>
          </a:bodyPr>
          <a:lstStyle/>
          <a:p>
            <a:r>
              <a:rPr lang="el-GR" sz="2000" b="1" dirty="0" smtClean="0">
                <a:solidFill>
                  <a:srgbClr val="C00000"/>
                </a:solidFill>
                <a:latin typeface="+mn-lt"/>
              </a:rPr>
              <a:t>Ευχρηστία </a:t>
            </a:r>
            <a:r>
              <a:rPr lang="el-GR" sz="2000" b="1" dirty="0">
                <a:solidFill>
                  <a:srgbClr val="C00000"/>
                </a:solidFill>
                <a:latin typeface="+mn-lt"/>
              </a:rPr>
              <a:t>ΕΥ</a:t>
            </a:r>
          </a:p>
          <a:p>
            <a:r>
              <a:rPr lang="el-GR" sz="2000" dirty="0">
                <a:latin typeface="+mn-lt"/>
              </a:rPr>
              <a:t>Το ΕΥ ήταν εύχρηστο και  λειτουργικό και ενθάρρυνε και διευκόλυνε τον εκπαιδευόμενο, καθώς και τον βοήθησε να λειτουργήσει αυτόνομα</a:t>
            </a:r>
          </a:p>
          <a:p>
            <a:endParaRPr lang="el-GR" sz="2000" dirty="0">
              <a:latin typeface="+mn-lt"/>
            </a:endParaRPr>
          </a:p>
          <a:p>
            <a:r>
              <a:rPr lang="el-GR" sz="2000" b="1" dirty="0">
                <a:solidFill>
                  <a:srgbClr val="C00000"/>
                </a:solidFill>
                <a:latin typeface="+mn-lt"/>
              </a:rPr>
              <a:t>Πληρότητα περιεχομένου</a:t>
            </a:r>
          </a:p>
          <a:p>
            <a:r>
              <a:rPr lang="el-GR" sz="2000" dirty="0">
                <a:latin typeface="+mn-lt"/>
              </a:rPr>
              <a:t>Το ΕΥ ήταν πλήρες και σαφές, γεγονός που βοήθησε στην εύκολη επεξεργασία του και βοηθούσε στην επιτυχή ολοκλήρωσή του</a:t>
            </a:r>
          </a:p>
          <a:p>
            <a:endParaRPr lang="el-GR" sz="2000" dirty="0">
              <a:latin typeface="+mn-lt"/>
            </a:endParaRPr>
          </a:p>
          <a:p>
            <a:r>
              <a:rPr lang="el-GR" sz="2000" b="1" dirty="0">
                <a:solidFill>
                  <a:srgbClr val="C00000"/>
                </a:solidFill>
                <a:latin typeface="+mn-lt"/>
              </a:rPr>
              <a:t>Καταλληλότητα ΕΥ (στοιχεία δομής και οργάνωσης)</a:t>
            </a:r>
          </a:p>
          <a:p>
            <a:r>
              <a:rPr lang="el-GR" sz="2000" dirty="0">
                <a:latin typeface="+mn-lt"/>
              </a:rPr>
              <a:t>Το </a:t>
            </a:r>
            <a:r>
              <a:rPr lang="el-GR" sz="2000" dirty="0" smtClean="0">
                <a:latin typeface="+mn-lt"/>
              </a:rPr>
              <a:t>ΕΥ </a:t>
            </a:r>
            <a:r>
              <a:rPr lang="el-GR" sz="2000" dirty="0">
                <a:latin typeface="+mn-lt"/>
              </a:rPr>
              <a:t>ήταν σωστά οργανωμένο και οι ενότητες </a:t>
            </a:r>
            <a:r>
              <a:rPr lang="el-GR" sz="2000" dirty="0" smtClean="0">
                <a:latin typeface="+mn-lt"/>
              </a:rPr>
              <a:t>καλά </a:t>
            </a:r>
            <a:r>
              <a:rPr lang="el-GR" sz="2000" dirty="0">
                <a:latin typeface="+mn-lt"/>
              </a:rPr>
              <a:t>κατατμημένες, στοιχεία που βοήθησαν να γίνει κατανοητό. Δεν υπήρχαν ασάφειες και </a:t>
            </a:r>
            <a:r>
              <a:rPr lang="el-GR" sz="2000" dirty="0" err="1" smtClean="0">
                <a:latin typeface="+mn-lt"/>
              </a:rPr>
              <a:t>αστοχίες.Υπήρχε</a:t>
            </a:r>
            <a:r>
              <a:rPr lang="el-GR" sz="2000" dirty="0" smtClean="0">
                <a:latin typeface="+mn-lt"/>
              </a:rPr>
              <a:t> </a:t>
            </a:r>
            <a:r>
              <a:rPr lang="el-GR" sz="2000" dirty="0">
                <a:latin typeface="+mn-lt"/>
              </a:rPr>
              <a:t>συνοχή στη σύνδεση των στοιχείων και οι γνώσεις που αποκτήθηκαν αξιοποιήθηκαν. </a:t>
            </a:r>
          </a:p>
          <a:p>
            <a:endParaRPr lang="el-GR" sz="2000" dirty="0">
              <a:latin typeface="+mn-lt"/>
            </a:endParaRPr>
          </a:p>
          <a:p>
            <a:r>
              <a:rPr lang="el-GR" sz="2000" b="1" dirty="0">
                <a:solidFill>
                  <a:srgbClr val="C00000"/>
                </a:solidFill>
                <a:latin typeface="+mn-lt"/>
              </a:rPr>
              <a:t>Ελκυστικότητα ΕΥ</a:t>
            </a:r>
          </a:p>
          <a:p>
            <a:r>
              <a:rPr lang="el-GR" sz="2000" dirty="0">
                <a:latin typeface="+mn-lt"/>
              </a:rPr>
              <a:t>Τα χρώματα, οι εικόνες, ο ήχος και η αισθητική του ΕΥ το έκανε ελκυστικό και διατηρούσε το ενδιαφέρον των εκπαιδευόμενων. Τα πολυμεσικά στοιχεία καθώς και το φιλικό ύφος ενίσχυαν την ελκυστικότητα και ενθάρρυναν την αλληλεπίδραση μεταξύ των εκπαιδευόμενων και της </a:t>
            </a:r>
            <a:r>
              <a:rPr lang="el-GR" sz="2000" dirty="0" smtClean="0">
                <a:latin typeface="+mn-lt"/>
              </a:rPr>
              <a:t>επιμορφώτριας.</a:t>
            </a:r>
            <a:endParaRPr lang="el-GR" sz="2000" dirty="0">
              <a:latin typeface="+mn-lt"/>
            </a:endParaRPr>
          </a:p>
          <a:p>
            <a:r>
              <a:rPr lang="el-GR" sz="2000" dirty="0" smtClean="0">
                <a:latin typeface="+mn-lt"/>
              </a:rPr>
              <a:t>.</a:t>
            </a:r>
            <a:endParaRPr lang="el-GR" sz="2000" dirty="0">
              <a:latin typeface="+mn-lt"/>
            </a:endParaRPr>
          </a:p>
          <a:p>
            <a:r>
              <a:rPr lang="el-GR" sz="2000" dirty="0" smtClean="0">
                <a:latin typeface="+mn-lt"/>
              </a:rPr>
              <a:t>.</a:t>
            </a:r>
            <a:endParaRPr lang="el-GR" sz="2000" dirty="0">
              <a:latin typeface="+mn-lt"/>
            </a:endParaRPr>
          </a:p>
        </p:txBody>
      </p:sp>
    </p:spTree>
    <p:extLst>
      <p:ext uri="{BB962C8B-B14F-4D97-AF65-F5344CB8AC3E}">
        <p14:creationId xmlns:p14="http://schemas.microsoft.com/office/powerpoint/2010/main" val="1603032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Στρογγυλεμένο ορθογώνιο 4"/>
          <p:cNvSpPr/>
          <p:nvPr/>
        </p:nvSpPr>
        <p:spPr>
          <a:xfrm>
            <a:off x="899592" y="1772816"/>
            <a:ext cx="7920880" cy="331236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l-GR"/>
          </a:p>
        </p:txBody>
      </p:sp>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Σκοπός</a:t>
            </a:r>
            <a:endParaRPr lang="el-GR" sz="3600" b="1" dirty="0"/>
          </a:p>
        </p:txBody>
      </p:sp>
      <p:sp>
        <p:nvSpPr>
          <p:cNvPr id="4" name="9 - Ορθογώνιο"/>
          <p:cNvSpPr/>
          <p:nvPr/>
        </p:nvSpPr>
        <p:spPr>
          <a:xfrm>
            <a:off x="1115616" y="2060848"/>
            <a:ext cx="7704856" cy="2308324"/>
          </a:xfrm>
          <a:prstGeom prst="rect">
            <a:avLst/>
          </a:prstGeom>
        </p:spPr>
        <p:txBody>
          <a:bodyPr wrap="square">
            <a:spAutoFit/>
          </a:bodyPr>
          <a:lstStyle/>
          <a:p>
            <a:pPr marL="342900" indent="-342900">
              <a:buFont typeface="Arial" panose="020B0604020202020204" pitchFamily="34" charset="0"/>
              <a:buChar char="•"/>
            </a:pPr>
            <a:r>
              <a:rPr lang="el-GR" dirty="0" smtClean="0">
                <a:latin typeface="+mn-lt"/>
              </a:rPr>
              <a:t>Η διερεύνηση της </a:t>
            </a:r>
            <a:r>
              <a:rPr lang="el-GR" b="1" dirty="0" smtClean="0">
                <a:latin typeface="+mn-lt"/>
              </a:rPr>
              <a:t>πολύπλευρης αλληλεπιδραστικής σχέσης</a:t>
            </a:r>
            <a:r>
              <a:rPr lang="el-GR" dirty="0" smtClean="0">
                <a:latin typeface="+mn-lt"/>
              </a:rPr>
              <a:t> </a:t>
            </a:r>
            <a:r>
              <a:rPr lang="el-GR" dirty="0">
                <a:latin typeface="+mn-lt"/>
              </a:rPr>
              <a:t>μεταξύ των ΤΠΕ και της διδασκαλίας της Αγγλικής Γλώσσας, των εκπαιδευτικών, καθώς και των μαθητών. </a:t>
            </a:r>
            <a:endParaRPr lang="el-GR" dirty="0" smtClean="0">
              <a:latin typeface="+mn-lt"/>
            </a:endParaRPr>
          </a:p>
          <a:p>
            <a:endParaRPr lang="el-GR" dirty="0">
              <a:latin typeface="+mn-lt"/>
            </a:endParaRPr>
          </a:p>
          <a:p>
            <a:pPr marL="342900" indent="-342900">
              <a:buFont typeface="Arial" panose="020B0604020202020204" pitchFamily="34" charset="0"/>
              <a:buChar char="•"/>
            </a:pPr>
            <a:r>
              <a:rPr lang="el-GR" dirty="0" smtClean="0">
                <a:latin typeface="+mn-lt"/>
              </a:rPr>
              <a:t>Η διερεύνηση της </a:t>
            </a:r>
            <a:r>
              <a:rPr lang="el-GR" b="1" dirty="0" smtClean="0">
                <a:latin typeface="+mn-lt"/>
              </a:rPr>
              <a:t>αξιοποίησης </a:t>
            </a:r>
            <a:r>
              <a:rPr lang="el-GR" b="1" dirty="0">
                <a:latin typeface="+mn-lt"/>
              </a:rPr>
              <a:t>των ΤΠΕ </a:t>
            </a:r>
            <a:r>
              <a:rPr lang="el-GR" dirty="0">
                <a:latin typeface="+mn-lt"/>
              </a:rPr>
              <a:t>για την δημιουργία εκπαιδευτικού υλικού</a:t>
            </a:r>
            <a:endParaRPr lang="el-GR" sz="3200" dirty="0">
              <a:latin typeface="+mn-lt"/>
            </a:endParaRPr>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Στρογγυλεμένο ορθογώνιο 5"/>
          <p:cNvSpPr/>
          <p:nvPr/>
        </p:nvSpPr>
        <p:spPr>
          <a:xfrm>
            <a:off x="586408" y="3430528"/>
            <a:ext cx="8450088" cy="28787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Στρογγυλεμένο ορθογώνιο 4"/>
          <p:cNvSpPr/>
          <p:nvPr/>
        </p:nvSpPr>
        <p:spPr>
          <a:xfrm>
            <a:off x="586408" y="1556792"/>
            <a:ext cx="8018040" cy="17281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332656"/>
            <a:ext cx="7776864" cy="576064"/>
          </a:xfrm>
        </p:spPr>
        <p:txBody>
          <a:bodyPr>
            <a:noAutofit/>
          </a:bodyPr>
          <a:lstStyle/>
          <a:p>
            <a:r>
              <a:rPr lang="el-GR" sz="3600" dirty="0" smtClean="0"/>
              <a:t>8. Συμπεράσματα </a:t>
            </a:r>
            <a:endParaRPr lang="el-GR" sz="4000" b="1" dirty="0"/>
          </a:p>
        </p:txBody>
      </p:sp>
      <p:sp>
        <p:nvSpPr>
          <p:cNvPr id="4" name="9 - Ορθογώνιο"/>
          <p:cNvSpPr/>
          <p:nvPr/>
        </p:nvSpPr>
        <p:spPr>
          <a:xfrm>
            <a:off x="683568" y="1700808"/>
            <a:ext cx="8856984" cy="5201424"/>
          </a:xfrm>
          <a:prstGeom prst="rect">
            <a:avLst/>
          </a:prstGeom>
        </p:spPr>
        <p:txBody>
          <a:bodyPr wrap="square">
            <a:spAutoFit/>
          </a:bodyPr>
          <a:lstStyle/>
          <a:p>
            <a:r>
              <a:rPr lang="el-GR" b="1" dirty="0" smtClean="0">
                <a:solidFill>
                  <a:srgbClr val="C00000"/>
                </a:solidFill>
                <a:latin typeface="+mn-lt"/>
              </a:rPr>
              <a:t>ΠΕΡΙΟΡΙΣΜΟΙ</a:t>
            </a:r>
            <a:endParaRPr lang="el-GR" b="1" dirty="0">
              <a:solidFill>
                <a:srgbClr val="C00000"/>
              </a:solidFill>
              <a:latin typeface="+mn-lt"/>
            </a:endParaRPr>
          </a:p>
          <a:p>
            <a:pPr marL="342900" indent="-342900">
              <a:buFont typeface="Arial" panose="020B0604020202020204" pitchFamily="34" charset="0"/>
              <a:buChar char="•"/>
            </a:pPr>
            <a:r>
              <a:rPr lang="el-GR" dirty="0" smtClean="0">
                <a:latin typeface="+mn-lt"/>
              </a:rPr>
              <a:t>Μικρό </a:t>
            </a:r>
            <a:r>
              <a:rPr lang="el-GR" dirty="0">
                <a:latin typeface="+mn-lt"/>
              </a:rPr>
              <a:t>δείγμα</a:t>
            </a:r>
          </a:p>
          <a:p>
            <a:pPr marL="342900" indent="-342900">
              <a:buFont typeface="Arial" panose="020B0604020202020204" pitchFamily="34" charset="0"/>
              <a:buChar char="•"/>
            </a:pPr>
            <a:r>
              <a:rPr lang="el-GR" dirty="0" smtClean="0">
                <a:latin typeface="+mn-lt"/>
              </a:rPr>
              <a:t>Μη </a:t>
            </a:r>
            <a:r>
              <a:rPr lang="el-GR" dirty="0">
                <a:latin typeface="+mn-lt"/>
              </a:rPr>
              <a:t>γενικεύσιμα αποτελέσματα</a:t>
            </a:r>
          </a:p>
          <a:p>
            <a:endParaRPr lang="el-GR" dirty="0" smtClean="0">
              <a:latin typeface="+mn-lt"/>
            </a:endParaRPr>
          </a:p>
          <a:p>
            <a:endParaRPr lang="el-GR" dirty="0">
              <a:latin typeface="+mn-lt"/>
            </a:endParaRPr>
          </a:p>
          <a:p>
            <a:r>
              <a:rPr lang="el-GR" b="1" dirty="0">
                <a:solidFill>
                  <a:srgbClr val="C00000"/>
                </a:solidFill>
                <a:latin typeface="+mn-lt"/>
              </a:rPr>
              <a:t>ΠΡΟΤΑΣΕΙΣ ΓΙΑ ΠΕΡΑΙΤΕΡΩ ΕΡΕΥΝΑ</a:t>
            </a:r>
          </a:p>
          <a:p>
            <a:endParaRPr lang="el-GR" dirty="0">
              <a:latin typeface="+mn-lt"/>
            </a:endParaRPr>
          </a:p>
          <a:p>
            <a:pPr marL="342900" indent="-342900">
              <a:buFont typeface="Arial" panose="020B0604020202020204" pitchFamily="34" charset="0"/>
              <a:buChar char="•"/>
            </a:pPr>
            <a:r>
              <a:rPr lang="el-GR" dirty="0" err="1" smtClean="0">
                <a:latin typeface="+mn-lt"/>
              </a:rPr>
              <a:t>Tο</a:t>
            </a:r>
            <a:r>
              <a:rPr lang="el-GR" dirty="0" smtClean="0">
                <a:latin typeface="+mn-lt"/>
              </a:rPr>
              <a:t> </a:t>
            </a:r>
            <a:r>
              <a:rPr lang="el-GR" dirty="0">
                <a:latin typeface="+mn-lt"/>
              </a:rPr>
              <a:t>ΕΥ να </a:t>
            </a:r>
            <a:r>
              <a:rPr lang="el-GR" dirty="0" smtClean="0">
                <a:latin typeface="+mn-lt"/>
              </a:rPr>
              <a:t>εφαρμοστεί σε </a:t>
            </a:r>
            <a:r>
              <a:rPr lang="el-GR" dirty="0">
                <a:latin typeface="+mn-lt"/>
              </a:rPr>
              <a:t>μεγαλύτερο αριθμό ξενόγλωσσων εκπαιδευτικών δημόσιων σχολείων</a:t>
            </a:r>
          </a:p>
          <a:p>
            <a:pPr marL="342900" indent="-342900">
              <a:buFont typeface="Arial" panose="020B0604020202020204" pitchFamily="34" charset="0"/>
              <a:buChar char="•"/>
            </a:pPr>
            <a:r>
              <a:rPr lang="el-GR" dirty="0" err="1" smtClean="0">
                <a:latin typeface="+mn-lt"/>
              </a:rPr>
              <a:t>Tο</a:t>
            </a:r>
            <a:r>
              <a:rPr lang="el-GR" dirty="0" smtClean="0">
                <a:latin typeface="+mn-lt"/>
              </a:rPr>
              <a:t> </a:t>
            </a:r>
            <a:r>
              <a:rPr lang="el-GR" dirty="0">
                <a:latin typeface="+mn-lt"/>
              </a:rPr>
              <a:t>ΕΥ να </a:t>
            </a:r>
            <a:r>
              <a:rPr lang="el-GR" dirty="0" smtClean="0">
                <a:latin typeface="+mn-lt"/>
              </a:rPr>
              <a:t>εφαρμοστεί </a:t>
            </a:r>
            <a:r>
              <a:rPr lang="el-GR" dirty="0">
                <a:latin typeface="+mn-lt"/>
              </a:rPr>
              <a:t>σε ξενόγλωσσους εκπαιδευτικούς </a:t>
            </a:r>
            <a:endParaRPr lang="el-GR" dirty="0" smtClean="0">
              <a:latin typeface="+mn-lt"/>
            </a:endParaRPr>
          </a:p>
          <a:p>
            <a:r>
              <a:rPr lang="el-GR" dirty="0">
                <a:latin typeface="+mn-lt"/>
              </a:rPr>
              <a:t> </a:t>
            </a:r>
            <a:r>
              <a:rPr lang="el-GR" dirty="0" smtClean="0">
                <a:latin typeface="+mn-lt"/>
              </a:rPr>
              <a:t>     ιδιωτικής </a:t>
            </a:r>
            <a:r>
              <a:rPr lang="el-GR" dirty="0">
                <a:latin typeface="+mn-lt"/>
              </a:rPr>
              <a:t>εκπαίδευσης</a:t>
            </a:r>
          </a:p>
          <a:p>
            <a:pPr marL="342900" indent="-342900">
              <a:buFont typeface="Arial" panose="020B0604020202020204" pitchFamily="34" charset="0"/>
              <a:buChar char="•"/>
            </a:pPr>
            <a:r>
              <a:rPr lang="el-GR" dirty="0" smtClean="0">
                <a:latin typeface="+mn-lt"/>
              </a:rPr>
              <a:t>Εφαρμογή </a:t>
            </a:r>
            <a:r>
              <a:rPr lang="el-GR" dirty="0">
                <a:latin typeface="+mn-lt"/>
              </a:rPr>
              <a:t>ΕΥ για μεγαλύτερο χρονικό διάστημα</a:t>
            </a:r>
          </a:p>
          <a:p>
            <a:r>
              <a:rPr lang="el-GR" dirty="0">
                <a:latin typeface="+mn-lt"/>
              </a:rPr>
              <a:t>-	 </a:t>
            </a:r>
          </a:p>
          <a:p>
            <a:r>
              <a:rPr lang="el-GR" sz="2000" dirty="0" smtClean="0">
                <a:latin typeface="+mn-lt"/>
              </a:rPr>
              <a:t>.</a:t>
            </a:r>
            <a:endParaRPr lang="el-GR" sz="2000" dirty="0">
              <a:latin typeface="+mn-lt"/>
            </a:endParaRPr>
          </a:p>
        </p:txBody>
      </p:sp>
    </p:spTree>
    <p:extLst>
      <p:ext uri="{BB962C8B-B14F-4D97-AF65-F5344CB8AC3E}">
        <p14:creationId xmlns:p14="http://schemas.microsoft.com/office/powerpoint/2010/main" val="3373919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3" name="Στρογγυλεμένο ορθογώνιο 2"/>
          <p:cNvSpPr/>
          <p:nvPr/>
        </p:nvSpPr>
        <p:spPr>
          <a:xfrm>
            <a:off x="1115616" y="1988840"/>
            <a:ext cx="7272808" cy="26642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9 - Ορθογώνιο"/>
          <p:cNvSpPr/>
          <p:nvPr/>
        </p:nvSpPr>
        <p:spPr>
          <a:xfrm>
            <a:off x="1296144" y="2083786"/>
            <a:ext cx="7632848" cy="584775"/>
          </a:xfrm>
          <a:prstGeom prst="rect">
            <a:avLst/>
          </a:prstGeom>
        </p:spPr>
        <p:txBody>
          <a:bodyPr wrap="square">
            <a:spAutoFit/>
          </a:bodyPr>
          <a:lstStyle/>
          <a:p>
            <a:r>
              <a:rPr lang="el-GR" sz="3200" b="1" dirty="0"/>
              <a:t>Σας ευχαριστώ για την προσοχή </a:t>
            </a:r>
            <a:r>
              <a:rPr lang="el-GR" sz="3200" b="1" dirty="0" smtClean="0"/>
              <a:t>σας</a:t>
            </a:r>
            <a:r>
              <a:rPr lang="en-US" sz="3200" b="1" dirty="0" smtClean="0"/>
              <a:t>!</a:t>
            </a:r>
            <a:endParaRPr lang="el-GR" sz="3200" b="1" dirty="0"/>
          </a:p>
        </p:txBody>
      </p:sp>
      <p:sp>
        <p:nvSpPr>
          <p:cNvPr id="5" name="TextBox 4"/>
          <p:cNvSpPr txBox="1"/>
          <p:nvPr/>
        </p:nvSpPr>
        <p:spPr>
          <a:xfrm>
            <a:off x="4932040" y="5013176"/>
            <a:ext cx="3996952" cy="584775"/>
          </a:xfrm>
          <a:prstGeom prst="rect">
            <a:avLst/>
          </a:prstGeom>
          <a:noFill/>
        </p:spPr>
        <p:txBody>
          <a:bodyPr wrap="square" rtlCol="0">
            <a:spAutoFit/>
          </a:bodyPr>
          <a:lstStyle/>
          <a:p>
            <a:r>
              <a:rPr lang="el-GR" sz="3200" b="1" dirty="0" smtClean="0">
                <a:solidFill>
                  <a:srgbClr val="C00000"/>
                </a:solidFill>
                <a:latin typeface="+mn-lt"/>
              </a:rPr>
              <a:t>ΜΠΙΡΙΚΑΚΗ ΕΥΓΕΝΙΑ</a:t>
            </a:r>
            <a:endParaRPr lang="el-GR" sz="3200" b="1" dirty="0">
              <a:solidFill>
                <a:srgbClr val="C00000"/>
              </a:solidFill>
              <a:latin typeface="+mn-lt"/>
            </a:endParaRPr>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1880" y="3156792"/>
            <a:ext cx="1925547" cy="1368152"/>
          </a:xfrm>
          <a:prstGeom prst="rect">
            <a:avLst/>
          </a:prstGeom>
        </p:spPr>
      </p:pic>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Στρογγυλεμένο ορθογώνιο 5"/>
          <p:cNvSpPr/>
          <p:nvPr/>
        </p:nvSpPr>
        <p:spPr>
          <a:xfrm>
            <a:off x="4067944" y="1268761"/>
            <a:ext cx="4752528" cy="53240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Στρογγυλεμένο ορθογώνιο 4"/>
          <p:cNvSpPr/>
          <p:nvPr/>
        </p:nvSpPr>
        <p:spPr>
          <a:xfrm>
            <a:off x="539552" y="1268759"/>
            <a:ext cx="3384376" cy="503766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l-GR"/>
          </a:p>
        </p:txBody>
      </p:sp>
      <p:sp>
        <p:nvSpPr>
          <p:cNvPr id="2" name="Τίτλος 1"/>
          <p:cNvSpPr>
            <a:spLocks noGrp="1"/>
          </p:cNvSpPr>
          <p:nvPr>
            <p:ph type="title"/>
          </p:nvPr>
        </p:nvSpPr>
        <p:spPr>
          <a:xfrm>
            <a:off x="1331640" y="317456"/>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539552" y="1412776"/>
            <a:ext cx="3528392" cy="4524315"/>
          </a:xfrm>
          <a:prstGeom prst="rect">
            <a:avLst/>
          </a:prstGeom>
          <a:noFill/>
          <a:ln>
            <a:noFill/>
          </a:ln>
        </p:spPr>
        <p:txBody>
          <a:bodyPr wrap="square">
            <a:spAutoFit/>
          </a:bodyPr>
          <a:lstStyle/>
          <a:p>
            <a:pPr algn="ctr"/>
            <a:r>
              <a:rPr lang="el-GR" b="1" dirty="0" smtClean="0">
                <a:solidFill>
                  <a:srgbClr val="C00000"/>
                </a:solidFill>
              </a:rPr>
              <a:t>Εκπαιδευτική Κοινότητα</a:t>
            </a:r>
          </a:p>
          <a:p>
            <a:endParaRPr lang="el-GR" dirty="0" smtClean="0">
              <a:latin typeface="+mn-lt"/>
            </a:endParaRPr>
          </a:p>
          <a:p>
            <a:pPr marL="457200" indent="-457200">
              <a:buFont typeface="Arial" panose="020B0604020202020204" pitchFamily="34" charset="0"/>
              <a:buChar char="•"/>
            </a:pPr>
            <a:r>
              <a:rPr lang="el-GR" sz="2000" b="1" dirty="0">
                <a:latin typeface="+mn-lt"/>
              </a:rPr>
              <a:t>Δημιουργία ΕΥ </a:t>
            </a:r>
            <a:r>
              <a:rPr lang="el-GR" sz="2000" dirty="0">
                <a:latin typeface="+mn-lt"/>
              </a:rPr>
              <a:t>με τη μεθοδολογία της</a:t>
            </a:r>
            <a:r>
              <a:rPr lang="el-GR" sz="2000" b="1" dirty="0">
                <a:latin typeface="+mn-lt"/>
              </a:rPr>
              <a:t> ΕξΑΕ </a:t>
            </a:r>
            <a:r>
              <a:rPr lang="el-GR" sz="2000" dirty="0">
                <a:latin typeface="+mn-lt"/>
              </a:rPr>
              <a:t>για την </a:t>
            </a:r>
            <a:r>
              <a:rPr lang="el-GR" sz="2000" b="1" dirty="0">
                <a:latin typeface="+mn-lt"/>
              </a:rPr>
              <a:t>επιμόρφωση </a:t>
            </a:r>
            <a:r>
              <a:rPr lang="el-GR" sz="2000" dirty="0" smtClean="0">
                <a:latin typeface="+mn-lt"/>
              </a:rPr>
              <a:t>εκπαιδευτικών Αγγλικής Γλώσσας της Δευτεροβάθμιας Εκπαίδευσης</a:t>
            </a:r>
          </a:p>
          <a:p>
            <a:endParaRPr lang="el-GR" sz="2000" dirty="0" smtClean="0">
              <a:latin typeface="+mn-lt"/>
            </a:endParaRPr>
          </a:p>
          <a:p>
            <a:pPr marL="457200" indent="-457200">
              <a:buFont typeface="Arial" panose="020B0604020202020204" pitchFamily="34" charset="0"/>
              <a:buChar char="•"/>
            </a:pPr>
            <a:r>
              <a:rPr lang="el-GR" sz="2000" b="1" dirty="0">
                <a:latin typeface="+mn-lt"/>
              </a:rPr>
              <a:t>Επαφή </a:t>
            </a:r>
            <a:r>
              <a:rPr lang="el-GR" sz="2000" b="1" dirty="0" smtClean="0">
                <a:latin typeface="+mn-lt"/>
              </a:rPr>
              <a:t>εκπαιδευτικών </a:t>
            </a:r>
            <a:r>
              <a:rPr lang="el-GR" sz="2000" dirty="0" smtClean="0">
                <a:latin typeface="+mn-lt"/>
              </a:rPr>
              <a:t>Αγγλικής Γλώσσας με </a:t>
            </a:r>
            <a:r>
              <a:rPr lang="el-GR" sz="2000" b="1" dirty="0">
                <a:latin typeface="+mn-lt"/>
              </a:rPr>
              <a:t>ΕΥ σχεδιασμένο </a:t>
            </a:r>
            <a:r>
              <a:rPr lang="el-GR" sz="2000" dirty="0">
                <a:latin typeface="+mn-lt"/>
              </a:rPr>
              <a:t>με τις αρχές της</a:t>
            </a:r>
            <a:r>
              <a:rPr lang="el-GR" sz="2000" b="1" dirty="0">
                <a:latin typeface="+mn-lt"/>
              </a:rPr>
              <a:t> ΕξΑΕ. </a:t>
            </a:r>
          </a:p>
        </p:txBody>
      </p:sp>
      <p:sp>
        <p:nvSpPr>
          <p:cNvPr id="3" name="TextBox 2"/>
          <p:cNvSpPr txBox="1"/>
          <p:nvPr/>
        </p:nvSpPr>
        <p:spPr>
          <a:xfrm>
            <a:off x="4211960" y="1392992"/>
            <a:ext cx="4752528" cy="4832092"/>
          </a:xfrm>
          <a:prstGeom prst="rect">
            <a:avLst/>
          </a:prstGeom>
          <a:noFill/>
          <a:ln>
            <a:solidFill>
              <a:schemeClr val="bg1"/>
            </a:solidFill>
          </a:ln>
        </p:spPr>
        <p:txBody>
          <a:bodyPr wrap="square" rtlCol="0">
            <a:spAutoFit/>
          </a:bodyPr>
          <a:lstStyle/>
          <a:p>
            <a:r>
              <a:rPr lang="el-GR" b="1" dirty="0" smtClean="0">
                <a:solidFill>
                  <a:srgbClr val="C00000"/>
                </a:solidFill>
              </a:rPr>
              <a:t>Επιστημονική Κοινότητα</a:t>
            </a:r>
          </a:p>
          <a:p>
            <a:endParaRPr lang="el-GR" dirty="0">
              <a:solidFill>
                <a:srgbClr val="C00000"/>
              </a:solidFill>
            </a:endParaRPr>
          </a:p>
          <a:p>
            <a:r>
              <a:rPr lang="el-GR" sz="2000" dirty="0">
                <a:solidFill>
                  <a:srgbClr val="FF0000"/>
                </a:solidFill>
              </a:rPr>
              <a:t> </a:t>
            </a:r>
            <a:r>
              <a:rPr lang="el-GR" sz="2000" dirty="0">
                <a:latin typeface="+mn-lt"/>
              </a:rPr>
              <a:t>Διερεύνηση των απόψεων των </a:t>
            </a:r>
            <a:r>
              <a:rPr lang="el-GR" sz="2000" dirty="0" smtClean="0">
                <a:latin typeface="+mn-lt"/>
              </a:rPr>
              <a:t>εκπαιδευτικών Αγγλικής Γλώσσας ως προς τη σχέση:</a:t>
            </a:r>
          </a:p>
          <a:p>
            <a:pPr marL="342900" indent="-342900">
              <a:buFont typeface="Arial" panose="020B0604020202020204" pitchFamily="34" charset="0"/>
              <a:buChar char="•"/>
            </a:pPr>
            <a:r>
              <a:rPr lang="el-GR" sz="2000" b="1" dirty="0" smtClean="0">
                <a:latin typeface="+mn-lt"/>
              </a:rPr>
              <a:t>ΤΠΕ και διδασκαλία Αγγλικής Γλώσσας</a:t>
            </a:r>
          </a:p>
          <a:p>
            <a:pPr marL="342900" indent="-342900">
              <a:buFont typeface="Arial" panose="020B0604020202020204" pitchFamily="34" charset="0"/>
              <a:buChar char="•"/>
            </a:pPr>
            <a:r>
              <a:rPr lang="el-GR" sz="2000" b="1" dirty="0" smtClean="0">
                <a:latin typeface="+mn-lt"/>
              </a:rPr>
              <a:t>ΤΠΕ και εκπαιδευτικός Αγγλικής Γλώσσας</a:t>
            </a:r>
          </a:p>
          <a:p>
            <a:pPr marL="342900" indent="-342900">
              <a:buFont typeface="Arial" panose="020B0604020202020204" pitchFamily="34" charset="0"/>
              <a:buChar char="•"/>
            </a:pPr>
            <a:r>
              <a:rPr lang="el-GR" sz="2000" b="1" dirty="0" smtClean="0">
                <a:latin typeface="+mn-lt"/>
              </a:rPr>
              <a:t>ΤΠΕ ως εργαλείο δημιουργίας ΕΥ</a:t>
            </a:r>
          </a:p>
          <a:p>
            <a:pPr marL="342900" indent="-342900">
              <a:buFont typeface="Arial" panose="020B0604020202020204" pitchFamily="34" charset="0"/>
              <a:buChar char="•"/>
            </a:pPr>
            <a:r>
              <a:rPr lang="el-GR" sz="2000" b="1" dirty="0" smtClean="0">
                <a:latin typeface="+mn-lt"/>
              </a:rPr>
              <a:t>ΤΠΕ και μαθητές</a:t>
            </a:r>
          </a:p>
          <a:p>
            <a:r>
              <a:rPr lang="el-GR" sz="2000" dirty="0">
                <a:latin typeface="+mn-lt"/>
              </a:rPr>
              <a:t>Διερεύνηση των απόψεων των εκπαιδευτικών Αγγλικής Γλώσσας </a:t>
            </a:r>
            <a:r>
              <a:rPr lang="el-GR" sz="2000" dirty="0" smtClean="0">
                <a:latin typeface="+mn-lt"/>
              </a:rPr>
              <a:t>για </a:t>
            </a:r>
            <a:r>
              <a:rPr lang="el-GR" sz="2000" dirty="0">
                <a:latin typeface="+mn-lt"/>
              </a:rPr>
              <a:t>ΕΥ δομημένο με τη μεθοδολογία της </a:t>
            </a:r>
            <a:r>
              <a:rPr lang="el-GR" sz="2000" dirty="0" smtClean="0">
                <a:latin typeface="+mn-lt"/>
              </a:rPr>
              <a:t>ΕξΑΕ ως προς την </a:t>
            </a:r>
            <a:r>
              <a:rPr lang="el-GR" sz="2000" b="1" dirty="0" smtClean="0">
                <a:latin typeface="+mn-lt"/>
              </a:rPr>
              <a:t>ευχρηστία</a:t>
            </a:r>
            <a:r>
              <a:rPr lang="el-GR" sz="2000" dirty="0" smtClean="0">
                <a:latin typeface="+mn-lt"/>
              </a:rPr>
              <a:t> του, την </a:t>
            </a:r>
            <a:r>
              <a:rPr lang="el-GR" sz="2000" b="1" dirty="0" smtClean="0">
                <a:latin typeface="+mn-lt"/>
              </a:rPr>
              <a:t>πληρότητα</a:t>
            </a:r>
            <a:r>
              <a:rPr lang="el-GR" sz="2000" dirty="0" smtClean="0">
                <a:latin typeface="+mn-lt"/>
              </a:rPr>
              <a:t>, την </a:t>
            </a:r>
            <a:r>
              <a:rPr lang="el-GR" sz="2000" b="1" dirty="0" smtClean="0">
                <a:latin typeface="+mn-lt"/>
              </a:rPr>
              <a:t>καταλληλότητα </a:t>
            </a:r>
            <a:r>
              <a:rPr lang="el-GR" sz="2000" dirty="0" smtClean="0">
                <a:latin typeface="+mn-lt"/>
              </a:rPr>
              <a:t>και την </a:t>
            </a:r>
            <a:r>
              <a:rPr lang="el-GR" sz="2000" b="1" dirty="0" smtClean="0">
                <a:latin typeface="+mn-lt"/>
              </a:rPr>
              <a:t>ελκυστικότητα</a:t>
            </a:r>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τρογγυλεμένο ορθογώνιο 2"/>
          <p:cNvSpPr/>
          <p:nvPr/>
        </p:nvSpPr>
        <p:spPr>
          <a:xfrm>
            <a:off x="611560" y="1340768"/>
            <a:ext cx="8208912" cy="46805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 (1)</a:t>
            </a:r>
            <a:endParaRPr lang="el-GR" sz="4000" b="1" dirty="0"/>
          </a:p>
        </p:txBody>
      </p:sp>
      <p:sp>
        <p:nvSpPr>
          <p:cNvPr id="4" name="9 - Ορθογώνιο"/>
          <p:cNvSpPr/>
          <p:nvPr/>
        </p:nvSpPr>
        <p:spPr>
          <a:xfrm>
            <a:off x="611560" y="1556792"/>
            <a:ext cx="8208912" cy="4216539"/>
          </a:xfrm>
          <a:prstGeom prst="rect">
            <a:avLst/>
          </a:prstGeom>
        </p:spPr>
        <p:txBody>
          <a:bodyPr wrap="square">
            <a:spAutoFit/>
          </a:bodyPr>
          <a:lstStyle/>
          <a:p>
            <a:pPr>
              <a:spcAft>
                <a:spcPts val="1200"/>
              </a:spcAft>
            </a:pPr>
            <a:r>
              <a:rPr lang="el-GR" sz="2800" b="1" u="sng" dirty="0" smtClean="0">
                <a:solidFill>
                  <a:srgbClr val="C00000"/>
                </a:solidFill>
                <a:latin typeface="+mj-lt"/>
              </a:rPr>
              <a:t>Μέσα από την ποσοτική έρευνα διερευνήθηκαν:</a:t>
            </a:r>
          </a:p>
          <a:p>
            <a:pPr marL="342900" indent="-342900">
              <a:spcAft>
                <a:spcPts val="1200"/>
              </a:spcAft>
              <a:buFont typeface="Arial" panose="020B0604020202020204" pitchFamily="34" charset="0"/>
              <a:buChar char="•"/>
            </a:pPr>
            <a:r>
              <a:rPr lang="el-GR" dirty="0" smtClean="0">
                <a:latin typeface="+mj-lt"/>
              </a:rPr>
              <a:t>Ο βαθμός που </a:t>
            </a:r>
            <a:r>
              <a:rPr lang="el-GR" b="1" dirty="0" smtClean="0">
                <a:latin typeface="+mj-lt"/>
              </a:rPr>
              <a:t>επηρεάζουν </a:t>
            </a:r>
            <a:r>
              <a:rPr lang="el-GR" b="1" dirty="0">
                <a:latin typeface="+mj-lt"/>
              </a:rPr>
              <a:t>οι ΤΠΕ </a:t>
            </a:r>
            <a:r>
              <a:rPr lang="el-GR" dirty="0">
                <a:latin typeface="+mj-lt"/>
              </a:rPr>
              <a:t>τη </a:t>
            </a:r>
            <a:r>
              <a:rPr lang="el-GR" dirty="0" smtClean="0">
                <a:latin typeface="+mj-lt"/>
              </a:rPr>
              <a:t>διδασκαλία της </a:t>
            </a:r>
            <a:r>
              <a:rPr lang="el-GR" b="1" dirty="0">
                <a:latin typeface="+mj-lt"/>
              </a:rPr>
              <a:t>Αγγλικής Γλώσσας</a:t>
            </a:r>
          </a:p>
          <a:p>
            <a:pPr marL="342900" indent="-342900">
              <a:spcAft>
                <a:spcPts val="1200"/>
              </a:spcAft>
              <a:buFont typeface="Arial" panose="020B0604020202020204" pitchFamily="34" charset="0"/>
              <a:buChar char="•"/>
            </a:pPr>
            <a:r>
              <a:rPr lang="el-GR" dirty="0" smtClean="0">
                <a:latin typeface="+mj-lt"/>
              </a:rPr>
              <a:t>Ο βαθμός που ο </a:t>
            </a:r>
            <a:r>
              <a:rPr lang="el-GR" dirty="0">
                <a:latin typeface="+mj-lt"/>
              </a:rPr>
              <a:t>ίδιος </a:t>
            </a:r>
            <a:r>
              <a:rPr lang="el-GR" b="1" dirty="0">
                <a:latin typeface="+mj-lt"/>
              </a:rPr>
              <a:t>εκπαιδευτικός ενισχύεται</a:t>
            </a:r>
            <a:r>
              <a:rPr lang="el-GR" dirty="0">
                <a:latin typeface="+mj-lt"/>
              </a:rPr>
              <a:t> από τις </a:t>
            </a:r>
            <a:r>
              <a:rPr lang="el-GR" b="1" dirty="0">
                <a:latin typeface="+mj-lt"/>
              </a:rPr>
              <a:t>ΤΠΕ</a:t>
            </a:r>
          </a:p>
          <a:p>
            <a:pPr marL="342900" indent="-342900">
              <a:spcAft>
                <a:spcPts val="1200"/>
              </a:spcAft>
              <a:buFont typeface="Arial" panose="020B0604020202020204" pitchFamily="34" charset="0"/>
              <a:buChar char="•"/>
            </a:pPr>
            <a:r>
              <a:rPr lang="el-GR" dirty="0" smtClean="0">
                <a:latin typeface="+mj-lt"/>
              </a:rPr>
              <a:t>Η αποτελεσματικότητα </a:t>
            </a:r>
            <a:r>
              <a:rPr lang="el-GR" dirty="0">
                <a:latin typeface="+mj-lt"/>
              </a:rPr>
              <a:t>των </a:t>
            </a:r>
            <a:r>
              <a:rPr lang="el-GR" b="1" dirty="0">
                <a:latin typeface="+mj-lt"/>
              </a:rPr>
              <a:t>ΤΠΕ </a:t>
            </a:r>
            <a:r>
              <a:rPr lang="el-GR" dirty="0">
                <a:latin typeface="+mj-lt"/>
              </a:rPr>
              <a:t>ως προς τη </a:t>
            </a:r>
            <a:r>
              <a:rPr lang="el-GR" b="1" dirty="0">
                <a:latin typeface="+mj-lt"/>
              </a:rPr>
              <a:t>δημιουργία εκπαιδευτικού υλικού</a:t>
            </a:r>
          </a:p>
          <a:p>
            <a:pPr marL="342900" indent="-342900">
              <a:buFont typeface="Arial" panose="020B0604020202020204" pitchFamily="34" charset="0"/>
              <a:buChar char="•"/>
            </a:pPr>
            <a:r>
              <a:rPr lang="el-GR" dirty="0">
                <a:latin typeface="+mj-lt"/>
              </a:rPr>
              <a:t>Το κατά πόσο η στάση των </a:t>
            </a:r>
            <a:r>
              <a:rPr lang="el-GR" b="1" dirty="0">
                <a:latin typeface="+mj-lt"/>
              </a:rPr>
              <a:t>μαθητών επηρεάστηκε </a:t>
            </a:r>
            <a:r>
              <a:rPr lang="el-GR" dirty="0">
                <a:latin typeface="+mj-lt"/>
              </a:rPr>
              <a:t>από τη </a:t>
            </a:r>
            <a:r>
              <a:rPr lang="el-GR" b="1" dirty="0">
                <a:latin typeface="+mj-lt"/>
              </a:rPr>
              <a:t>χρήση ΤΠΕ </a:t>
            </a:r>
            <a:r>
              <a:rPr lang="el-GR" dirty="0">
                <a:latin typeface="+mj-lt"/>
              </a:rPr>
              <a:t>στην τάξη</a:t>
            </a:r>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τρογγυλεμένο ορθογώνιο 3"/>
          <p:cNvSpPr/>
          <p:nvPr/>
        </p:nvSpPr>
        <p:spPr>
          <a:xfrm>
            <a:off x="611560" y="1484784"/>
            <a:ext cx="8208912" cy="46085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Θέση περιεχομένου 1"/>
          <p:cNvSpPr>
            <a:spLocks noGrp="1"/>
          </p:cNvSpPr>
          <p:nvPr>
            <p:ph idx="1"/>
          </p:nvPr>
        </p:nvSpPr>
        <p:spPr>
          <a:xfrm>
            <a:off x="827584" y="1332573"/>
            <a:ext cx="8191822" cy="4912933"/>
          </a:xfrm>
        </p:spPr>
        <p:txBody>
          <a:bodyPr>
            <a:normAutofit/>
          </a:bodyPr>
          <a:lstStyle/>
          <a:p>
            <a:pPr marL="0" indent="0">
              <a:spcBef>
                <a:spcPts val="0"/>
              </a:spcBef>
              <a:spcAft>
                <a:spcPts val="1200"/>
              </a:spcAft>
              <a:buNone/>
            </a:pPr>
            <a:r>
              <a:rPr lang="el-GR" sz="2800" b="1" u="sng" dirty="0">
                <a:solidFill>
                  <a:srgbClr val="C00000"/>
                </a:solidFill>
                <a:latin typeface="+mj-lt"/>
              </a:rPr>
              <a:t>Μέσα από την </a:t>
            </a:r>
            <a:r>
              <a:rPr lang="el-GR" sz="2800" b="1" u="sng" dirty="0" smtClean="0">
                <a:solidFill>
                  <a:srgbClr val="C00000"/>
                </a:solidFill>
                <a:latin typeface="+mj-lt"/>
              </a:rPr>
              <a:t>ποιοτική έρευνα πραγματοποιήθηκε:</a:t>
            </a:r>
          </a:p>
          <a:p>
            <a:pPr>
              <a:spcBef>
                <a:spcPts val="0"/>
              </a:spcBef>
              <a:spcAft>
                <a:spcPts val="1200"/>
              </a:spcAft>
            </a:pPr>
            <a:r>
              <a:rPr lang="el-GR" sz="2200" dirty="0" smtClean="0">
                <a:latin typeface="+mj-lt"/>
              </a:rPr>
              <a:t>Αξιολόγηση </a:t>
            </a:r>
            <a:r>
              <a:rPr lang="el-GR" sz="2200" dirty="0">
                <a:latin typeface="+mj-lt"/>
              </a:rPr>
              <a:t>της </a:t>
            </a:r>
            <a:r>
              <a:rPr lang="el-GR" sz="2200" b="1" dirty="0">
                <a:latin typeface="+mj-lt"/>
              </a:rPr>
              <a:t>ευχρηστίας</a:t>
            </a:r>
            <a:r>
              <a:rPr lang="el-GR" sz="2200" dirty="0">
                <a:latin typeface="+mj-lt"/>
              </a:rPr>
              <a:t> του εκπαιδευτικού </a:t>
            </a:r>
            <a:r>
              <a:rPr lang="el-GR" sz="2200" dirty="0" smtClean="0">
                <a:latin typeface="+mj-lt"/>
              </a:rPr>
              <a:t>υλικού</a:t>
            </a:r>
          </a:p>
          <a:p>
            <a:pPr>
              <a:spcBef>
                <a:spcPts val="0"/>
              </a:spcBef>
              <a:spcAft>
                <a:spcPts val="600"/>
              </a:spcAft>
            </a:pPr>
            <a:r>
              <a:rPr lang="el-GR" sz="2200" dirty="0" smtClean="0">
                <a:latin typeface="+mj-lt"/>
              </a:rPr>
              <a:t>Αξιολόγηση </a:t>
            </a:r>
            <a:r>
              <a:rPr lang="el-GR" sz="2200" dirty="0">
                <a:latin typeface="+mj-lt"/>
              </a:rPr>
              <a:t>της</a:t>
            </a:r>
            <a:r>
              <a:rPr lang="el-GR" sz="2200" b="1" dirty="0">
                <a:latin typeface="+mj-lt"/>
              </a:rPr>
              <a:t> πληρότητας </a:t>
            </a:r>
            <a:r>
              <a:rPr lang="el-GR" sz="2200" dirty="0">
                <a:latin typeface="+mj-lt"/>
              </a:rPr>
              <a:t>του περιεχομένου του εκπαιδευτικού </a:t>
            </a:r>
            <a:r>
              <a:rPr lang="el-GR" sz="2200" dirty="0" smtClean="0">
                <a:latin typeface="+mj-lt"/>
              </a:rPr>
              <a:t>υλικού</a:t>
            </a:r>
          </a:p>
          <a:p>
            <a:pPr>
              <a:spcBef>
                <a:spcPts val="0"/>
              </a:spcBef>
              <a:spcAft>
                <a:spcPts val="600"/>
              </a:spcAft>
            </a:pPr>
            <a:r>
              <a:rPr lang="el-GR" sz="2200" dirty="0" smtClean="0">
                <a:latin typeface="+mj-lt"/>
              </a:rPr>
              <a:t>Αξιολόγηση </a:t>
            </a:r>
            <a:r>
              <a:rPr lang="el-GR" sz="2200" dirty="0">
                <a:latin typeface="+mj-lt"/>
              </a:rPr>
              <a:t>της </a:t>
            </a:r>
            <a:r>
              <a:rPr lang="el-GR" sz="2200" b="1" dirty="0">
                <a:latin typeface="+mj-lt"/>
              </a:rPr>
              <a:t>καταλληλότητας</a:t>
            </a:r>
            <a:r>
              <a:rPr lang="el-GR" sz="2200" dirty="0">
                <a:latin typeface="+mj-lt"/>
              </a:rPr>
              <a:t> του εκπαιδευτικού </a:t>
            </a:r>
            <a:r>
              <a:rPr lang="el-GR" sz="2200" dirty="0" smtClean="0">
                <a:latin typeface="+mj-lt"/>
              </a:rPr>
              <a:t>υλικού  </a:t>
            </a:r>
            <a:r>
              <a:rPr lang="el-GR" sz="2200" dirty="0">
                <a:latin typeface="+mj-lt"/>
              </a:rPr>
              <a:t>(στοιχεία δομής και οργάνωσης</a:t>
            </a:r>
            <a:r>
              <a:rPr lang="el-GR" sz="2200" dirty="0" smtClean="0">
                <a:latin typeface="+mj-lt"/>
              </a:rPr>
              <a:t>)</a:t>
            </a:r>
          </a:p>
          <a:p>
            <a:pPr>
              <a:spcBef>
                <a:spcPts val="0"/>
              </a:spcBef>
              <a:spcAft>
                <a:spcPts val="600"/>
              </a:spcAft>
            </a:pPr>
            <a:r>
              <a:rPr lang="el-GR" sz="2200" dirty="0">
                <a:latin typeface="+mj-lt"/>
              </a:rPr>
              <a:t>Αξιολόγηση της </a:t>
            </a:r>
            <a:r>
              <a:rPr lang="el-GR" sz="2200" b="1" dirty="0">
                <a:latin typeface="+mj-lt"/>
              </a:rPr>
              <a:t>ελκυστικότητας</a:t>
            </a:r>
            <a:r>
              <a:rPr lang="el-GR" sz="2200" dirty="0">
                <a:latin typeface="+mj-lt"/>
              </a:rPr>
              <a:t> του εκπαιδευτικού υλικού </a:t>
            </a:r>
            <a:endParaRPr lang="el-GR" sz="2200" dirty="0" smtClean="0">
              <a:latin typeface="+mj-lt"/>
            </a:endParaRPr>
          </a:p>
          <a:p>
            <a:pPr>
              <a:spcBef>
                <a:spcPts val="0"/>
              </a:spcBef>
              <a:spcAft>
                <a:spcPts val="600"/>
              </a:spcAft>
            </a:pPr>
            <a:r>
              <a:rPr lang="el-GR" sz="2200" dirty="0">
                <a:latin typeface="+mj-lt"/>
              </a:rPr>
              <a:t>Προτάσεις βελτίωσης – Παρατηρήσεις</a:t>
            </a:r>
            <a:endParaRPr lang="el-GR" sz="2200" dirty="0" smtClean="0">
              <a:latin typeface="+mj-lt"/>
            </a:endParaRPr>
          </a:p>
          <a:p>
            <a:pPr>
              <a:spcAft>
                <a:spcPts val="1200"/>
              </a:spcAft>
            </a:pPr>
            <a:endParaRPr lang="el-GR" sz="2200" u="sng" dirty="0"/>
          </a:p>
          <a:p>
            <a:pPr marL="0" indent="0">
              <a:buNone/>
            </a:pPr>
            <a:endParaRPr lang="el-GR" dirty="0"/>
          </a:p>
        </p:txBody>
      </p:sp>
      <p:sp>
        <p:nvSpPr>
          <p:cNvPr id="3" name="Τίτλος 2"/>
          <p:cNvSpPr>
            <a:spLocks noGrp="1"/>
          </p:cNvSpPr>
          <p:nvPr>
            <p:ph type="title"/>
          </p:nvPr>
        </p:nvSpPr>
        <p:spPr>
          <a:xfrm>
            <a:off x="1448122" y="188640"/>
            <a:ext cx="7372350" cy="1075390"/>
          </a:xfrm>
        </p:spPr>
        <p:txBody>
          <a:bodyPr>
            <a:normAutofit/>
          </a:bodyPr>
          <a:lstStyle/>
          <a:p>
            <a:r>
              <a:rPr lang="el-GR" sz="3600" smtClean="0"/>
              <a:t>3. Ερευνητικά </a:t>
            </a:r>
            <a:r>
              <a:rPr lang="el-GR" sz="3600" dirty="0" smtClean="0"/>
              <a:t>Ερωτήματα (2)</a:t>
            </a:r>
            <a:endParaRPr lang="el-GR" sz="3600" dirty="0"/>
          </a:p>
        </p:txBody>
      </p:sp>
    </p:spTree>
    <p:extLst>
      <p:ext uri="{BB962C8B-B14F-4D97-AF65-F5344CB8AC3E}">
        <p14:creationId xmlns:p14="http://schemas.microsoft.com/office/powerpoint/2010/main" val="16900843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260648"/>
            <a:ext cx="7199240" cy="765652"/>
          </a:xfrm>
        </p:spPr>
        <p:txBody>
          <a:bodyPr>
            <a:noAutofit/>
          </a:bodyPr>
          <a:lstStyle/>
          <a:p>
            <a:r>
              <a:rPr lang="el-GR" sz="3600" dirty="0"/>
              <a:t>4. Δομή της </a:t>
            </a:r>
            <a:r>
              <a:rPr lang="el-GR" sz="3600" dirty="0" smtClean="0"/>
              <a:t>εργασίας</a:t>
            </a:r>
            <a:endParaRPr lang="el-GR" sz="3600" b="1" dirty="0"/>
          </a:p>
        </p:txBody>
      </p:sp>
      <p:sp>
        <p:nvSpPr>
          <p:cNvPr id="4" name="9 - Ορθογώνιο"/>
          <p:cNvSpPr/>
          <p:nvPr/>
        </p:nvSpPr>
        <p:spPr>
          <a:xfrm>
            <a:off x="899592" y="1196752"/>
            <a:ext cx="7901787" cy="5740033"/>
          </a:xfrm>
          <a:prstGeom prst="rect">
            <a:avLst/>
          </a:prstGeom>
        </p:spPr>
        <p:txBody>
          <a:bodyPr wrap="square">
            <a:spAutoFit/>
          </a:bodyPr>
          <a:lstStyle/>
          <a:p>
            <a:pPr>
              <a:spcAft>
                <a:spcPts val="600"/>
              </a:spcAft>
            </a:pPr>
            <a:r>
              <a:rPr lang="el-GR" sz="2000" b="1" dirty="0" smtClean="0">
                <a:latin typeface="+mj-lt"/>
              </a:rPr>
              <a:t>Μέρος </a:t>
            </a:r>
            <a:r>
              <a:rPr lang="el-GR" sz="2000" b="1" dirty="0">
                <a:latin typeface="+mj-lt"/>
              </a:rPr>
              <a:t>Α </a:t>
            </a:r>
            <a:r>
              <a:rPr lang="el-GR" sz="2000" dirty="0">
                <a:latin typeface="+mj-lt"/>
              </a:rPr>
              <a:t>: </a:t>
            </a:r>
            <a:r>
              <a:rPr lang="el-GR" b="1" u="sng" dirty="0">
                <a:solidFill>
                  <a:srgbClr val="C00000"/>
                </a:solidFill>
                <a:latin typeface="+mj-lt"/>
              </a:rPr>
              <a:t>Θεωρητικό Πλαίσιο</a:t>
            </a:r>
          </a:p>
          <a:p>
            <a:r>
              <a:rPr lang="el-GR" sz="2000" dirty="0">
                <a:latin typeface="+mj-lt"/>
              </a:rPr>
              <a:t>Στο πρώτο μέρος της Διπλωματικής Εργασίας γίνεται ανάλυση όλων των εννοιών που συναντώνται σε αυτή</a:t>
            </a:r>
            <a:r>
              <a:rPr lang="el-GR" sz="2000" dirty="0" smtClean="0">
                <a:latin typeface="+mj-lt"/>
              </a:rPr>
              <a:t>.</a:t>
            </a:r>
          </a:p>
          <a:p>
            <a:endParaRPr lang="el-GR" sz="2000" dirty="0">
              <a:latin typeface="+mj-lt"/>
            </a:endParaRPr>
          </a:p>
          <a:p>
            <a:pPr>
              <a:spcAft>
                <a:spcPts val="600"/>
              </a:spcAft>
            </a:pPr>
            <a:r>
              <a:rPr lang="el-GR" sz="2000" b="1" dirty="0">
                <a:latin typeface="+mj-lt"/>
              </a:rPr>
              <a:t>Μέρος Β </a:t>
            </a:r>
            <a:r>
              <a:rPr lang="el-GR" sz="2000" dirty="0">
                <a:latin typeface="+mj-lt"/>
              </a:rPr>
              <a:t>: </a:t>
            </a:r>
            <a:r>
              <a:rPr lang="el-GR" b="1" u="sng" dirty="0">
                <a:solidFill>
                  <a:srgbClr val="C00000"/>
                </a:solidFill>
                <a:latin typeface="+mj-lt"/>
              </a:rPr>
              <a:t>Σχεδιασμός και Δημιουργία Εκπαιδευτικού Υλικού</a:t>
            </a:r>
          </a:p>
          <a:p>
            <a:r>
              <a:rPr lang="el-GR" sz="2000" dirty="0">
                <a:latin typeface="+mj-lt"/>
              </a:rPr>
              <a:t>Στο δεύτερο μέρος γίνεται ανάλυση των αρχών σχεδιασμού του εκπαιδευτικού υλικού και παρουσιάζεται το ίδιο το εκπαιδευτικό υλικό που δημιουργήθηκε βασισμένο στις αρχές αυτές</a:t>
            </a:r>
            <a:r>
              <a:rPr lang="el-GR" sz="2000" dirty="0" smtClean="0">
                <a:latin typeface="+mj-lt"/>
              </a:rPr>
              <a:t>.</a:t>
            </a:r>
          </a:p>
          <a:p>
            <a:endParaRPr lang="el-GR" sz="2000" dirty="0">
              <a:latin typeface="+mj-lt"/>
            </a:endParaRPr>
          </a:p>
          <a:p>
            <a:pPr>
              <a:spcAft>
                <a:spcPts val="600"/>
              </a:spcAft>
            </a:pPr>
            <a:r>
              <a:rPr lang="el-GR" sz="2000" b="1" dirty="0">
                <a:latin typeface="+mj-lt"/>
              </a:rPr>
              <a:t>Μέρος Γ </a:t>
            </a:r>
            <a:r>
              <a:rPr lang="el-GR" sz="2000" dirty="0">
                <a:latin typeface="+mj-lt"/>
              </a:rPr>
              <a:t>: </a:t>
            </a:r>
            <a:r>
              <a:rPr lang="el-GR" b="1" u="sng" dirty="0">
                <a:solidFill>
                  <a:srgbClr val="C00000"/>
                </a:solidFill>
                <a:latin typeface="+mj-lt"/>
              </a:rPr>
              <a:t>Ερευνητικό Πλαίσιο</a:t>
            </a:r>
          </a:p>
          <a:p>
            <a:pPr algn="just"/>
            <a:r>
              <a:rPr lang="el-GR" sz="2000" dirty="0">
                <a:latin typeface="+mj-lt"/>
              </a:rPr>
              <a:t>Στο τρίτο μέρος της Διπλωματικής εργασίας γίνεται ανάλυση των μεθόδων, καθώς και </a:t>
            </a:r>
            <a:r>
              <a:rPr lang="el-GR" sz="2000" dirty="0" smtClean="0">
                <a:latin typeface="+mj-lt"/>
              </a:rPr>
              <a:t>της </a:t>
            </a:r>
            <a:r>
              <a:rPr lang="el-GR" sz="2000" dirty="0">
                <a:latin typeface="+mj-lt"/>
              </a:rPr>
              <a:t>μεθοδολογίας που πραγματοποιήθηκε για την διεξαγωγή των ερευνών. Στη συνέχεια παρουσιάζονται και σχολιάζονται τα αποτελέσματα της ποσοτικής, καθώς και της ποιοτικής έρευνας που έλαβαν χώρα στο πλαίσιο της επιμόρφωσης των εκπαιδευτικών Αγγλικής Γλώσσας στη Δευτεροβάθμια Ρεθύμνου.</a:t>
            </a:r>
          </a:p>
          <a:p>
            <a:endParaRPr lang="el-GR" sz="2000" dirty="0"/>
          </a:p>
        </p:txBody>
      </p:sp>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τρογγυλεμένο ορθογώνιο 2"/>
          <p:cNvSpPr/>
          <p:nvPr/>
        </p:nvSpPr>
        <p:spPr>
          <a:xfrm>
            <a:off x="611560" y="1772816"/>
            <a:ext cx="7848872" cy="42484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a:t>
            </a:r>
            <a:r>
              <a:rPr lang="el-GR" sz="3600" dirty="0" smtClean="0"/>
              <a:t>Πλαίσιο (1)</a:t>
            </a:r>
            <a:endParaRPr lang="el-GR" sz="3600" b="1" dirty="0"/>
          </a:p>
        </p:txBody>
      </p:sp>
      <p:sp>
        <p:nvSpPr>
          <p:cNvPr id="4" name="9 - Ορθογώνιο"/>
          <p:cNvSpPr/>
          <p:nvPr/>
        </p:nvSpPr>
        <p:spPr>
          <a:xfrm>
            <a:off x="828364" y="1988840"/>
            <a:ext cx="8352928" cy="3739485"/>
          </a:xfrm>
          <a:prstGeom prst="rect">
            <a:avLst/>
          </a:prstGeom>
        </p:spPr>
        <p:txBody>
          <a:bodyPr wrap="square">
            <a:spAutoFit/>
          </a:bodyPr>
          <a:lstStyle/>
          <a:p>
            <a:pPr>
              <a:spcAft>
                <a:spcPts val="600"/>
              </a:spcAft>
            </a:pPr>
            <a:r>
              <a:rPr lang="el-GR" b="1" dirty="0">
                <a:latin typeface="+mj-lt"/>
              </a:rPr>
              <a:t>1η Ενότητα </a:t>
            </a:r>
            <a:r>
              <a:rPr lang="el-GR" dirty="0">
                <a:latin typeface="+mj-lt"/>
              </a:rPr>
              <a:t>: Η εξ Αποστάσεως </a:t>
            </a:r>
            <a:r>
              <a:rPr lang="el-GR" dirty="0" smtClean="0">
                <a:latin typeface="+mj-lt"/>
              </a:rPr>
              <a:t>Εκπαίδευση</a:t>
            </a:r>
            <a:endParaRPr lang="el-GR" dirty="0">
              <a:latin typeface="+mj-lt"/>
            </a:endParaRPr>
          </a:p>
          <a:p>
            <a:pPr>
              <a:spcAft>
                <a:spcPts val="1200"/>
              </a:spcAft>
            </a:pPr>
            <a:r>
              <a:rPr lang="el-GR" dirty="0">
                <a:latin typeface="+mj-lt"/>
              </a:rPr>
              <a:t>	 </a:t>
            </a:r>
            <a:r>
              <a:rPr lang="el-GR" dirty="0" smtClean="0">
                <a:latin typeface="+mj-lt"/>
              </a:rPr>
              <a:t>       - Εκπαίδευση Ενηλίκων</a:t>
            </a:r>
            <a:endParaRPr lang="el-GR" dirty="0">
              <a:latin typeface="+mj-lt"/>
            </a:endParaRPr>
          </a:p>
          <a:p>
            <a:pPr>
              <a:spcAft>
                <a:spcPts val="1200"/>
              </a:spcAft>
            </a:pPr>
            <a:r>
              <a:rPr lang="el-GR" b="1" dirty="0" smtClean="0">
                <a:latin typeface="+mj-lt"/>
              </a:rPr>
              <a:t>2</a:t>
            </a:r>
            <a:r>
              <a:rPr lang="el-GR" b="1" baseline="30000" dirty="0" smtClean="0">
                <a:latin typeface="+mj-lt"/>
              </a:rPr>
              <a:t>η</a:t>
            </a:r>
            <a:r>
              <a:rPr lang="el-GR" b="1" dirty="0">
                <a:latin typeface="+mj-lt"/>
              </a:rPr>
              <a:t> Ενότητα </a:t>
            </a:r>
            <a:r>
              <a:rPr lang="el-GR" dirty="0">
                <a:latin typeface="+mj-lt"/>
              </a:rPr>
              <a:t>: Ο πολυδιάστατος ρόλος του Καθηγητή </a:t>
            </a:r>
            <a:r>
              <a:rPr lang="el-GR" dirty="0" smtClean="0">
                <a:latin typeface="+mj-lt"/>
              </a:rPr>
              <a:t>στην 		         Εκπαίδευση Ενηλίκων</a:t>
            </a:r>
          </a:p>
          <a:p>
            <a:pPr>
              <a:spcAft>
                <a:spcPts val="1200"/>
              </a:spcAft>
            </a:pPr>
            <a:r>
              <a:rPr lang="el-GR" dirty="0" smtClean="0">
                <a:latin typeface="+mj-lt"/>
              </a:rPr>
              <a:t>	        </a:t>
            </a:r>
            <a:r>
              <a:rPr lang="el-GR" dirty="0">
                <a:latin typeface="+mj-lt"/>
              </a:rPr>
              <a:t>- Ο ρόλος του Καθηγητή – </a:t>
            </a:r>
            <a:r>
              <a:rPr lang="el-GR" dirty="0" smtClean="0">
                <a:latin typeface="+mj-lt"/>
              </a:rPr>
              <a:t>Σύμβουλου</a:t>
            </a:r>
          </a:p>
          <a:p>
            <a:pPr>
              <a:spcAft>
                <a:spcPts val="1200"/>
              </a:spcAft>
            </a:pPr>
            <a:r>
              <a:rPr lang="el-GR" dirty="0">
                <a:latin typeface="+mj-lt"/>
              </a:rPr>
              <a:t>	        - Ο Καθηγητής- Σύμβουλος ως εμψυχωτής &amp; </a:t>
            </a:r>
            <a:r>
              <a:rPr lang="el-GR" dirty="0" smtClean="0">
                <a:latin typeface="+mj-lt"/>
              </a:rPr>
              <a:t>	  	        διευκολυντής μάθησης</a:t>
            </a:r>
          </a:p>
          <a:p>
            <a:pPr>
              <a:spcAft>
                <a:spcPts val="1200"/>
              </a:spcAft>
            </a:pPr>
            <a:r>
              <a:rPr lang="el-GR" b="1" dirty="0" smtClean="0">
                <a:latin typeface="+mj-lt"/>
              </a:rPr>
              <a:t>3</a:t>
            </a:r>
            <a:r>
              <a:rPr lang="el-GR" b="1" baseline="30000" dirty="0" smtClean="0">
                <a:latin typeface="+mj-lt"/>
              </a:rPr>
              <a:t>η</a:t>
            </a:r>
            <a:r>
              <a:rPr lang="el-GR" b="1" dirty="0">
                <a:latin typeface="+mj-lt"/>
              </a:rPr>
              <a:t> Ενότητα </a:t>
            </a:r>
            <a:r>
              <a:rPr lang="el-GR" dirty="0">
                <a:latin typeface="+mj-lt"/>
              </a:rPr>
              <a:t>: Χαρακτηριστικά </a:t>
            </a:r>
            <a:r>
              <a:rPr lang="el-GR" dirty="0" smtClean="0">
                <a:latin typeface="+mj-lt"/>
              </a:rPr>
              <a:t>Ενήλικων Εκπαιδευόμενων </a:t>
            </a:r>
            <a:endParaRPr lang="el-GR" dirty="0">
              <a:latin typeface="+mj-lt"/>
            </a:endParaRPr>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τρογγυλεμένο ορθογώνιο 3"/>
          <p:cNvSpPr/>
          <p:nvPr/>
        </p:nvSpPr>
        <p:spPr>
          <a:xfrm>
            <a:off x="628650" y="1440517"/>
            <a:ext cx="7886700" cy="465277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Θέση περιεχομένου 1"/>
          <p:cNvSpPr>
            <a:spLocks noGrp="1"/>
          </p:cNvSpPr>
          <p:nvPr>
            <p:ph idx="1"/>
          </p:nvPr>
        </p:nvSpPr>
        <p:spPr/>
        <p:txBody>
          <a:bodyPr/>
          <a:lstStyle/>
          <a:p>
            <a:pPr marL="0" lvl="0" indent="0" defTabSz="914400" fontAlgn="base">
              <a:lnSpc>
                <a:spcPct val="100000"/>
              </a:lnSpc>
              <a:spcBef>
                <a:spcPct val="0"/>
              </a:spcBef>
              <a:spcAft>
                <a:spcPts val="1200"/>
              </a:spcAft>
              <a:buNone/>
            </a:pPr>
            <a:r>
              <a:rPr lang="el-GR" sz="2400" b="1" dirty="0" smtClean="0">
                <a:solidFill>
                  <a:prstClr val="black"/>
                </a:solidFill>
                <a:latin typeface="Calibri Light"/>
              </a:rPr>
              <a:t>4η Ενότητα </a:t>
            </a:r>
            <a:r>
              <a:rPr lang="el-GR" sz="2400" dirty="0">
                <a:solidFill>
                  <a:prstClr val="black"/>
                </a:solidFill>
                <a:latin typeface="Calibri Light"/>
              </a:rPr>
              <a:t>: Το Εκπαιδευτικό </a:t>
            </a:r>
            <a:r>
              <a:rPr lang="el-GR" sz="2400" dirty="0" smtClean="0">
                <a:solidFill>
                  <a:prstClr val="black"/>
                </a:solidFill>
                <a:latin typeface="Calibri Light"/>
              </a:rPr>
              <a:t>Υλικό</a:t>
            </a:r>
          </a:p>
          <a:p>
            <a:pPr marL="0" lvl="0" indent="0" defTabSz="914400" fontAlgn="base">
              <a:lnSpc>
                <a:spcPct val="100000"/>
              </a:lnSpc>
              <a:spcBef>
                <a:spcPct val="0"/>
              </a:spcBef>
              <a:spcAft>
                <a:spcPts val="600"/>
              </a:spcAft>
              <a:buNone/>
            </a:pPr>
            <a:r>
              <a:rPr lang="el-GR" sz="2400" dirty="0">
                <a:solidFill>
                  <a:prstClr val="black"/>
                </a:solidFill>
                <a:latin typeface="Calibri Light"/>
              </a:rPr>
              <a:t>	         </a:t>
            </a:r>
            <a:r>
              <a:rPr lang="el-GR" sz="2400" dirty="0" smtClean="0">
                <a:solidFill>
                  <a:prstClr val="black"/>
                </a:solidFill>
                <a:latin typeface="Calibri Light"/>
              </a:rPr>
              <a:t>- Αρχές </a:t>
            </a:r>
            <a:r>
              <a:rPr lang="el-GR" sz="2400" dirty="0">
                <a:solidFill>
                  <a:prstClr val="black"/>
                </a:solidFill>
                <a:latin typeface="Calibri Light"/>
              </a:rPr>
              <a:t>Σχεδιασμού Εκπαιδευτικού </a:t>
            </a:r>
            <a:r>
              <a:rPr lang="el-GR" sz="2400" dirty="0" smtClean="0">
                <a:solidFill>
                  <a:prstClr val="black"/>
                </a:solidFill>
                <a:latin typeface="Calibri Light"/>
              </a:rPr>
              <a:t>Υλικού</a:t>
            </a:r>
          </a:p>
          <a:p>
            <a:pPr marL="0" lvl="0" indent="0" defTabSz="914400" fontAlgn="base">
              <a:lnSpc>
                <a:spcPct val="100000"/>
              </a:lnSpc>
              <a:spcBef>
                <a:spcPct val="0"/>
              </a:spcBef>
              <a:spcAft>
                <a:spcPts val="1200"/>
              </a:spcAft>
              <a:buNone/>
            </a:pPr>
            <a:r>
              <a:rPr lang="el-GR" sz="2400" dirty="0" smtClean="0">
                <a:solidFill>
                  <a:prstClr val="black"/>
                </a:solidFill>
                <a:latin typeface="Calibri Light"/>
              </a:rPr>
              <a:t>	         </a:t>
            </a:r>
            <a:r>
              <a:rPr lang="el-GR" sz="2400" dirty="0">
                <a:solidFill>
                  <a:prstClr val="black"/>
                </a:solidFill>
                <a:latin typeface="Calibri Light"/>
              </a:rPr>
              <a:t>- Συμπεράσματα </a:t>
            </a:r>
          </a:p>
          <a:p>
            <a:pPr marL="0" lvl="0" indent="0" defTabSz="914400" fontAlgn="base">
              <a:lnSpc>
                <a:spcPct val="100000"/>
              </a:lnSpc>
              <a:spcBef>
                <a:spcPct val="0"/>
              </a:spcBef>
              <a:spcAft>
                <a:spcPts val="600"/>
              </a:spcAft>
              <a:buNone/>
            </a:pPr>
            <a:r>
              <a:rPr lang="el-GR" sz="2400" b="1" dirty="0" smtClean="0">
                <a:solidFill>
                  <a:prstClr val="black"/>
                </a:solidFill>
                <a:latin typeface="Calibri Light"/>
              </a:rPr>
              <a:t>5</a:t>
            </a:r>
            <a:r>
              <a:rPr lang="el-GR" sz="2400" b="1" baseline="30000" dirty="0" smtClean="0">
                <a:solidFill>
                  <a:prstClr val="black"/>
                </a:solidFill>
                <a:latin typeface="Calibri Light"/>
              </a:rPr>
              <a:t>η</a:t>
            </a:r>
            <a:r>
              <a:rPr lang="el-GR" sz="2400" b="1" dirty="0">
                <a:solidFill>
                  <a:prstClr val="black"/>
                </a:solidFill>
                <a:latin typeface="Calibri Light"/>
              </a:rPr>
              <a:t> Ενότητα : </a:t>
            </a:r>
            <a:r>
              <a:rPr lang="el-GR" sz="2400" dirty="0">
                <a:solidFill>
                  <a:prstClr val="black"/>
                </a:solidFill>
                <a:latin typeface="Calibri Light"/>
              </a:rPr>
              <a:t>Διδασκαλία Ξένων </a:t>
            </a:r>
            <a:r>
              <a:rPr lang="el-GR" sz="2400" dirty="0" smtClean="0">
                <a:solidFill>
                  <a:prstClr val="black"/>
                </a:solidFill>
                <a:latin typeface="Calibri Light"/>
              </a:rPr>
              <a:t>Γλωσσών</a:t>
            </a:r>
            <a:endParaRPr lang="el-GR" sz="2400" dirty="0">
              <a:solidFill>
                <a:prstClr val="black"/>
              </a:solidFill>
              <a:latin typeface="Calibri Light"/>
            </a:endParaRPr>
          </a:p>
          <a:p>
            <a:pPr marL="0" lvl="0" indent="0" defTabSz="914400" fontAlgn="base">
              <a:lnSpc>
                <a:spcPct val="100000"/>
              </a:lnSpc>
              <a:spcBef>
                <a:spcPct val="0"/>
              </a:spcBef>
              <a:spcAft>
                <a:spcPts val="600"/>
              </a:spcAft>
              <a:buNone/>
            </a:pPr>
            <a:r>
              <a:rPr lang="el-GR" sz="2400" dirty="0">
                <a:solidFill>
                  <a:prstClr val="black"/>
                </a:solidFill>
                <a:latin typeface="Calibri Light"/>
              </a:rPr>
              <a:t>	          - Η Διδασκαλία της Αγγλικής Γλώσσας με τη </a:t>
            </a:r>
            <a:r>
              <a:rPr lang="el-GR" sz="2400" dirty="0" smtClean="0">
                <a:solidFill>
                  <a:prstClr val="black"/>
                </a:solidFill>
                <a:latin typeface="Calibri Light"/>
              </a:rPr>
              <a:t>		           χρήση </a:t>
            </a:r>
            <a:r>
              <a:rPr lang="el-GR" sz="2400" dirty="0">
                <a:solidFill>
                  <a:prstClr val="black"/>
                </a:solidFill>
                <a:latin typeface="Calibri Light"/>
              </a:rPr>
              <a:t>ΤΠΕ </a:t>
            </a:r>
          </a:p>
          <a:p>
            <a:pPr marL="0" lvl="0" indent="0" defTabSz="914400" fontAlgn="base">
              <a:lnSpc>
                <a:spcPct val="100000"/>
              </a:lnSpc>
              <a:spcBef>
                <a:spcPct val="0"/>
              </a:spcBef>
              <a:spcAft>
                <a:spcPts val="600"/>
              </a:spcAft>
              <a:buNone/>
            </a:pPr>
            <a:r>
              <a:rPr lang="el-GR" sz="2400" dirty="0">
                <a:solidFill>
                  <a:prstClr val="black"/>
                </a:solidFill>
                <a:latin typeface="Calibri Light"/>
              </a:rPr>
              <a:t>	           - Η Παιδαγωγική Αξιοποίηση του </a:t>
            </a:r>
            <a:r>
              <a:rPr lang="el-GR" sz="2400" dirty="0" smtClean="0">
                <a:solidFill>
                  <a:prstClr val="black"/>
                </a:solidFill>
                <a:latin typeface="Calibri Light"/>
              </a:rPr>
              <a:t>Βίντεο</a:t>
            </a:r>
          </a:p>
          <a:p>
            <a:pPr marL="0" lvl="0" indent="0" defTabSz="914400" fontAlgn="base">
              <a:lnSpc>
                <a:spcPct val="100000"/>
              </a:lnSpc>
              <a:spcBef>
                <a:spcPct val="0"/>
              </a:spcBef>
              <a:spcAft>
                <a:spcPts val="600"/>
              </a:spcAft>
              <a:buNone/>
            </a:pPr>
            <a:r>
              <a:rPr lang="el-GR" sz="2400" dirty="0">
                <a:solidFill>
                  <a:prstClr val="black"/>
                </a:solidFill>
                <a:latin typeface="Calibri Light"/>
              </a:rPr>
              <a:t>	           - Η Παιδαγωγική Αξιοποίηση του animation </a:t>
            </a:r>
            <a:endParaRPr lang="el-GR" sz="2400" dirty="0" smtClean="0">
              <a:solidFill>
                <a:prstClr val="black"/>
              </a:solidFill>
              <a:latin typeface="Calibri Light"/>
            </a:endParaRPr>
          </a:p>
          <a:p>
            <a:pPr marL="0" lvl="0" indent="0" defTabSz="914400" fontAlgn="base">
              <a:lnSpc>
                <a:spcPct val="100000"/>
              </a:lnSpc>
              <a:spcBef>
                <a:spcPct val="0"/>
              </a:spcBef>
              <a:spcAft>
                <a:spcPts val="600"/>
              </a:spcAft>
              <a:buNone/>
            </a:pPr>
            <a:r>
              <a:rPr lang="el-GR" sz="2400" dirty="0">
                <a:solidFill>
                  <a:prstClr val="black"/>
                </a:solidFill>
                <a:latin typeface="Calibri Light"/>
              </a:rPr>
              <a:t>	           - Η Παιδαγωγική Αξιοποίηση του κόμικ </a:t>
            </a:r>
          </a:p>
        </p:txBody>
      </p:sp>
      <p:sp>
        <p:nvSpPr>
          <p:cNvPr id="3" name="Τίτλος 2"/>
          <p:cNvSpPr>
            <a:spLocks noGrp="1"/>
          </p:cNvSpPr>
          <p:nvPr>
            <p:ph type="title"/>
          </p:nvPr>
        </p:nvSpPr>
        <p:spPr/>
        <p:txBody>
          <a:bodyPr>
            <a:normAutofit/>
          </a:bodyPr>
          <a:lstStyle/>
          <a:p>
            <a:r>
              <a:rPr lang="el-GR" sz="3600" dirty="0"/>
              <a:t>4. Θεωρητικό Πλαίσιο </a:t>
            </a:r>
            <a:r>
              <a:rPr lang="el-GR" sz="3600" dirty="0" smtClean="0"/>
              <a:t>(2)</a:t>
            </a:r>
            <a:endParaRPr lang="el-GR" sz="3600" dirty="0"/>
          </a:p>
        </p:txBody>
      </p:sp>
    </p:spTree>
    <p:extLst>
      <p:ext uri="{BB962C8B-B14F-4D97-AF65-F5344CB8AC3E}">
        <p14:creationId xmlns:p14="http://schemas.microsoft.com/office/powerpoint/2010/main" val="11682387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Στρογγυλεμένο ορθογώνιο 6"/>
          <p:cNvSpPr/>
          <p:nvPr/>
        </p:nvSpPr>
        <p:spPr>
          <a:xfrm flipH="1" flipV="1">
            <a:off x="3995936" y="2349737"/>
            <a:ext cx="4841018" cy="43377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Στρογγυλεμένο ορθογώνιο 2"/>
          <p:cNvSpPr/>
          <p:nvPr/>
        </p:nvSpPr>
        <p:spPr>
          <a:xfrm>
            <a:off x="576065" y="2470969"/>
            <a:ext cx="3275855" cy="40543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187625" y="260648"/>
            <a:ext cx="7848872" cy="765652"/>
          </a:xfrm>
        </p:spPr>
        <p:txBody>
          <a:bodyPr>
            <a:noAutofit/>
          </a:bodyPr>
          <a:lstStyle/>
          <a:p>
            <a:r>
              <a:rPr lang="en-US" sz="3600" dirty="0" smtClean="0"/>
              <a:t>5.</a:t>
            </a:r>
            <a:r>
              <a:rPr lang="el-GR" sz="3600" dirty="0" smtClean="0"/>
              <a:t> </a:t>
            </a:r>
            <a:r>
              <a:rPr lang="el-GR" sz="3600" dirty="0"/>
              <a:t>Παραγόμενο εκπαιδευτικό </a:t>
            </a:r>
            <a:r>
              <a:rPr lang="el-GR" sz="3600" dirty="0" smtClean="0"/>
              <a:t>υλικό</a:t>
            </a:r>
            <a:endParaRPr lang="el-GR" sz="3600" b="1" dirty="0">
              <a:solidFill>
                <a:srgbClr val="FF0000"/>
              </a:solidFill>
            </a:endParaRPr>
          </a:p>
        </p:txBody>
      </p:sp>
      <p:sp>
        <p:nvSpPr>
          <p:cNvPr id="4" name="9 - Ορθογώνιο"/>
          <p:cNvSpPr/>
          <p:nvPr/>
        </p:nvSpPr>
        <p:spPr>
          <a:xfrm>
            <a:off x="899592" y="1147530"/>
            <a:ext cx="7937362" cy="1323439"/>
          </a:xfrm>
          <a:prstGeom prst="rect">
            <a:avLst/>
          </a:prstGeom>
        </p:spPr>
        <p:txBody>
          <a:bodyPr wrap="square">
            <a:spAutoFit/>
          </a:bodyPr>
          <a:lstStyle/>
          <a:p>
            <a:pPr algn="just"/>
            <a:r>
              <a:rPr lang="el-GR" sz="2000" dirty="0" smtClean="0">
                <a:latin typeface="+mj-lt"/>
              </a:rPr>
              <a:t>Το </a:t>
            </a:r>
            <a:r>
              <a:rPr lang="el-GR" sz="2000" dirty="0">
                <a:latin typeface="+mj-lt"/>
              </a:rPr>
              <a:t>Εκπαιδευτικό Υλικό δημιουργήθηκε με σκοπό να επιμορφώσει τους εκπαιδευτικούς Αγγλικής Γλώσσας της Δευτεροβάθμιας </a:t>
            </a:r>
            <a:r>
              <a:rPr lang="el-GR" sz="2000" dirty="0" smtClean="0">
                <a:latin typeface="+mj-lt"/>
              </a:rPr>
              <a:t>Ρεθύμνου</a:t>
            </a:r>
            <a:r>
              <a:rPr lang="en-US" sz="2000" dirty="0" smtClean="0">
                <a:latin typeface="+mj-lt"/>
              </a:rPr>
              <a:t>.</a:t>
            </a:r>
          </a:p>
          <a:p>
            <a:pPr algn="just"/>
            <a:r>
              <a:rPr lang="el-GR" sz="2000" dirty="0" smtClean="0">
                <a:latin typeface="+mj-lt"/>
              </a:rPr>
              <a:t>Η δημιουργία του </a:t>
            </a:r>
            <a:r>
              <a:rPr lang="el-GR" sz="2000" dirty="0">
                <a:latin typeface="+mj-lt"/>
              </a:rPr>
              <a:t>βασίστηκε </a:t>
            </a:r>
            <a:r>
              <a:rPr lang="el-GR" sz="2000" dirty="0" smtClean="0">
                <a:latin typeface="+mj-lt"/>
              </a:rPr>
              <a:t>σε </a:t>
            </a:r>
            <a:r>
              <a:rPr lang="el-GR" sz="2000" b="1" dirty="0">
                <a:latin typeface="+mj-lt"/>
              </a:rPr>
              <a:t>αρχές σχεδιασμού </a:t>
            </a:r>
            <a:r>
              <a:rPr lang="el-GR" sz="2000" b="1" dirty="0" smtClean="0">
                <a:latin typeface="+mj-lt"/>
              </a:rPr>
              <a:t>εξ αποστάσεως εκπαιδευτικού υλικού.</a:t>
            </a:r>
            <a:endParaRPr lang="el-GR" sz="2000" b="1" dirty="0">
              <a:latin typeface="+mj-lt"/>
            </a:endParaRPr>
          </a:p>
        </p:txBody>
      </p:sp>
      <p:sp>
        <p:nvSpPr>
          <p:cNvPr id="5" name="Ορθογώνιο 4"/>
          <p:cNvSpPr/>
          <p:nvPr/>
        </p:nvSpPr>
        <p:spPr>
          <a:xfrm>
            <a:off x="683568" y="2470969"/>
            <a:ext cx="3312368" cy="3912225"/>
          </a:xfrm>
          <a:prstGeom prst="rect">
            <a:avLst/>
          </a:prstGeom>
          <a:noFill/>
          <a:ln>
            <a:noFill/>
          </a:ln>
        </p:spPr>
        <p:txBody>
          <a:bodyPr wrap="square">
            <a:spAutoFit/>
          </a:bodyPr>
          <a:lstStyle/>
          <a:p>
            <a:pPr>
              <a:lnSpc>
                <a:spcPct val="107000"/>
              </a:lnSpc>
              <a:spcAft>
                <a:spcPts val="0"/>
              </a:spcAft>
            </a:pPr>
            <a:r>
              <a:rPr lang="el-GR" sz="2000" b="1" dirty="0" smtClean="0">
                <a:solidFill>
                  <a:srgbClr val="C00000"/>
                </a:solidFill>
                <a:latin typeface="Calibri" panose="020F0502020204030204" pitchFamily="34" charset="0"/>
                <a:ea typeface="Calibri" panose="020F0502020204030204" pitchFamily="34" charset="0"/>
                <a:cs typeface="Times New Roman" panose="02020603050405020304" pitchFamily="18" charset="0"/>
              </a:rPr>
              <a:t>Αρχές Σχεδιασμού </a:t>
            </a:r>
          </a:p>
          <a:p>
            <a:pPr>
              <a:lnSpc>
                <a:spcPct val="107000"/>
              </a:lnSpc>
              <a:spcAft>
                <a:spcPts val="0"/>
              </a:spcAft>
            </a:pPr>
            <a:r>
              <a:rPr lang="el-GR" sz="1600" b="1" dirty="0" smtClean="0">
                <a:latin typeface="Calibri" panose="020F0502020204030204" pitchFamily="34" charset="0"/>
                <a:ea typeface="Calibri" panose="020F0502020204030204" pitchFamily="34" charset="0"/>
                <a:cs typeface="Times New Roman" panose="02020603050405020304" pitchFamily="18" charset="0"/>
              </a:rPr>
              <a:t>(Σπανακά &amp; Λιοναράκης, 2017)</a:t>
            </a:r>
          </a:p>
          <a:p>
            <a:pPr>
              <a:lnSpc>
                <a:spcPct val="107000"/>
              </a:lnSpc>
              <a:spcAft>
                <a:spcPts val="0"/>
              </a:spcAft>
            </a:pPr>
            <a:endParaRPr lang="el-GR" sz="1600"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l-GR" sz="1800" dirty="0" smtClean="0">
                <a:latin typeface="Calibri" panose="020F0502020204030204" pitchFamily="34" charset="0"/>
                <a:ea typeface="Calibri" panose="020F0502020204030204" pitchFamily="34" charset="0"/>
                <a:cs typeface="Times New Roman" panose="02020603050405020304" pitchFamily="18" charset="0"/>
              </a:rPr>
              <a:t>1η </a:t>
            </a:r>
            <a:r>
              <a:rPr lang="el-GR" sz="1800" dirty="0">
                <a:latin typeface="Calibri" panose="020F0502020204030204" pitchFamily="34" charset="0"/>
                <a:ea typeface="Calibri" panose="020F0502020204030204" pitchFamily="34" charset="0"/>
                <a:cs typeface="Times New Roman" panose="02020603050405020304" pitchFamily="18" charset="0"/>
              </a:rPr>
              <a:t>Αρχή: Διδακτικοί Στόχοι και Μαθησιακά Αποτελέσματα</a:t>
            </a:r>
          </a:p>
          <a:p>
            <a:pPr>
              <a:lnSpc>
                <a:spcPct val="107000"/>
              </a:lnSpc>
              <a:spcAft>
                <a:spcPts val="0"/>
              </a:spcAft>
            </a:pPr>
            <a:r>
              <a:rPr lang="el-GR" sz="1800" dirty="0">
                <a:latin typeface="Calibri" panose="020F0502020204030204" pitchFamily="34" charset="0"/>
                <a:ea typeface="Calibri" panose="020F0502020204030204" pitchFamily="34" charset="0"/>
                <a:cs typeface="Times New Roman" panose="02020603050405020304" pitchFamily="18" charset="0"/>
              </a:rPr>
              <a:t>2η Αρχή: Ο προφορικός λόγος</a:t>
            </a:r>
          </a:p>
          <a:p>
            <a:pPr>
              <a:lnSpc>
                <a:spcPct val="107000"/>
              </a:lnSpc>
              <a:spcAft>
                <a:spcPts val="0"/>
              </a:spcAft>
            </a:pPr>
            <a:r>
              <a:rPr lang="el-GR" sz="1800" dirty="0">
                <a:latin typeface="Calibri" panose="020F0502020204030204" pitchFamily="34" charset="0"/>
                <a:ea typeface="Calibri" panose="020F0502020204030204" pitchFamily="34" charset="0"/>
                <a:cs typeface="Times New Roman" panose="02020603050405020304" pitchFamily="18" charset="0"/>
              </a:rPr>
              <a:t>3η Αρχή: Ανακαλυπτική Μάθηση</a:t>
            </a:r>
          </a:p>
          <a:p>
            <a:pPr>
              <a:lnSpc>
                <a:spcPct val="107000"/>
              </a:lnSpc>
              <a:spcAft>
                <a:spcPts val="0"/>
              </a:spcAft>
            </a:pPr>
            <a:r>
              <a:rPr lang="el-GR" sz="1800" dirty="0">
                <a:latin typeface="Calibri" panose="020F0502020204030204" pitchFamily="34" charset="0"/>
                <a:ea typeface="Calibri" panose="020F0502020204030204" pitchFamily="34" charset="0"/>
                <a:cs typeface="Times New Roman" panose="02020603050405020304" pitchFamily="18" charset="0"/>
              </a:rPr>
              <a:t>4η Αρχή: Τι είμαι ικανός να κάνω με αυτά που έμαθα;</a:t>
            </a:r>
          </a:p>
          <a:p>
            <a:pPr>
              <a:lnSpc>
                <a:spcPct val="107000"/>
              </a:lnSpc>
              <a:spcAft>
                <a:spcPts val="0"/>
              </a:spcAft>
            </a:pPr>
            <a:r>
              <a:rPr lang="el-GR" sz="1800" dirty="0">
                <a:latin typeface="Calibri" panose="020F0502020204030204" pitchFamily="34" charset="0"/>
                <a:ea typeface="Calibri" panose="020F0502020204030204" pitchFamily="34" charset="0"/>
                <a:cs typeface="Times New Roman" panose="02020603050405020304" pitchFamily="18" charset="0"/>
              </a:rPr>
              <a:t>5η Αρχή: Τα Αυτονόητα</a:t>
            </a:r>
          </a:p>
          <a:p>
            <a:pPr>
              <a:lnSpc>
                <a:spcPct val="107000"/>
              </a:lnSpc>
              <a:spcAft>
                <a:spcPts val="0"/>
              </a:spcAft>
            </a:pPr>
            <a:r>
              <a:rPr lang="el-GR" sz="1800" dirty="0">
                <a:latin typeface="Calibri" panose="020F0502020204030204" pitchFamily="34" charset="0"/>
                <a:ea typeface="Calibri" panose="020F0502020204030204" pitchFamily="34" charset="0"/>
                <a:cs typeface="Times New Roman" panose="02020603050405020304" pitchFamily="18" charset="0"/>
              </a:rPr>
              <a:t>6η Αρχή: Γιατί αυτό και όχι το άλλο;</a:t>
            </a:r>
          </a:p>
          <a:p>
            <a:pPr>
              <a:lnSpc>
                <a:spcPct val="107000"/>
              </a:lnSpc>
              <a:spcAft>
                <a:spcPts val="0"/>
              </a:spcAft>
            </a:pPr>
            <a:r>
              <a:rPr lang="el-GR" sz="1800" dirty="0">
                <a:latin typeface="Calibri" panose="020F0502020204030204" pitchFamily="34" charset="0"/>
                <a:ea typeface="Calibri" panose="020F0502020204030204" pitchFamily="34" charset="0"/>
                <a:cs typeface="Times New Roman" panose="02020603050405020304" pitchFamily="18" charset="0"/>
              </a:rPr>
              <a:t>7η Αρχή: Οι Εικόνες στις Έννοιες</a:t>
            </a:r>
          </a:p>
        </p:txBody>
      </p:sp>
      <p:sp>
        <p:nvSpPr>
          <p:cNvPr id="6" name="TextBox 5"/>
          <p:cNvSpPr txBox="1"/>
          <p:nvPr/>
        </p:nvSpPr>
        <p:spPr>
          <a:xfrm>
            <a:off x="4103439" y="2470969"/>
            <a:ext cx="4733515" cy="4216539"/>
          </a:xfrm>
          <a:prstGeom prst="rect">
            <a:avLst/>
          </a:prstGeom>
          <a:noFill/>
          <a:ln>
            <a:noFill/>
          </a:ln>
        </p:spPr>
        <p:txBody>
          <a:bodyPr wrap="square" rtlCol="0">
            <a:spAutoFit/>
          </a:bodyPr>
          <a:lstStyle/>
          <a:p>
            <a:r>
              <a:rPr lang="el-GR" sz="2000" b="1" dirty="0" smtClean="0">
                <a:solidFill>
                  <a:srgbClr val="C00000"/>
                </a:solidFill>
                <a:latin typeface="+mn-lt"/>
              </a:rPr>
              <a:t>Άξονες </a:t>
            </a:r>
            <a:r>
              <a:rPr lang="el-GR" sz="2000" b="1" dirty="0">
                <a:solidFill>
                  <a:srgbClr val="C00000"/>
                </a:solidFill>
                <a:latin typeface="+mn-lt"/>
              </a:rPr>
              <a:t>Σχεδιασμού </a:t>
            </a:r>
            <a:endParaRPr lang="el-GR" sz="2000" b="1" dirty="0" smtClean="0">
              <a:solidFill>
                <a:srgbClr val="C00000"/>
              </a:solidFill>
              <a:latin typeface="+mn-lt"/>
            </a:endParaRPr>
          </a:p>
          <a:p>
            <a:r>
              <a:rPr lang="el-GR" sz="1600" b="1" dirty="0" smtClean="0">
                <a:latin typeface="+mn-lt"/>
              </a:rPr>
              <a:t>(</a:t>
            </a:r>
            <a:r>
              <a:rPr lang="el-GR" sz="1600" b="1" dirty="0">
                <a:latin typeface="+mn-lt"/>
              </a:rPr>
              <a:t>Παναγιωτακόπουλος, Πιερακέας &amp; </a:t>
            </a:r>
            <a:r>
              <a:rPr lang="el-GR" sz="1600" b="1" dirty="0" smtClean="0">
                <a:latin typeface="+mn-lt"/>
              </a:rPr>
              <a:t>Πιντέλα, 2003)</a:t>
            </a:r>
          </a:p>
          <a:p>
            <a:endParaRPr lang="el-GR" sz="1600" b="1" dirty="0">
              <a:latin typeface="+mn-lt"/>
            </a:endParaRPr>
          </a:p>
          <a:p>
            <a:r>
              <a:rPr lang="el-GR" sz="1800" dirty="0" smtClean="0">
                <a:latin typeface="+mn-lt"/>
              </a:rPr>
              <a:t>-</a:t>
            </a:r>
            <a:r>
              <a:rPr lang="el-GR" sz="1800" dirty="0">
                <a:latin typeface="+mn-lt"/>
              </a:rPr>
              <a:t>Άξονας περιεχομένου και παιδαγωγικής καταλληλότητας. </a:t>
            </a:r>
            <a:endParaRPr lang="el-GR" sz="1800" dirty="0" smtClean="0">
              <a:latin typeface="+mn-lt"/>
            </a:endParaRPr>
          </a:p>
          <a:p>
            <a:r>
              <a:rPr lang="el-GR" sz="1800" dirty="0" smtClean="0">
                <a:latin typeface="+mn-lt"/>
              </a:rPr>
              <a:t>-</a:t>
            </a:r>
            <a:r>
              <a:rPr lang="el-GR" sz="1800" dirty="0">
                <a:latin typeface="+mn-lt"/>
              </a:rPr>
              <a:t>Άξονας δομής και οργάνωσης </a:t>
            </a:r>
            <a:endParaRPr lang="el-GR" sz="1800" dirty="0" smtClean="0">
              <a:latin typeface="+mn-lt"/>
            </a:endParaRPr>
          </a:p>
          <a:p>
            <a:r>
              <a:rPr lang="el-GR" sz="1800" dirty="0" smtClean="0">
                <a:latin typeface="+mn-lt"/>
              </a:rPr>
              <a:t> </a:t>
            </a:r>
            <a:r>
              <a:rPr lang="el-GR" sz="1800" dirty="0">
                <a:latin typeface="+mn-lt"/>
              </a:rPr>
              <a:t>-Άξονας σχεδιασμού και αισθητικής </a:t>
            </a:r>
            <a:endParaRPr lang="el-GR" sz="1800" dirty="0" smtClean="0">
              <a:latin typeface="+mn-lt"/>
            </a:endParaRPr>
          </a:p>
          <a:p>
            <a:r>
              <a:rPr lang="el-GR" sz="1800" dirty="0" smtClean="0">
                <a:latin typeface="+mn-lt"/>
              </a:rPr>
              <a:t>-</a:t>
            </a:r>
            <a:r>
              <a:rPr lang="el-GR" sz="1800" dirty="0">
                <a:latin typeface="+mn-lt"/>
              </a:rPr>
              <a:t>Άξονας Τεχνικών </a:t>
            </a:r>
            <a:r>
              <a:rPr lang="el-GR" sz="1800" dirty="0" smtClean="0">
                <a:latin typeface="+mn-lt"/>
              </a:rPr>
              <a:t>Παραγόντων</a:t>
            </a:r>
          </a:p>
          <a:p>
            <a:r>
              <a:rPr lang="el-GR" sz="1800" dirty="0" smtClean="0">
                <a:latin typeface="+mn-lt"/>
              </a:rPr>
              <a:t> </a:t>
            </a:r>
            <a:r>
              <a:rPr lang="el-GR" sz="1800" dirty="0">
                <a:latin typeface="+mn-lt"/>
              </a:rPr>
              <a:t>- Άξονας Λειτουργικότητας και ευκολίας χρήσης </a:t>
            </a:r>
            <a:endParaRPr lang="el-GR" sz="1800" dirty="0" smtClean="0">
              <a:latin typeface="+mn-lt"/>
            </a:endParaRPr>
          </a:p>
          <a:p>
            <a:r>
              <a:rPr lang="el-GR" sz="1800" dirty="0" smtClean="0">
                <a:latin typeface="+mn-lt"/>
              </a:rPr>
              <a:t>-</a:t>
            </a:r>
            <a:r>
              <a:rPr lang="el-GR" sz="1800" dirty="0">
                <a:latin typeface="+mn-lt"/>
              </a:rPr>
              <a:t>Άξονας κατασκευής και λειτουργίας </a:t>
            </a:r>
            <a:endParaRPr lang="el-GR" sz="1800" dirty="0" smtClean="0">
              <a:latin typeface="+mn-lt"/>
            </a:endParaRPr>
          </a:p>
          <a:p>
            <a:r>
              <a:rPr lang="el-GR" sz="1800" dirty="0" smtClean="0">
                <a:latin typeface="+mn-lt"/>
              </a:rPr>
              <a:t>ηλεκτρονικού </a:t>
            </a:r>
            <a:r>
              <a:rPr lang="el-GR" sz="1800" dirty="0">
                <a:latin typeface="+mn-lt"/>
              </a:rPr>
              <a:t>εκπαιδευτικού </a:t>
            </a:r>
            <a:r>
              <a:rPr lang="el-GR" sz="1800" dirty="0" smtClean="0">
                <a:latin typeface="+mn-lt"/>
              </a:rPr>
              <a:t>υλικού</a:t>
            </a:r>
          </a:p>
          <a:p>
            <a:r>
              <a:rPr lang="el-GR" sz="1800" dirty="0" smtClean="0">
                <a:latin typeface="+mn-lt"/>
              </a:rPr>
              <a:t> </a:t>
            </a:r>
            <a:r>
              <a:rPr lang="el-GR" sz="1800" dirty="0">
                <a:latin typeface="+mn-lt"/>
              </a:rPr>
              <a:t>-Άξονας φορέα, συγγραφέα και υπεύθυνου </a:t>
            </a:r>
            <a:endParaRPr lang="el-GR" sz="1800" dirty="0" smtClean="0">
              <a:latin typeface="+mn-lt"/>
            </a:endParaRPr>
          </a:p>
          <a:p>
            <a:r>
              <a:rPr lang="el-GR" sz="1800" dirty="0" smtClean="0">
                <a:latin typeface="+mn-lt"/>
              </a:rPr>
              <a:t>ηλεκτρονικής </a:t>
            </a:r>
            <a:r>
              <a:rPr lang="el-GR" sz="1800" dirty="0">
                <a:latin typeface="+mn-lt"/>
              </a:rPr>
              <a:t>τοποθεσίας</a:t>
            </a:r>
            <a:r>
              <a:rPr lang="el-GR" sz="1800" dirty="0" smtClean="0">
                <a:latin typeface="+mn-lt"/>
              </a:rPr>
              <a:t>.</a:t>
            </a:r>
          </a:p>
          <a:p>
            <a:r>
              <a:rPr lang="el-GR" sz="1800" dirty="0" smtClean="0">
                <a:latin typeface="+mn-lt"/>
              </a:rPr>
              <a:t> </a:t>
            </a:r>
            <a:r>
              <a:rPr lang="el-GR" sz="1800" dirty="0">
                <a:latin typeface="+mn-lt"/>
              </a:rPr>
              <a:t>-Άξονας </a:t>
            </a:r>
            <a:r>
              <a:rPr lang="el-GR" sz="1800" dirty="0" smtClean="0">
                <a:latin typeface="+mn-lt"/>
              </a:rPr>
              <a:t>κόστους</a:t>
            </a:r>
          </a:p>
          <a:p>
            <a:r>
              <a:rPr lang="el-GR" sz="1800" dirty="0" smtClean="0">
                <a:latin typeface="+mn-lt"/>
              </a:rPr>
              <a:t> </a:t>
            </a:r>
            <a:r>
              <a:rPr lang="el-GR" sz="1800" dirty="0">
                <a:latin typeface="+mn-lt"/>
              </a:rPr>
              <a:t>-Άξονας Εκπαίδευσης</a:t>
            </a:r>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13500</TotalTime>
  <Words>1509</Words>
  <Application>Microsoft Office PowerPoint</Application>
  <PresentationFormat>Προβολή στην οθόνη (4:3)</PresentationFormat>
  <Paragraphs>222</Paragraphs>
  <Slides>21</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21</vt:i4>
      </vt:variant>
    </vt:vector>
  </HeadingPairs>
  <TitlesOfParts>
    <vt:vector size="27" baseType="lpstr">
      <vt:lpstr>Arial</vt:lpstr>
      <vt:lpstr>Book Antiqua</vt:lpstr>
      <vt:lpstr>Calibri</vt:lpstr>
      <vt:lpstr>Calibri Light</vt:lpstr>
      <vt:lpstr>Times New Roman</vt:lpstr>
      <vt:lpstr>Θέμα του Office</vt:lpstr>
      <vt:lpstr>«Σχεδιασμός, Υλοποίηση και Αποτίμηση Εκπαιδευτικού Υλικού για την εξ Αποστάσεως Επιμόρφωση  Εκπαιδευτικών Αγγλικής Γλώσσας στην Δευτεροβάθμια Εκπαίδευση Ρεθύμνου»</vt:lpstr>
      <vt:lpstr>1. Σκοπός</vt:lpstr>
      <vt:lpstr>2. Συνεισφορά της διπλωματικής</vt:lpstr>
      <vt:lpstr>3. Ερευνητικά Ερωτήματα (1)</vt:lpstr>
      <vt:lpstr>3. Ερευνητικά Ερωτήματα (2)</vt:lpstr>
      <vt:lpstr>4. Δομή της εργασίας</vt:lpstr>
      <vt:lpstr>4. Θεωρητικό Πλαίσιο (1)</vt:lpstr>
      <vt:lpstr>4. Θεωρητικό Πλαίσιο (2)</vt:lpstr>
      <vt:lpstr>5. Παραγόμενο εκπαιδευτικό υλικό</vt:lpstr>
      <vt:lpstr>5. Παραγόμενο εκπαιδευτικό υλικό </vt:lpstr>
      <vt:lpstr>5. Παραγόμενο εκπαιδευτικό υλικό </vt:lpstr>
      <vt:lpstr>6. Μεθοδολογία</vt:lpstr>
      <vt:lpstr>6. Μεθοδολογία</vt:lpstr>
      <vt:lpstr>7. Αποτελέσματα - Κύρια ευρήματα</vt:lpstr>
      <vt:lpstr>7. Αποτελέσματα - Κύρια ευρήματα</vt:lpstr>
      <vt:lpstr>7. Αποτελέσματα - Κύρια ευρήματα</vt:lpstr>
      <vt:lpstr>8. Συμπεράσματα</vt:lpstr>
      <vt:lpstr>8. Συμπεράσματα </vt:lpstr>
      <vt:lpstr>8. Συμπεράσματα </vt:lpstr>
      <vt:lpstr>8. Συμπεράσματα </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EUGENE</cp:lastModifiedBy>
  <cp:revision>1723</cp:revision>
  <cp:lastPrinted>2020-03-14T09:53:58Z</cp:lastPrinted>
  <dcterms:created xsi:type="dcterms:W3CDTF">2003-10-16T17:37:47Z</dcterms:created>
  <dcterms:modified xsi:type="dcterms:W3CDTF">2020-04-07T07:59:00Z</dcterms:modified>
</cp:coreProperties>
</file>