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35"/>
  </p:notesMasterIdLst>
  <p:sldIdLst>
    <p:sldId id="1482" r:id="rId2"/>
    <p:sldId id="2013" r:id="rId3"/>
    <p:sldId id="2021" r:id="rId4"/>
    <p:sldId id="2014" r:id="rId5"/>
    <p:sldId id="2020" r:id="rId6"/>
    <p:sldId id="2012" r:id="rId7"/>
    <p:sldId id="2016" r:id="rId8"/>
    <p:sldId id="2046" r:id="rId9"/>
    <p:sldId id="2063" r:id="rId10"/>
    <p:sldId id="2047" r:id="rId11"/>
    <p:sldId id="2048" r:id="rId12"/>
    <p:sldId id="2064" r:id="rId13"/>
    <p:sldId id="2049" r:id="rId14"/>
    <p:sldId id="2065" r:id="rId15"/>
    <p:sldId id="2066" r:id="rId16"/>
    <p:sldId id="2067" r:id="rId17"/>
    <p:sldId id="2068" r:id="rId18"/>
    <p:sldId id="2069" r:id="rId19"/>
    <p:sldId id="2044" r:id="rId20"/>
    <p:sldId id="2015" r:id="rId21"/>
    <p:sldId id="2050" r:id="rId22"/>
    <p:sldId id="2051" r:id="rId23"/>
    <p:sldId id="2017" r:id="rId24"/>
    <p:sldId id="2052" r:id="rId25"/>
    <p:sldId id="2053" r:id="rId26"/>
    <p:sldId id="2055" r:id="rId27"/>
    <p:sldId id="2056" r:id="rId28"/>
    <p:sldId id="2070" r:id="rId29"/>
    <p:sldId id="2072" r:id="rId30"/>
    <p:sldId id="2073" r:id="rId31"/>
    <p:sldId id="2061" r:id="rId32"/>
    <p:sldId id="2062" r:id="rId33"/>
    <p:sldId id="2060" r:id="rId3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xmlns="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8958" autoAdjust="0"/>
    <p:restoredTop sz="89528" autoAdjust="0"/>
  </p:normalViewPr>
  <p:slideViewPr>
    <p:cSldViewPr>
      <p:cViewPr varScale="1">
        <p:scale>
          <a:sx n="65" d="100"/>
          <a:sy n="65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3124771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066665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573118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xmlns="" val="39898572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158890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82388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9687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26360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34261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374206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325438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1/26/2020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ODYSSEAS/index.php?id_session=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1679" y="1285860"/>
            <a:ext cx="6938725" cy="2575188"/>
          </a:xfrm>
        </p:spPr>
        <p:txBody>
          <a:bodyPr>
            <a:noAutofit/>
          </a:bodyPr>
          <a:lstStyle/>
          <a:p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Σχεδιασμός, ανάπτυξη και αποτίμηση </a:t>
            </a:r>
            <a:r>
              <a:rPr lang="el-G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διαδραστικού</a:t>
            </a: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εκπαιδευτικού</a:t>
            </a:r>
            <a:b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υλικού με τη μέθοδο της </a:t>
            </a:r>
            <a:r>
              <a:rPr lang="el-GR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ΕξΑΕ</a:t>
            </a: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με θέμα: Η μεθοδολογία του</a:t>
            </a:r>
            <a:b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προγράμματος ΟΔΥΣΣΕΑΣ - Ο σύγχρονος ρόλος του εκπαιδευτικού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852337"/>
            <a:ext cx="6840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dirty="0" err="1" smtClean="0"/>
              <a:t>Τάγκας</a:t>
            </a:r>
            <a:r>
              <a:rPr lang="el-GR" sz="2800" dirty="0" smtClean="0"/>
              <a:t> Λάμπρος</a:t>
            </a:r>
            <a:endParaRPr lang="el-GR" sz="28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4128483"/>
              </p:ext>
            </p:extLst>
          </p:nvPr>
        </p:nvGraphicFramePr>
        <p:xfrm>
          <a:off x="1789760" y="4992695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35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Μανούσου</a:t>
                      </a:r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Ευαγγελία</a:t>
                      </a:r>
                      <a:endParaRPr lang="el-GR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35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Ιβρίντελη</a:t>
                      </a:r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Μαρία</a:t>
                      </a:r>
                      <a:endParaRPr lang="el-GR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5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Καρβούνης</a:t>
                      </a:r>
                      <a:r>
                        <a:rPr lang="el-GR" sz="135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Λάμπρος</a:t>
                      </a:r>
                      <a:endParaRPr lang="el-GR" sz="13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(4/13)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42493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dirty="0" smtClean="0"/>
              <a:t>Αρχές δημιουργίας του εκπαιδευτικού υλικού</a:t>
            </a:r>
            <a:r>
              <a:rPr lang="en-US" sz="3200" dirty="0" smtClean="0"/>
              <a:t>:</a:t>
            </a:r>
            <a:endParaRPr lang="el-GR" sz="3200" dirty="0" smtClean="0"/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αυτονομία </a:t>
            </a:r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διδακτικοί στόχοι και μαθησιακά αποτελέσματα</a:t>
            </a:r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να είναι </a:t>
            </a:r>
            <a:r>
              <a:rPr lang="el-GR" sz="2800" dirty="0" smtClean="0"/>
              <a:t>αντικειμενικό</a:t>
            </a:r>
            <a:endParaRPr lang="el-GR" sz="2800" dirty="0" smtClean="0"/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να είναι πολυμορφικό και </a:t>
            </a:r>
            <a:r>
              <a:rPr lang="el-GR" sz="2800" dirty="0" err="1" smtClean="0"/>
              <a:t>διαδραστικό</a:t>
            </a:r>
            <a:r>
              <a:rPr lang="el-GR" sz="2800" dirty="0" smtClean="0"/>
              <a:t> </a:t>
            </a:r>
            <a:endParaRPr lang="el-GR" sz="2800" dirty="0" smtClean="0"/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να κινητοποιεί και να κατευθύνει τον </a:t>
            </a:r>
            <a:r>
              <a:rPr lang="el-GR" sz="2800" dirty="0" smtClean="0"/>
              <a:t>εκπαιδευόμενο </a:t>
            </a:r>
            <a:endParaRPr lang="el-GR" sz="2800" dirty="0" smtClean="0"/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να βοηθάει στην εμπέδωση του περιεχομένου και   </a:t>
            </a:r>
          </a:p>
          <a:p>
            <a:pPr marL="971550" lvl="1" indent="-514350" algn="just">
              <a:spcAft>
                <a:spcPts val="600"/>
              </a:spcAft>
              <a:buFont typeface="+mj-lt"/>
              <a:buAutoNum type="arabicPeriod"/>
            </a:pPr>
            <a:r>
              <a:rPr lang="el-GR" sz="2800" dirty="0" smtClean="0"/>
              <a:t>να προσφέρει ανατροφοδότηση</a:t>
            </a:r>
            <a:endParaRPr lang="el-GR" sz="4800" dirty="0" smtClean="0"/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(5/13)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4249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dirty="0" smtClean="0"/>
              <a:t>Δομή του εκπαιδευτικού υλικού:</a:t>
            </a:r>
          </a:p>
          <a:p>
            <a:pPr marL="914400" lvl="1" indent="-4572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3200" dirty="0" smtClean="0"/>
              <a:t>2 Διδακτικές ενότητες</a:t>
            </a:r>
          </a:p>
          <a:p>
            <a:pPr marL="1371600" lvl="2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l-GR" sz="3200" dirty="0" smtClean="0"/>
              <a:t>1η Διδακτική Ενότητα: Εξ αποστάσεως εκπαίδευση</a:t>
            </a:r>
          </a:p>
          <a:p>
            <a:pPr marL="1371600" lvl="2" indent="-457200">
              <a:buFont typeface="Arial" pitchFamily="34" charset="0"/>
              <a:buChar char="•"/>
            </a:pPr>
            <a:r>
              <a:rPr lang="el-GR" sz="3200" dirty="0" smtClean="0"/>
              <a:t>2</a:t>
            </a:r>
            <a:r>
              <a:rPr lang="el-GR" sz="3200" baseline="30000" dirty="0" smtClean="0"/>
              <a:t>η</a:t>
            </a:r>
            <a:r>
              <a:rPr lang="el-GR" sz="3200" dirty="0" smtClean="0"/>
              <a:t> Διδακτική Ενότητα: Αναλυτική παρουσίαση του «Οδυσσέα»</a:t>
            </a:r>
          </a:p>
          <a:p>
            <a:pPr marL="971550" lvl="1" indent="-514350" algn="just"/>
            <a:endParaRPr lang="el-GR" sz="3000" dirty="0" smtClean="0"/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3563"/>
          <a:stretch>
            <a:fillRect/>
          </a:stretch>
        </p:blipFill>
        <p:spPr bwMode="auto">
          <a:xfrm>
            <a:off x="648351" y="1196752"/>
            <a:ext cx="8495649" cy="460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(6/13)</a:t>
            </a:r>
            <a:endParaRPr lang="el-GR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(7/13)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dirty="0" smtClean="0"/>
              <a:t>Κάθε διδακτική ενότητα: </a:t>
            </a:r>
          </a:p>
          <a:p>
            <a:pPr marL="914400" lvl="1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dirty="0" smtClean="0"/>
              <a:t>Επιμέρους υποενότητες</a:t>
            </a:r>
            <a:endParaRPr lang="el-GR" sz="3200" dirty="0" smtClean="0">
              <a:sym typeface="Wingdings" pitchFamily="2" charset="2"/>
            </a:endParaRPr>
          </a:p>
          <a:p>
            <a:pPr marL="914400" lvl="1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dirty="0" smtClean="0"/>
              <a:t>Χρήση βίντεο, εικόνων και άλλου συμπληρωματικού υλικού όπου κρίνεται απαραίτητο</a:t>
            </a:r>
          </a:p>
          <a:p>
            <a:pPr marL="914400" lvl="1" indent="-45720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el-GR" sz="3200" dirty="0" smtClean="0"/>
              <a:t>Δραστηριότητες  </a:t>
            </a:r>
            <a:r>
              <a:rPr lang="el-GR" sz="3200" dirty="0" err="1" smtClean="0"/>
              <a:t>αυτοαξιολόγησης</a:t>
            </a:r>
            <a:r>
              <a:rPr lang="el-GR" sz="3200" dirty="0" smtClean="0"/>
              <a:t>  </a:t>
            </a:r>
            <a:endParaRPr lang="el-GR" sz="3600" dirty="0" smtClean="0"/>
          </a:p>
          <a:p>
            <a:pPr algn="just"/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4547"/>
          <a:stretch>
            <a:fillRect/>
          </a:stretch>
        </p:blipFill>
        <p:spPr bwMode="auto">
          <a:xfrm>
            <a:off x="467544" y="1484784"/>
            <a:ext cx="8676456" cy="465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(8/13)</a:t>
            </a:r>
            <a:endParaRPr lang="el-GR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t="4547"/>
          <a:stretch>
            <a:fillRect/>
          </a:stretch>
        </p:blipFill>
        <p:spPr bwMode="auto">
          <a:xfrm>
            <a:off x="503040" y="1221080"/>
            <a:ext cx="8461448" cy="4540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(9/13)</a:t>
            </a:r>
            <a:endParaRPr lang="el-GR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4547"/>
          <a:stretch>
            <a:fillRect/>
          </a:stretch>
        </p:blipFill>
        <p:spPr bwMode="auto">
          <a:xfrm>
            <a:off x="899592" y="1196752"/>
            <a:ext cx="8029400" cy="48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500" dirty="0"/>
              <a:t/>
            </a:r>
            <a:br>
              <a:rPr lang="el-GR" sz="3500" dirty="0"/>
            </a:br>
            <a:r>
              <a:rPr lang="el-GR" sz="3500" dirty="0"/>
              <a:t>2</a:t>
            </a:r>
            <a:r>
              <a:rPr lang="el-GR" sz="3500" dirty="0" smtClean="0"/>
              <a:t>. Παραγόμενο εκπαιδευτικό υλικό (10/13)</a:t>
            </a:r>
            <a:endParaRPr lang="el-GR" sz="35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t="4547" r="663"/>
          <a:stretch>
            <a:fillRect/>
          </a:stretch>
        </p:blipFill>
        <p:spPr bwMode="auto">
          <a:xfrm>
            <a:off x="484330" y="1484784"/>
            <a:ext cx="8526382" cy="460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500" dirty="0"/>
              <a:t/>
            </a:r>
            <a:br>
              <a:rPr lang="el-GR" sz="3500" dirty="0"/>
            </a:br>
            <a:r>
              <a:rPr lang="el-GR" sz="3500" dirty="0"/>
              <a:t>2</a:t>
            </a:r>
            <a:r>
              <a:rPr lang="el-GR" sz="3500" dirty="0" smtClean="0"/>
              <a:t>. Παραγόμενο εκπαιδευτικό υλικό (11/13)</a:t>
            </a:r>
            <a:endParaRPr lang="el-GR" sz="35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4547"/>
          <a:stretch>
            <a:fillRect/>
          </a:stretch>
        </p:blipFill>
        <p:spPr bwMode="auto">
          <a:xfrm>
            <a:off x="611560" y="1484784"/>
            <a:ext cx="8316416" cy="446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500" dirty="0"/>
              <a:t/>
            </a:r>
            <a:br>
              <a:rPr lang="el-GR" sz="3500" dirty="0"/>
            </a:br>
            <a:r>
              <a:rPr lang="el-GR" sz="3500" dirty="0"/>
              <a:t>2</a:t>
            </a:r>
            <a:r>
              <a:rPr lang="el-GR" sz="3500" dirty="0" smtClean="0"/>
              <a:t>. Παραγόμενο εκπαιδευτικό υλικό (12/13)</a:t>
            </a:r>
            <a:endParaRPr lang="el-GR" sz="35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87084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500" dirty="0" smtClean="0"/>
              <a:t/>
            </a:r>
            <a:br>
              <a:rPr lang="el-GR" sz="3500" dirty="0" smtClean="0"/>
            </a:br>
            <a:r>
              <a:rPr lang="el-GR" sz="3500" dirty="0" smtClean="0"/>
              <a:t>2. Παραγόμενο εκπαιδευτικό υλικό (13/13)</a:t>
            </a:r>
            <a:endParaRPr lang="el-GR" sz="35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71538" y="1428736"/>
            <a:ext cx="6960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>
                <a:sym typeface="Wingdings" pitchFamily="2" charset="2"/>
              </a:rPr>
              <a:t> Ας δούμε τώρα το υλικό…</a:t>
            </a:r>
            <a:endParaRPr lang="el-GR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71538" y="235743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u="sng" dirty="0" smtClean="0">
                <a:hlinkClick r:id="rId2"/>
              </a:rPr>
              <a:t>http://chamilo.datacenter.uoc.gr/metchamilo/courses/ODYSSEAS/index.php?id_session=0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1142976" y="3500438"/>
            <a:ext cx="5733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username</a:t>
            </a:r>
            <a:r>
              <a:rPr lang="en-US" dirty="0" smtClean="0"/>
              <a:t>: tagkaslambr@ath.forthnet.gr</a:t>
            </a:r>
            <a:endParaRPr lang="el-GR" dirty="0" smtClean="0"/>
          </a:p>
          <a:p>
            <a:r>
              <a:rPr lang="en-US" b="1" dirty="0" smtClean="0"/>
              <a:t>password</a:t>
            </a:r>
            <a:r>
              <a:rPr lang="en-US" dirty="0"/>
              <a:t>: </a:t>
            </a:r>
            <a:r>
              <a:rPr lang="en-US" dirty="0" smtClean="0"/>
              <a:t>1234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0179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 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14348" y="1556792"/>
            <a:ext cx="82868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Σχεδιασμός, ανάπτυξη και αποτίμηση </a:t>
            </a:r>
            <a:r>
              <a:rPr lang="el-GR" sz="2800" dirty="0" err="1" smtClean="0"/>
              <a:t>διαδραστικού</a:t>
            </a:r>
            <a:r>
              <a:rPr lang="el-GR" sz="2800" dirty="0" smtClean="0"/>
              <a:t> εκπαιδευτικού</a:t>
            </a:r>
            <a:r>
              <a:rPr lang="en-US" sz="2800" dirty="0" smtClean="0"/>
              <a:t> </a:t>
            </a:r>
            <a:r>
              <a:rPr lang="el-GR" sz="2800" dirty="0" smtClean="0"/>
              <a:t>υλικού με τη μέθοδο της </a:t>
            </a:r>
            <a:r>
              <a:rPr lang="el-GR" sz="2800" dirty="0" err="1" smtClean="0"/>
              <a:t>ΕξΑΕ</a:t>
            </a:r>
            <a:r>
              <a:rPr lang="el-GR" sz="2800" dirty="0" smtClean="0"/>
              <a:t> για τη μεθοδολογία</a:t>
            </a:r>
            <a:r>
              <a:rPr lang="en-US" sz="2800" dirty="0" smtClean="0"/>
              <a:t> </a:t>
            </a:r>
            <a:r>
              <a:rPr lang="el-GR" sz="2800" dirty="0" smtClean="0"/>
              <a:t>του</a:t>
            </a:r>
            <a:r>
              <a:rPr lang="en-US" sz="2800" dirty="0" smtClean="0"/>
              <a:t> </a:t>
            </a:r>
            <a:r>
              <a:rPr lang="el-GR" sz="2800" dirty="0" smtClean="0"/>
              <a:t>προγράμματος</a:t>
            </a:r>
            <a:r>
              <a:rPr lang="en-US" sz="2800" dirty="0" smtClean="0"/>
              <a:t> </a:t>
            </a:r>
            <a:r>
              <a:rPr lang="el-GR" sz="2800" dirty="0" smtClean="0"/>
              <a:t>«Οδυσσέας» και το ρόλο του εκπαιδευτικού σε αυτό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l-GR" sz="28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Επιμόρφωση των εκπαιδευτικών που επιθυμούν να συμμετέχουν στο πρόγραμμα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672648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3</a:t>
            </a:r>
            <a:r>
              <a:rPr lang="el-GR" sz="3600" dirty="0" smtClean="0"/>
              <a:t>. </a:t>
            </a:r>
            <a:r>
              <a:rPr lang="el-GR" sz="3600" dirty="0"/>
              <a:t>Μεθοδολογία </a:t>
            </a:r>
            <a:r>
              <a:rPr lang="el-GR" sz="3600" dirty="0" smtClean="0"/>
              <a:t>της έρευνας (1/3)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412776"/>
            <a:ext cx="83529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Σκοπός της έρευνας</a:t>
            </a:r>
            <a:endParaRPr lang="en-US" sz="32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2800" dirty="0" smtClean="0"/>
              <a:t>Διερεύνηση των απόψεων των εκπαιδευτικών για την καταλληλότητα και την αποτελεσματικότητα του εκπαιδευτικού υλικού</a:t>
            </a:r>
            <a:endParaRPr lang="el-GR" sz="20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Το είδος της έρευνας</a:t>
            </a:r>
            <a:endParaRPr lang="en-US" sz="32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Ποιοτική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Ερευνητικά εργαλεία</a:t>
            </a:r>
            <a:endParaRPr lang="en-US" sz="32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Ηλεκτρονικό ερωτηματολόγιο ανοιχτού τύπου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3</a:t>
            </a:r>
            <a:r>
              <a:rPr lang="el-GR" sz="3600" dirty="0" smtClean="0"/>
              <a:t>. </a:t>
            </a:r>
            <a:r>
              <a:rPr lang="el-GR" sz="3600" dirty="0"/>
              <a:t>Μεθοδολογία </a:t>
            </a:r>
            <a:r>
              <a:rPr lang="el-GR" sz="3600" dirty="0" smtClean="0"/>
              <a:t>της έρευνας (2/3)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41277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Χρόνος - Τόπος</a:t>
            </a:r>
            <a:endParaRPr lang="en-US" sz="32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Δεκέμβριος 2019  - Χανιά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Το δείγμα της έρευνας</a:t>
            </a:r>
            <a:endParaRPr lang="en-US" sz="32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6 εκπαιδευτικοί ΠΕ70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Η ερευνητική διαδικασία</a:t>
            </a:r>
            <a:endParaRPr lang="en-US" sz="32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Μελέτη του εκπαιδευτικού υλικού και συμπλήρωση του ερωτηματολογίου </a:t>
            </a:r>
            <a:endParaRPr lang="el-GR" sz="32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Επεξεργασία των δεδομένων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l-GR" sz="3200" dirty="0" smtClean="0"/>
              <a:t>Ανάλυση περιεχομένου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3</a:t>
            </a:r>
            <a:r>
              <a:rPr lang="el-GR" sz="3600" dirty="0" smtClean="0"/>
              <a:t>. </a:t>
            </a:r>
            <a:r>
              <a:rPr lang="el-GR" sz="3600" dirty="0"/>
              <a:t>Μεθοδολογία </a:t>
            </a:r>
            <a:r>
              <a:rPr lang="el-GR" sz="3600" dirty="0" smtClean="0"/>
              <a:t>της έρευνας (3/3)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571472" y="1412776"/>
            <a:ext cx="846502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Κατηγοριοποίηση Απόψεων – Άξονες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Μεθοδολογία εξ αποστάσεως εκπαίδευσης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Αποτίμηση του περιεχομένου του υλικού</a:t>
            </a:r>
          </a:p>
          <a:p>
            <a:pPr marL="914400" lvl="1" indent="-4572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 smtClean="0"/>
              <a:t>Απόκτηση γνώσεων και προσωπική ανάπτυξη του </a:t>
            </a:r>
            <a:r>
              <a:rPr lang="el-GR" sz="3200" dirty="0" err="1" smtClean="0"/>
              <a:t>επιμορφούμενου</a:t>
            </a: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813676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4</a:t>
            </a:r>
            <a:r>
              <a:rPr lang="el-GR" sz="3600" dirty="0" smtClean="0"/>
              <a:t>. Αποτελέσματα (1/4)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37456" y="1518458"/>
            <a:ext cx="83990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AutoNum type="arabicParenR"/>
            </a:pPr>
            <a:r>
              <a:rPr lang="el-GR" sz="3200" dirty="0" smtClean="0"/>
              <a:t>Μεθοδολογία ΕξΑΕ:</a:t>
            </a:r>
            <a:endParaRPr lang="en-US" sz="3200" dirty="0" smtClean="0"/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«Ναι, κατάφερε να μου μεταδώσει τις πληροφορίες που περίμενα»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«Εξαιρετικά ενδιαφέρουσα με δυνατότητες αξιοποίησής της στην εκπαιδευτική πράξη»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«Δε συνάντησα δυσκολίες»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«Εξ αποστάσεως γιατί δεν διαμένω κοντά σε ακαδημαϊκό ίδρυμα» 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«Εξ αποστάσεως για να μπορώ να μελετάω όποτε θέλω και με τον δικό μου ρυθμό»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«Πολύ ενδιαφέρουσα και για τις επόμενες γενιές μαθητών/ σπουδαστών σε πολλούς τομείς των επιστημών» 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4</a:t>
            </a:r>
            <a:r>
              <a:rPr lang="el-GR" sz="3600" dirty="0" smtClean="0"/>
              <a:t>. Αποτελέσματα (2/4)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42910" y="1273009"/>
            <a:ext cx="839904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/>
            <a:r>
              <a:rPr lang="el-GR" sz="2800" dirty="0" smtClean="0"/>
              <a:t>2) Αποτίμηση περιεχομένου υλικού</a:t>
            </a:r>
            <a:endParaRPr lang="en-US" sz="2800" dirty="0" smtClean="0"/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«πολύ κατατοπιστικό», «θετικό της στοιχείο οι μικρές υποενότητες», «πολύ καλά σχεδιασμένο»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«εύχρηστο», «κατάλληλες οδηγίες όπου χρειάστηκε»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«ξεδιπλώνονται με μια λογική συνέχεια οι πτυχές του υλικού» 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«πέρα από δραστηριότητες </a:t>
            </a:r>
            <a:r>
              <a:rPr lang="el-GR" sz="2250" dirty="0" err="1" smtClean="0">
                <a:solidFill>
                  <a:srgbClr val="00B050"/>
                </a:solidFill>
              </a:rPr>
              <a:t>αυτοαξιολόγησης</a:t>
            </a:r>
            <a:r>
              <a:rPr lang="el-GR" sz="2250" dirty="0" smtClean="0">
                <a:solidFill>
                  <a:srgbClr val="00B050"/>
                </a:solidFill>
              </a:rPr>
              <a:t> δρουν και σαν δραστηριότητες ανατροφοδότησης για τις κεκτημένες γνώσεις»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«η παράθεση των στόχων στην αρχή των ενοτήτων ήταν κατατοπιστική προκειμένου να εμβαθύνεις στα πιο σημαντικά σημεία», «υπήρχε καλή διάρθρωση στη δομή του»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«μεστό υλικό που περιέχει την ουσία του τι είναι εξ αποστάσεως επιμόρφωση» «απλή και κατανοητή γλώσσα»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250" dirty="0" smtClean="0">
                <a:solidFill>
                  <a:srgbClr val="00B050"/>
                </a:solidFill>
              </a:rPr>
              <a:t>«ευχάριστο», «δεν σε κουράζει»,  «τα βίντεο και οι εικόνες βοηθούν αρκετά»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4</a:t>
            </a:r>
            <a:r>
              <a:rPr lang="el-GR" sz="3600" dirty="0" smtClean="0"/>
              <a:t>. Αποτελέσματα (3/4)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42910" y="1236725"/>
            <a:ext cx="83990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/>
            <a:r>
              <a:rPr lang="el-GR" sz="3600" dirty="0" smtClean="0"/>
              <a:t>2) Αποτίμηση περιεχομένου υλικού</a:t>
            </a:r>
            <a:endParaRPr lang="en-US" sz="3600" dirty="0" smtClean="0"/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00B050"/>
                </a:solidFill>
              </a:rPr>
              <a:t>«Ίσως κάποιες αλλαγές στη μορφή του κειμένου, δηλαδή με έντονα γράμματα κάποιες λέξεις κλπ»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00B050"/>
                </a:solidFill>
              </a:rPr>
              <a:t>«Θα προτιμούσα να έχει πιο πολλές ασκήσεις </a:t>
            </a:r>
            <a:r>
              <a:rPr lang="el-GR" sz="2800" dirty="0" err="1" smtClean="0">
                <a:solidFill>
                  <a:srgbClr val="00B050"/>
                </a:solidFill>
              </a:rPr>
              <a:t>αυτοαξιολόγησης</a:t>
            </a:r>
            <a:r>
              <a:rPr lang="el-GR" sz="2800" dirty="0" smtClean="0">
                <a:solidFill>
                  <a:srgbClr val="00B050"/>
                </a:solidFill>
              </a:rPr>
              <a:t> κατανεμημένες ανά υποκεφάλαιο του υλικού»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00B050"/>
                </a:solidFill>
              </a:rPr>
              <a:t>«Ίσως σε κάποια σημεία η περιγραφή ή οι ενότητες να ήταν πιο σύντομες»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FF0000"/>
                </a:solidFill>
              </a:rPr>
              <a:t>«Να γίνει περισσότερο </a:t>
            </a:r>
            <a:r>
              <a:rPr lang="el-GR" sz="2800" dirty="0" err="1" smtClean="0">
                <a:solidFill>
                  <a:srgbClr val="FF0000"/>
                </a:solidFill>
              </a:rPr>
              <a:t>διαδραστικό</a:t>
            </a:r>
            <a:r>
              <a:rPr lang="el-GR" sz="2800" dirty="0" smtClean="0">
                <a:solidFill>
                  <a:srgbClr val="FF0000"/>
                </a:solidFill>
              </a:rPr>
              <a:t>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FF0000"/>
                </a:solidFill>
              </a:rPr>
              <a:t>«Το θεωρητικό πλαίσιο ήταν αρκετά μεγάλο»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4</a:t>
            </a:r>
            <a:r>
              <a:rPr lang="el-GR" sz="3600" dirty="0" smtClean="0"/>
              <a:t>. Αποτελέσματα (4/4)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42910" y="1236725"/>
            <a:ext cx="839904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l-GR" sz="2800" dirty="0" smtClean="0"/>
              <a:t>3) Απόκτηση γνώσεων – Προσωπική ανάπτυξη</a:t>
            </a:r>
            <a:endParaRPr lang="en-US" sz="2800" dirty="0" smtClean="0"/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sz="2000" dirty="0" smtClean="0"/>
              <a:t>«</a:t>
            </a:r>
            <a:r>
              <a:rPr lang="el-GR" dirty="0" smtClean="0"/>
              <a:t>το υλικό μου παρείχε όλες τις απαραίτητες πληροφορίες»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«κερδίζεις γνώση σε σύντομο χρονικό διάστημα και μάλιστα να μπορείς ανά διαστήματα να ελέγχεις αν όντως έχεις κατανοήσει όσα παρουσιάζονται μπροστά σου» 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«θα μπορούσα να τα εφαρμόσω στην τάξη μου στο μέλλον»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«διαφαίνεται ξεκάθαρα και κατανοητά ο ρόλος του εκπαιδευτικού»</a:t>
            </a:r>
          </a:p>
          <a:p>
            <a:pPr marL="971550" lvl="1" indent="-514350" algn="just">
              <a:buFont typeface="Arial" pitchFamily="34" charset="0"/>
              <a:buChar char="•"/>
            </a:pPr>
            <a:r>
              <a:rPr lang="el-GR" dirty="0" smtClean="0"/>
              <a:t>«είναι μια πρόκληση για τη σύγχρονη εποχή, να εφαρμόζονται τέτοια προγράμματα στην σχολική τάξη» 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</a:t>
            </a:r>
            <a:r>
              <a:rPr lang="el-GR" sz="3600" dirty="0" smtClean="0"/>
              <a:t>. Συμπεράσματα (1/6)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44960" y="1357298"/>
            <a:ext cx="83990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800" algn="just">
              <a:buFont typeface="+mj-lt"/>
              <a:buAutoNum type="arabicPeriod"/>
            </a:pPr>
            <a:r>
              <a:rPr lang="el-GR" sz="4000" dirty="0" smtClean="0"/>
              <a:t>Ως προς το </a:t>
            </a:r>
            <a:r>
              <a:rPr lang="el-GR" sz="4000" dirty="0" smtClean="0"/>
              <a:t>υλικό</a:t>
            </a:r>
            <a:endParaRPr lang="el-GR" sz="4000" dirty="0" smtClean="0"/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Επίτευξη των μαθησιακών στόχων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Σωστή δομή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Ευχρηστία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err="1" smtClean="0"/>
              <a:t>Διαδραστικό</a:t>
            </a:r>
            <a:endParaRPr lang="el-GR" sz="3200" dirty="0" smtClean="0"/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err="1" smtClean="0"/>
              <a:t>Διευκολυντική</a:t>
            </a:r>
            <a:r>
              <a:rPr lang="el-GR" sz="3200" dirty="0" smtClean="0"/>
              <a:t> στοχοθεσία</a:t>
            </a:r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</a:t>
            </a:r>
            <a:r>
              <a:rPr lang="el-GR" sz="3600" dirty="0" smtClean="0"/>
              <a:t>. Συμπεράσματα (2/6)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44960" y="1357298"/>
            <a:ext cx="83990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800" algn="just">
              <a:buFont typeface="+mj-lt"/>
              <a:buAutoNum type="arabicPeriod"/>
            </a:pPr>
            <a:r>
              <a:rPr lang="el-GR" sz="4000" dirty="0" smtClean="0"/>
              <a:t>Ως προς το </a:t>
            </a:r>
            <a:r>
              <a:rPr lang="el-GR" sz="4000" dirty="0" smtClean="0"/>
              <a:t>υλικό</a:t>
            </a:r>
            <a:endParaRPr lang="el-GR" sz="4000" dirty="0" smtClean="0"/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Κατανοητή γλώσσα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Κάλυψε τις ανάγκες και τις προσδοκίες τους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Εποικοδομητική εμπειρία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Πρακτική εφαρμογή στο μέλλον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Ευελιξία - ΕξΑΕ</a:t>
            </a:r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</a:t>
            </a:r>
            <a:r>
              <a:rPr lang="el-GR" sz="3600" dirty="0" smtClean="0"/>
              <a:t>. Συμπεράσματα (3/6)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44960" y="1357298"/>
            <a:ext cx="8399040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500" indent="-742950" algn="just">
              <a:buFont typeface="+mj-lt"/>
              <a:buAutoNum type="arabicPeriod" startAt="2"/>
            </a:pPr>
            <a:r>
              <a:rPr lang="el-GR" sz="3800" dirty="0" smtClean="0"/>
              <a:t>Ως προς τις προδιαγραφές του υλικού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Η στοχοθεσία βοήθησε τα μαθησιακά αποτελέσματα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Παρείχε αυτονομία 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Κάλυψε τις ανάγκες και τις προσδοκίες τους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Ήταν πολυμορφικό και </a:t>
            </a:r>
            <a:r>
              <a:rPr lang="el-GR" sz="3200" dirty="0" err="1" smtClean="0"/>
              <a:t>διαδραστικό</a:t>
            </a:r>
            <a:endParaRPr lang="el-GR" sz="3200" dirty="0" smtClean="0"/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Παρείχε ανατροφοδότηση</a:t>
            </a:r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884368" cy="864096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Συνεισφορά </a:t>
            </a:r>
            <a:r>
              <a:rPr lang="el-GR" sz="3600" dirty="0"/>
              <a:t>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484784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Η δημιουργία διαδικτυακού υλικού επιμορφωτικού χαρακτήρα με τη μέθοδο της </a:t>
            </a:r>
            <a:r>
              <a:rPr lang="el-GR" sz="2800" dirty="0" err="1" smtClean="0"/>
              <a:t>εξΑΕ</a:t>
            </a:r>
            <a:r>
              <a:rPr lang="el-GR" sz="2800" dirty="0" smtClean="0"/>
              <a:t> για το πρόγραμμα διαδραστικών τηλεδιασκέψεων «Οδυσσέας» και το ρόλο του εκπαιδευτικού σε αυτό</a:t>
            </a:r>
            <a:endParaRPr lang="el-GR" sz="2800" dirty="0" smtClean="0">
              <a:sym typeface="Wingdings" pitchFamily="2" charset="2"/>
            </a:endParaRPr>
          </a:p>
          <a:p>
            <a:pPr algn="just"/>
            <a:endParaRPr lang="el-GR" sz="2800" dirty="0" smtClean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>
                <a:sym typeface="Wingdings" pitchFamily="2" charset="2"/>
              </a:rPr>
              <a:t>Η πρωτοτυπία της παρούσας εργασίας πηγάζει από το ίδιο το θέμα της, καθώς δεν έχει δημιουργηθεί αντίστοιχο υλικό κατά το παρελθόν</a:t>
            </a:r>
          </a:p>
          <a:p>
            <a:pPr algn="just"/>
            <a:r>
              <a:rPr lang="el-GR" sz="2800" dirty="0">
                <a:sym typeface="Wingdings" pitchFamily="2" charset="2"/>
              </a:rPr>
              <a:t> </a:t>
            </a:r>
            <a:endParaRPr lang="el-GR" sz="2000" i="1" dirty="0"/>
          </a:p>
        </p:txBody>
      </p:sp>
    </p:spTree>
    <p:extLst>
      <p:ext uri="{BB962C8B-B14F-4D97-AF65-F5344CB8AC3E}">
        <p14:creationId xmlns:p14="http://schemas.microsoft.com/office/powerpoint/2010/main" xmlns="" val="2790992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</a:t>
            </a:r>
            <a:r>
              <a:rPr lang="el-GR" sz="3600" dirty="0" smtClean="0"/>
              <a:t>. Συμπεράσματα (4/6)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44960" y="1357298"/>
            <a:ext cx="839904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500" indent="-742950" algn="just">
              <a:buFont typeface="+mj-lt"/>
              <a:buAutoNum type="arabicPeriod" startAt="2"/>
            </a:pPr>
            <a:r>
              <a:rPr lang="el-GR" sz="3800" dirty="0" smtClean="0"/>
              <a:t>Ως προς τις προδιαγραφές του υλικού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Η στοχοθεσία βοήθησε τα μαθησιακά αποτελέσματα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Οι </a:t>
            </a:r>
            <a:r>
              <a:rPr lang="el-GR" sz="3200" dirty="0" err="1" smtClean="0"/>
              <a:t>επιμορφούμενοι</a:t>
            </a:r>
            <a:r>
              <a:rPr lang="el-GR" sz="3200" dirty="0" smtClean="0"/>
              <a:t> εμπέδωσαν του περιεχομένου</a:t>
            </a:r>
          </a:p>
          <a:p>
            <a:pPr marL="514350" indent="-5148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l-GR" sz="3200" dirty="0" smtClean="0"/>
              <a:t>Κινητοποίησε τους εκπαιδευτικούς και τους κατεύθυνε αποτελεσματικά</a:t>
            </a:r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  <a:p>
            <a:pPr marL="514350" indent="-514800" algn="just">
              <a:buFont typeface="+mj-lt"/>
              <a:buAutoNum type="arabicPeriod"/>
            </a:pP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</a:t>
            </a:r>
            <a:r>
              <a:rPr lang="el-GR" sz="3600" dirty="0" smtClean="0"/>
              <a:t>. Συμπεράσματα (5/6)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44960" y="1357298"/>
            <a:ext cx="8399040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3200" b="1" dirty="0" smtClean="0"/>
              <a:t>Γενικό συμπέρασμα</a:t>
            </a:r>
          </a:p>
          <a:p>
            <a:pPr marL="971550" lvl="1" algn="just">
              <a:spcAft>
                <a:spcPts val="600"/>
              </a:spcAft>
            </a:pPr>
            <a:r>
              <a:rPr lang="el-GR" sz="3200" dirty="0" smtClean="0"/>
              <a:t>Το υλικό ανταποκρίθηκε επαρκώς στο βασικό σκοπό της παρούσας εργασίας </a:t>
            </a:r>
          </a:p>
          <a:p>
            <a:pPr marL="514800" lvl="1" indent="-5148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3200" b="1" dirty="0" smtClean="0"/>
              <a:t>Περιορισμοί της έρευνας</a:t>
            </a:r>
          </a:p>
          <a:p>
            <a:pPr marL="971550" lvl="1" algn="just">
              <a:spcAft>
                <a:spcPts val="600"/>
              </a:spcAft>
            </a:pPr>
            <a:r>
              <a:rPr lang="el-GR" sz="3200" dirty="0" smtClean="0"/>
              <a:t>Δεν μπορεί να γίνει γενίκευση των αποτελεσμάτων λόγω του μικρού δείγματος και του υποκειμενικού χαρακτήρα της έρευνας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5</a:t>
            </a:r>
            <a:r>
              <a:rPr lang="el-GR" sz="3600" dirty="0" smtClean="0"/>
              <a:t>. Συμπεράσματα (6/6)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44960" y="1357298"/>
            <a:ext cx="839904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3200" b="1" dirty="0" smtClean="0"/>
              <a:t>Προτάσεις</a:t>
            </a:r>
          </a:p>
          <a:p>
            <a:pPr marL="971550" lvl="1" algn="just">
              <a:spcAft>
                <a:spcPts val="600"/>
              </a:spcAft>
            </a:pPr>
            <a:r>
              <a:rPr lang="el-GR" sz="3200" dirty="0" smtClean="0"/>
              <a:t>Το υλικό μπορεί να διατεθεί στην εκπαιδευτική κοινότητα μετά τις όποιες αλλαγές ή προσθήκες κριθούν απαραίτητες</a:t>
            </a:r>
          </a:p>
          <a:p>
            <a:pPr marL="514800" lvl="1" indent="-5148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l-GR" sz="3200" b="1" dirty="0" smtClean="0"/>
              <a:t>Μελλοντική έρευνα</a:t>
            </a:r>
          </a:p>
          <a:p>
            <a:pPr marL="971550" lvl="1" algn="just">
              <a:spcAft>
                <a:spcPts val="600"/>
              </a:spcAft>
            </a:pPr>
            <a:r>
              <a:rPr lang="el-GR" sz="3200" dirty="0" smtClean="0"/>
              <a:t>Διεξαγωγή έρευνας για την αξιολόγηση του υλικού σε εκπαιδευτικούς που θα το μελετούν και θα συμμετέχουν παράλληλα για πρώτη φορά στον «Οδυσσέα»</a:t>
            </a:r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000100" y="2643182"/>
            <a:ext cx="79295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/>
              <a:t>Σας ευχαριστώ για την προσοχή σας!</a:t>
            </a:r>
          </a:p>
          <a:p>
            <a:pPr marL="971550" lvl="1" algn="just">
              <a:spcAft>
                <a:spcPts val="1200"/>
              </a:spcAft>
              <a:buFont typeface="Arial" pitchFamily="34" charset="0"/>
              <a:buChar char="•"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835095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7488832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Ερευνητικά 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467544" y="1406381"/>
            <a:ext cx="856895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1200"/>
              </a:spcAft>
              <a:buFont typeface="+mj-lt"/>
              <a:buAutoNum type="arabicPeriod"/>
            </a:pPr>
            <a:r>
              <a:rPr lang="el-GR" sz="3200" dirty="0" smtClean="0"/>
              <a:t>Πώς αξιολογούν οι εκπαιδευτικοί το υλικό για την εξ αποστάσεως επιμόρφωση τους στο πρόγραμμα διαδραστικών τηλεδιασκέψεων ΟΔΥΣΣΕΑΣ;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l-GR" sz="3200" dirty="0" smtClean="0"/>
              <a:t>Ποιες οι προδιαγραφές εκπαιδευτικού υλικού για την εξ αποστάσεως επιμόρφωση εκπαιδευτικών στο πρόγραμμα διαδραστικών τηλεδιασκέψεων ΟΔΥΣΣΕΑΣ;</a:t>
            </a:r>
            <a:endParaRPr lang="el-GR" sz="3200" i="1" dirty="0" smtClean="0"/>
          </a:p>
          <a:p>
            <a:pPr marL="457200" indent="-457200" algn="just"/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538920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7216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Δομή </a:t>
            </a:r>
            <a:r>
              <a:rPr lang="el-GR" sz="3600" dirty="0"/>
              <a:t>της </a:t>
            </a:r>
            <a:r>
              <a:rPr lang="el-GR" sz="3600" dirty="0" smtClean="0"/>
              <a:t>παρουσίασης</a:t>
            </a:r>
            <a:endParaRPr lang="el-GR" sz="3600" dirty="0"/>
          </a:p>
        </p:txBody>
      </p:sp>
      <p:sp>
        <p:nvSpPr>
          <p:cNvPr id="4" name="9 - Ορθογώνιο"/>
          <p:cNvSpPr/>
          <p:nvPr/>
        </p:nvSpPr>
        <p:spPr>
          <a:xfrm>
            <a:off x="2555776" y="1556792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Θεωρητικό Πλαίσιο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Διδακτικό Υλικό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Μεθοδολογία της έρευνας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Αποτελέσματα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3200" dirty="0" smtClean="0"/>
              <a:t>Συμπεράσματα</a:t>
            </a:r>
          </a:p>
          <a:p>
            <a:pPr marL="514350" indent="-514350">
              <a:buFont typeface="+mj-lt"/>
              <a:buAutoNum type="arabicPeriod"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xmlns="" val="1368895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 smtClean="0"/>
              <a:t>1. Θεωρητικό Πλαίσιο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83568" y="1268760"/>
            <a:ext cx="81747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Η έννοια της δημιουργικότητας </a:t>
            </a:r>
            <a:endParaRPr lang="el-GR" sz="2800" dirty="0" smtClean="0">
              <a:sym typeface="Wingdings" pitchFamily="2" charset="2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Δημιουργικότητα και ΤΠΕ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Ο Ρόλος του εκπαιδευτικού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2800" dirty="0" smtClean="0"/>
              <a:t>Ανοιχτή Εκπαίδευση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l-GR" sz="2800" dirty="0" smtClean="0"/>
              <a:t>Εξ Αποστάσεως Εκπαίδευση - Σχολική εξ αποστάσεως εκπαίδευση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800" dirty="0" smtClean="0"/>
              <a:t>Τηλεδιάσκεψη και διαδραστική τηλεδιάσκεψη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l-GR" sz="2800" dirty="0" smtClean="0"/>
              <a:t>Πρόγραμμα αξιοποίησης διαδραστικών τηλεδιασκέψεων «Οδυσσέας»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l-GR" sz="2800" dirty="0" smtClean="0"/>
              <a:t>Ο ρόλος του εκπαιδευτικού σε κάθε στάδιο του «Οδυσσέα»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l-GR" sz="28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l-GR" sz="28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l-GR" sz="28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581669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(1/13)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3200" dirty="0" smtClean="0"/>
              <a:t>Το εκπαιδευτικό υλικό που σχεδιάστηκε στο πλαίσιο της παρούσας διπλωματικής εργασίας είχε ως </a:t>
            </a:r>
            <a:r>
              <a:rPr lang="el-GR" sz="3200" b="1" dirty="0" smtClean="0"/>
              <a:t>σκοπό</a:t>
            </a:r>
            <a:r>
              <a:rPr lang="el-GR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3200" dirty="0" smtClean="0"/>
              <a:t>την επιμόρφωση των εκπαιδευτικών σχετικά με το πρόγραμμα «Οδυσσέας» και το ρόλο του εκπαιδευτικού σε αυτό</a:t>
            </a:r>
            <a:endParaRPr lang="el-GR" sz="30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l-GR" sz="3200" dirty="0" smtClean="0"/>
              <a:t>Το υλικό φιλοξενήθηκε στην πλατφόρμα </a:t>
            </a:r>
            <a:r>
              <a:rPr lang="el-GR" sz="3200" b="1" dirty="0" err="1" smtClean="0"/>
              <a:t>chamilo</a:t>
            </a:r>
            <a:r>
              <a:rPr lang="el-GR" sz="3200" dirty="0" smtClean="0"/>
              <a:t> και δημιουργήθηκε με τη χρήση των εργαλείων που παρέχει η πλατφόρμα.</a:t>
            </a:r>
            <a:endParaRPr lang="el-GR" sz="3000" dirty="0" smtClean="0"/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(2/13)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11560" y="1268760"/>
            <a:ext cx="84249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l-GR" sz="3200" dirty="0" smtClean="0"/>
              <a:t>Τα βασικά μέρη του διαδικτυακού περιβάλλοντος εκπαίδευσης είναι:</a:t>
            </a:r>
            <a:endParaRPr lang="en-US" sz="32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l-GR" sz="3200" dirty="0" smtClean="0"/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el-GR" sz="3200" dirty="0" smtClean="0"/>
              <a:t> το εισαγωγικό σημείωμα </a:t>
            </a:r>
            <a:endParaRPr lang="en-US" sz="3200" dirty="0" smtClean="0"/>
          </a:p>
          <a:p>
            <a:pPr marL="914400" lvl="1" indent="-457200" algn="just">
              <a:buFont typeface="Arial" pitchFamily="34" charset="0"/>
              <a:buChar char="•"/>
            </a:pPr>
            <a:endParaRPr lang="el-GR" sz="3200" dirty="0" smtClean="0"/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el-GR" sz="3200" dirty="0" smtClean="0"/>
              <a:t>η περιγραφή του  μαθήματος</a:t>
            </a:r>
            <a:endParaRPr lang="en-US" sz="3200" dirty="0" smtClean="0"/>
          </a:p>
          <a:p>
            <a:pPr marL="914400" lvl="1" indent="-457200" algn="just">
              <a:buFont typeface="Arial" pitchFamily="34" charset="0"/>
              <a:buChar char="•"/>
            </a:pPr>
            <a:endParaRPr lang="el-GR" sz="3200" dirty="0" smtClean="0"/>
          </a:p>
          <a:p>
            <a:pPr marL="914400" lvl="1" indent="-457200" algn="just">
              <a:buFont typeface="Arial" pitchFamily="34" charset="0"/>
              <a:buChar char="•"/>
            </a:pPr>
            <a:r>
              <a:rPr lang="el-GR" sz="3200" dirty="0" smtClean="0"/>
              <a:t>το μονοπάτι της γνώσης</a:t>
            </a:r>
          </a:p>
        </p:txBody>
      </p:sp>
    </p:spTree>
    <p:extLst>
      <p:ext uri="{BB962C8B-B14F-4D97-AF65-F5344CB8AC3E}">
        <p14:creationId xmlns:p14="http://schemas.microsoft.com/office/powerpoint/2010/main" xmlns="" val="2745266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4547"/>
          <a:stretch>
            <a:fillRect/>
          </a:stretch>
        </p:blipFill>
        <p:spPr bwMode="auto">
          <a:xfrm>
            <a:off x="611560" y="1412776"/>
            <a:ext cx="8314904" cy="4462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87624" y="215076"/>
            <a:ext cx="7848872" cy="765652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2</a:t>
            </a:r>
            <a:r>
              <a:rPr lang="el-GR" sz="3600" dirty="0" smtClean="0"/>
              <a:t>. Παραγόμενο εκπαιδευτικό υλικό (3/13)</a:t>
            </a:r>
            <a:endParaRPr lang="el-GR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4945</TotalTime>
  <Words>1063</Words>
  <Application>Microsoft Office PowerPoint</Application>
  <PresentationFormat>Προβολή στην οθόνη (4:3)</PresentationFormat>
  <Paragraphs>181</Paragraphs>
  <Slides>33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Θέμα του Office</vt:lpstr>
      <vt:lpstr>Σχεδιασμός, ανάπτυξη και αποτίμηση διαδραστικού εκπαιδευτικού υλικού με τη μέθοδο της ΕξΑΕ με θέμα: Η μεθοδολογία του προγράμματος ΟΔΥΣΣΕΑΣ - Ο σύγχρονος ρόλος του εκπαιδευτικού</vt:lpstr>
      <vt:lpstr> Σκοπός</vt:lpstr>
      <vt:lpstr>Συνεισφορά της διπλωματικής</vt:lpstr>
      <vt:lpstr>Ερευνητικά Ερωτήματα</vt:lpstr>
      <vt:lpstr>Δομή της παρουσίασης</vt:lpstr>
      <vt:lpstr>1. Θεωρητικό Πλαίσιο</vt:lpstr>
      <vt:lpstr> 2. Παραγόμενο εκπαιδευτικό υλικό (1/13)</vt:lpstr>
      <vt:lpstr> 2. Παραγόμενο εκπαιδευτικό υλικό (2/13)</vt:lpstr>
      <vt:lpstr> 2. Παραγόμενο εκπαιδευτικό υλικό (3/13)</vt:lpstr>
      <vt:lpstr> 2. Παραγόμενο εκπαιδευτικό υλικό (4/13)</vt:lpstr>
      <vt:lpstr> 2. Παραγόμενο εκπαιδευτικό υλικό (5/13)</vt:lpstr>
      <vt:lpstr> 2. Παραγόμενο εκπαιδευτικό υλικό (6/13)</vt:lpstr>
      <vt:lpstr> 2. Παραγόμενο εκπαιδευτικό υλικό (7/13)</vt:lpstr>
      <vt:lpstr> 2. Παραγόμενο εκπαιδευτικό υλικό (8/13)</vt:lpstr>
      <vt:lpstr> 2. Παραγόμενο εκπαιδευτικό υλικό (9/13)</vt:lpstr>
      <vt:lpstr> 2. Παραγόμενο εκπαιδευτικό υλικό (10/13)</vt:lpstr>
      <vt:lpstr> 2. Παραγόμενο εκπαιδευτικό υλικό (11/13)</vt:lpstr>
      <vt:lpstr> 2. Παραγόμενο εκπαιδευτικό υλικό (12/13)</vt:lpstr>
      <vt:lpstr> 2. Παραγόμενο εκπαιδευτικό υλικό (13/13)</vt:lpstr>
      <vt:lpstr>3. Μεθοδολογία της έρευνας (1/3)</vt:lpstr>
      <vt:lpstr>3. Μεθοδολογία της έρευνας (2/3)</vt:lpstr>
      <vt:lpstr>3. Μεθοδολογία της έρευνας (3/3)</vt:lpstr>
      <vt:lpstr>4. Αποτελέσματα (1/4)</vt:lpstr>
      <vt:lpstr>4. Αποτελέσματα (2/4)</vt:lpstr>
      <vt:lpstr>4. Αποτελέσματα (3/4)</vt:lpstr>
      <vt:lpstr>4. Αποτελέσματα (4/4)</vt:lpstr>
      <vt:lpstr>5. Συμπεράσματα (1/6)</vt:lpstr>
      <vt:lpstr>5. Συμπεράσματα (2/6)</vt:lpstr>
      <vt:lpstr>5. Συμπεράσματα (3/6)</vt:lpstr>
      <vt:lpstr>5. Συμπεράσματα (4/6)</vt:lpstr>
      <vt:lpstr>5. Συμπεράσματα (5/6)</vt:lpstr>
      <vt:lpstr>5. Συμπεράσματα (6/6)</vt:lpstr>
      <vt:lpstr>Διαφάνεια 33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lampros</cp:lastModifiedBy>
  <cp:revision>1872</cp:revision>
  <dcterms:created xsi:type="dcterms:W3CDTF">2003-10-16T17:37:47Z</dcterms:created>
  <dcterms:modified xsi:type="dcterms:W3CDTF">2020-01-25T22:51:08Z</dcterms:modified>
</cp:coreProperties>
</file>