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6" r:id="rId2"/>
    <p:sldId id="297" r:id="rId3"/>
    <p:sldId id="298" r:id="rId4"/>
    <p:sldId id="299" r:id="rId5"/>
    <p:sldId id="300" r:id="rId6"/>
    <p:sldId id="301" r:id="rId7"/>
    <p:sldId id="306" r:id="rId8"/>
    <p:sldId id="302" r:id="rId9"/>
    <p:sldId id="308" r:id="rId10"/>
    <p:sldId id="316" r:id="rId11"/>
    <p:sldId id="310" r:id="rId12"/>
    <p:sldId id="311" r:id="rId13"/>
    <p:sldId id="314" r:id="rId14"/>
    <p:sldId id="315" r:id="rId15"/>
    <p:sldId id="304" r:id="rId16"/>
    <p:sldId id="312" r:id="rId17"/>
    <p:sldId id="313" r:id="rId18"/>
    <p:sldId id="305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4651"/>
    <a:srgbClr val="E60A56"/>
    <a:srgbClr val="00B087"/>
    <a:srgbClr val="7EC28C"/>
    <a:srgbClr val="F973A3"/>
    <a:srgbClr val="F1EB85"/>
    <a:srgbClr val="00A7B0"/>
    <a:srgbClr val="6B4037"/>
    <a:srgbClr val="70B3AC"/>
    <a:srgbClr val="A6C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B4D5CE-0825-48C5-A880-6C2868C46A47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540C4002-1382-4958-AC92-33190989F00F}">
      <dgm:prSet phldrT="[Κείμενο]" custT="1"/>
      <dgm:spPr/>
      <dgm:t>
        <a:bodyPr/>
        <a:lstStyle/>
        <a:p>
          <a:r>
            <a:rPr lang="el-GR" sz="2400" dirty="0"/>
            <a:t>Εξ Αποστάσεως Εκπαίδευση</a:t>
          </a:r>
        </a:p>
      </dgm:t>
    </dgm:pt>
    <dgm:pt modelId="{29627417-F9E7-4555-B49B-792EBDE86CB8}" type="parTrans" cxnId="{D0DD9DC9-4936-4553-AA29-63894E5C3715}">
      <dgm:prSet/>
      <dgm:spPr/>
      <dgm:t>
        <a:bodyPr/>
        <a:lstStyle/>
        <a:p>
          <a:endParaRPr lang="el-GR"/>
        </a:p>
      </dgm:t>
    </dgm:pt>
    <dgm:pt modelId="{9DE0F7B9-2941-44E4-83F2-BA82C17D0B34}" type="sibTrans" cxnId="{D0DD9DC9-4936-4553-AA29-63894E5C3715}">
      <dgm:prSet/>
      <dgm:spPr/>
      <dgm:t>
        <a:bodyPr/>
        <a:lstStyle/>
        <a:p>
          <a:endParaRPr lang="el-GR"/>
        </a:p>
      </dgm:t>
    </dgm:pt>
    <dgm:pt modelId="{5FD16272-71C9-42AE-B6C6-E1F6A803624B}">
      <dgm:prSet phldrT="[Κείμενο]" custT="1"/>
      <dgm:spPr/>
      <dgm:t>
        <a:bodyPr/>
        <a:lstStyle/>
        <a:p>
          <a:r>
            <a:rPr lang="el-GR" sz="2400" dirty="0"/>
            <a:t>Εκπαίδευση Ενηλίκων</a:t>
          </a:r>
        </a:p>
      </dgm:t>
    </dgm:pt>
    <dgm:pt modelId="{D858AD10-D2E4-4967-85CE-7D022A1AE786}" type="parTrans" cxnId="{796E3107-F26B-409F-A5FD-CC7B814F3840}">
      <dgm:prSet/>
      <dgm:spPr/>
      <dgm:t>
        <a:bodyPr/>
        <a:lstStyle/>
        <a:p>
          <a:endParaRPr lang="el-GR"/>
        </a:p>
      </dgm:t>
    </dgm:pt>
    <dgm:pt modelId="{3B87E473-0BC6-471F-8897-A58260240F80}" type="sibTrans" cxnId="{796E3107-F26B-409F-A5FD-CC7B814F3840}">
      <dgm:prSet/>
      <dgm:spPr/>
      <dgm:t>
        <a:bodyPr/>
        <a:lstStyle/>
        <a:p>
          <a:endParaRPr lang="el-GR"/>
        </a:p>
      </dgm:t>
    </dgm:pt>
    <dgm:pt modelId="{C5808902-6FB0-4088-BD21-DAFA319E00CB}">
      <dgm:prSet phldrT="[Κείμενο]" custT="1"/>
      <dgm:spPr/>
      <dgm:t>
        <a:bodyPr/>
        <a:lstStyle/>
        <a:p>
          <a:r>
            <a:rPr lang="el-GR" sz="2400" dirty="0"/>
            <a:t>Δια Βίου Μάθηση</a:t>
          </a:r>
        </a:p>
      </dgm:t>
    </dgm:pt>
    <dgm:pt modelId="{AB01FAE6-BA14-4DD3-8898-343B96C57FDA}" type="parTrans" cxnId="{E75B6288-EE90-428C-BE95-014F8F4E1EB6}">
      <dgm:prSet/>
      <dgm:spPr/>
      <dgm:t>
        <a:bodyPr/>
        <a:lstStyle/>
        <a:p>
          <a:endParaRPr lang="el-GR"/>
        </a:p>
      </dgm:t>
    </dgm:pt>
    <dgm:pt modelId="{99C0CBFD-8DA3-4A89-B645-7677361A3C1E}" type="sibTrans" cxnId="{E75B6288-EE90-428C-BE95-014F8F4E1EB6}">
      <dgm:prSet/>
      <dgm:spPr/>
      <dgm:t>
        <a:bodyPr/>
        <a:lstStyle/>
        <a:p>
          <a:endParaRPr lang="el-GR"/>
        </a:p>
      </dgm:t>
    </dgm:pt>
    <dgm:pt modelId="{411F532B-3664-4CCE-A3F7-3EE2CDF6DC7F}">
      <dgm:prSet phldrT="[Κείμενο]" custT="1"/>
      <dgm:spPr/>
      <dgm:t>
        <a:bodyPr/>
        <a:lstStyle/>
        <a:p>
          <a:r>
            <a:rPr lang="el-GR" sz="2400" dirty="0"/>
            <a:t>Διαπολιτισμική Εκπαίδευση</a:t>
          </a:r>
        </a:p>
      </dgm:t>
    </dgm:pt>
    <dgm:pt modelId="{D55D4581-BC30-42F3-A3FB-1FC397BA81A1}" type="parTrans" cxnId="{E5179B89-FAF2-4B6E-8AA8-DACC62119754}">
      <dgm:prSet/>
      <dgm:spPr/>
      <dgm:t>
        <a:bodyPr/>
        <a:lstStyle/>
        <a:p>
          <a:endParaRPr lang="el-GR"/>
        </a:p>
      </dgm:t>
    </dgm:pt>
    <dgm:pt modelId="{B68C2EF0-AEC0-4E91-AAE2-02FC8AB0B75F}" type="sibTrans" cxnId="{E5179B89-FAF2-4B6E-8AA8-DACC62119754}">
      <dgm:prSet/>
      <dgm:spPr/>
      <dgm:t>
        <a:bodyPr/>
        <a:lstStyle/>
        <a:p>
          <a:endParaRPr lang="el-GR"/>
        </a:p>
      </dgm:t>
    </dgm:pt>
    <dgm:pt modelId="{1CD126E0-255C-44AF-BC14-393F9D0A3E2E}">
      <dgm:prSet phldrT="[Κείμενο]" custT="1"/>
      <dgm:spPr/>
      <dgm:t>
        <a:bodyPr/>
        <a:lstStyle/>
        <a:p>
          <a:r>
            <a:rPr lang="el-GR" sz="2400" dirty="0"/>
            <a:t>Εκπαίδευση Ενήλικων Προσφύγων και Μεταναστών</a:t>
          </a:r>
        </a:p>
      </dgm:t>
    </dgm:pt>
    <dgm:pt modelId="{15374D88-9B37-4659-A80B-3049712A9BA4}" type="parTrans" cxnId="{5DDB0390-3C75-4341-9A0A-03F811B5730D}">
      <dgm:prSet/>
      <dgm:spPr/>
      <dgm:t>
        <a:bodyPr/>
        <a:lstStyle/>
        <a:p>
          <a:endParaRPr lang="el-GR"/>
        </a:p>
      </dgm:t>
    </dgm:pt>
    <dgm:pt modelId="{46365066-9D42-47E6-AF2A-846D0149F05D}" type="sibTrans" cxnId="{5DDB0390-3C75-4341-9A0A-03F811B5730D}">
      <dgm:prSet/>
      <dgm:spPr/>
      <dgm:t>
        <a:bodyPr/>
        <a:lstStyle/>
        <a:p>
          <a:endParaRPr lang="el-GR"/>
        </a:p>
      </dgm:t>
    </dgm:pt>
    <dgm:pt modelId="{64BAA30A-9F95-4A9C-9A53-2AB72426DA86}" type="pres">
      <dgm:prSet presAssocID="{18B4D5CE-0825-48C5-A880-6C2868C46A47}" presName="Name0" presStyleCnt="0">
        <dgm:presLayoutVars>
          <dgm:dir/>
          <dgm:resizeHandles val="exact"/>
        </dgm:presLayoutVars>
      </dgm:prSet>
      <dgm:spPr/>
    </dgm:pt>
    <dgm:pt modelId="{FC3F306E-008E-4385-B492-45A6AEE13515}" type="pres">
      <dgm:prSet presAssocID="{18B4D5CE-0825-48C5-A880-6C2868C46A47}" presName="cycle" presStyleCnt="0"/>
      <dgm:spPr/>
    </dgm:pt>
    <dgm:pt modelId="{8A73BAFA-A01E-443B-97F1-5CE542A96464}" type="pres">
      <dgm:prSet presAssocID="{540C4002-1382-4958-AC92-33190989F00F}" presName="nodeFirstNode" presStyleLbl="node1" presStyleIdx="0" presStyleCnt="5" custScaleX="100486" custScaleY="109244">
        <dgm:presLayoutVars>
          <dgm:bulletEnabled val="1"/>
        </dgm:presLayoutVars>
      </dgm:prSet>
      <dgm:spPr/>
    </dgm:pt>
    <dgm:pt modelId="{B8BECBE9-52F7-4011-B6A0-AE6D8BD5D758}" type="pres">
      <dgm:prSet presAssocID="{9DE0F7B9-2941-44E4-83F2-BA82C17D0B34}" presName="sibTransFirstNode" presStyleLbl="bgShp" presStyleIdx="0" presStyleCnt="1" custLinFactNeighborX="-8028" custLinFactNeighborY="3861"/>
      <dgm:spPr/>
    </dgm:pt>
    <dgm:pt modelId="{AA0E311C-20B3-4BAD-B8CF-006B1696AEE1}" type="pres">
      <dgm:prSet presAssocID="{5FD16272-71C9-42AE-B6C6-E1F6A803624B}" presName="nodeFollowingNodes" presStyleLbl="node1" presStyleIdx="1" presStyleCnt="5" custScaleX="113544" custScaleY="132063" custRadScaleRad="100954" custRadScaleInc="12141">
        <dgm:presLayoutVars>
          <dgm:bulletEnabled val="1"/>
        </dgm:presLayoutVars>
      </dgm:prSet>
      <dgm:spPr/>
    </dgm:pt>
    <dgm:pt modelId="{BE98C518-C702-4E00-B046-CF307751639A}" type="pres">
      <dgm:prSet presAssocID="{C5808902-6FB0-4088-BD21-DAFA319E00CB}" presName="nodeFollowingNodes" presStyleLbl="node1" presStyleIdx="2" presStyleCnt="5" custRadScaleRad="101463" custRadScaleInc="-15882">
        <dgm:presLayoutVars>
          <dgm:bulletEnabled val="1"/>
        </dgm:presLayoutVars>
      </dgm:prSet>
      <dgm:spPr/>
    </dgm:pt>
    <dgm:pt modelId="{187117CB-C0CD-4BEB-A15E-B768D5B7EC38}" type="pres">
      <dgm:prSet presAssocID="{411F532B-3664-4CCE-A3F7-3EE2CDF6DC7F}" presName="nodeFollowingNodes" presStyleLbl="node1" presStyleIdx="3" presStyleCnt="5" custScaleX="108558" custScaleY="103218" custRadScaleRad="108521" custRadScaleInc="9751">
        <dgm:presLayoutVars>
          <dgm:bulletEnabled val="1"/>
        </dgm:presLayoutVars>
      </dgm:prSet>
      <dgm:spPr/>
    </dgm:pt>
    <dgm:pt modelId="{EEB48AC4-9C84-49D0-A494-CECB3349FEEB}" type="pres">
      <dgm:prSet presAssocID="{1CD126E0-255C-44AF-BC14-393F9D0A3E2E}" presName="nodeFollowingNodes" presStyleLbl="node1" presStyleIdx="4" presStyleCnt="5" custScaleX="123736" custScaleY="148349" custRadScaleRad="101810" custRadScaleInc="-18025">
        <dgm:presLayoutVars>
          <dgm:bulletEnabled val="1"/>
        </dgm:presLayoutVars>
      </dgm:prSet>
      <dgm:spPr/>
    </dgm:pt>
  </dgm:ptLst>
  <dgm:cxnLst>
    <dgm:cxn modelId="{796E3107-F26B-409F-A5FD-CC7B814F3840}" srcId="{18B4D5CE-0825-48C5-A880-6C2868C46A47}" destId="{5FD16272-71C9-42AE-B6C6-E1F6A803624B}" srcOrd="1" destOrd="0" parTransId="{D858AD10-D2E4-4967-85CE-7D022A1AE786}" sibTransId="{3B87E473-0BC6-471F-8897-A58260240F80}"/>
    <dgm:cxn modelId="{0BD41909-B7D8-4E15-9D35-2B4A6AA64A6D}" type="presOf" srcId="{5FD16272-71C9-42AE-B6C6-E1F6A803624B}" destId="{AA0E311C-20B3-4BAD-B8CF-006B1696AEE1}" srcOrd="0" destOrd="0" presId="urn:microsoft.com/office/officeart/2005/8/layout/cycle3"/>
    <dgm:cxn modelId="{21768B0A-9549-4144-AC8D-3B94113DD275}" type="presOf" srcId="{18B4D5CE-0825-48C5-A880-6C2868C46A47}" destId="{64BAA30A-9F95-4A9C-9A53-2AB72426DA86}" srcOrd="0" destOrd="0" presId="urn:microsoft.com/office/officeart/2005/8/layout/cycle3"/>
    <dgm:cxn modelId="{E75B6288-EE90-428C-BE95-014F8F4E1EB6}" srcId="{18B4D5CE-0825-48C5-A880-6C2868C46A47}" destId="{C5808902-6FB0-4088-BD21-DAFA319E00CB}" srcOrd="2" destOrd="0" parTransId="{AB01FAE6-BA14-4DD3-8898-343B96C57FDA}" sibTransId="{99C0CBFD-8DA3-4A89-B645-7677361A3C1E}"/>
    <dgm:cxn modelId="{E5179B89-FAF2-4B6E-8AA8-DACC62119754}" srcId="{18B4D5CE-0825-48C5-A880-6C2868C46A47}" destId="{411F532B-3664-4CCE-A3F7-3EE2CDF6DC7F}" srcOrd="3" destOrd="0" parTransId="{D55D4581-BC30-42F3-A3FB-1FC397BA81A1}" sibTransId="{B68C2EF0-AEC0-4E91-AAE2-02FC8AB0B75F}"/>
    <dgm:cxn modelId="{5DDB0390-3C75-4341-9A0A-03F811B5730D}" srcId="{18B4D5CE-0825-48C5-A880-6C2868C46A47}" destId="{1CD126E0-255C-44AF-BC14-393F9D0A3E2E}" srcOrd="4" destOrd="0" parTransId="{15374D88-9B37-4659-A80B-3049712A9BA4}" sibTransId="{46365066-9D42-47E6-AF2A-846D0149F05D}"/>
    <dgm:cxn modelId="{561F17A2-5504-42BB-BF4F-F5EB26BC71F9}" type="presOf" srcId="{1CD126E0-255C-44AF-BC14-393F9D0A3E2E}" destId="{EEB48AC4-9C84-49D0-A494-CECB3349FEEB}" srcOrd="0" destOrd="0" presId="urn:microsoft.com/office/officeart/2005/8/layout/cycle3"/>
    <dgm:cxn modelId="{D0DD9DC9-4936-4553-AA29-63894E5C3715}" srcId="{18B4D5CE-0825-48C5-A880-6C2868C46A47}" destId="{540C4002-1382-4958-AC92-33190989F00F}" srcOrd="0" destOrd="0" parTransId="{29627417-F9E7-4555-B49B-792EBDE86CB8}" sibTransId="{9DE0F7B9-2941-44E4-83F2-BA82C17D0B34}"/>
    <dgm:cxn modelId="{FF5A22E2-D7E5-41DB-BCC2-99B590B60ED0}" type="presOf" srcId="{411F532B-3664-4CCE-A3F7-3EE2CDF6DC7F}" destId="{187117CB-C0CD-4BEB-A15E-B768D5B7EC38}" srcOrd="0" destOrd="0" presId="urn:microsoft.com/office/officeart/2005/8/layout/cycle3"/>
    <dgm:cxn modelId="{77570AE9-1CDB-431B-A952-A47E56ED7AE6}" type="presOf" srcId="{9DE0F7B9-2941-44E4-83F2-BA82C17D0B34}" destId="{B8BECBE9-52F7-4011-B6A0-AE6D8BD5D758}" srcOrd="0" destOrd="0" presId="urn:microsoft.com/office/officeart/2005/8/layout/cycle3"/>
    <dgm:cxn modelId="{2D8651EF-9E34-4D94-AE2A-3F53FB3102E1}" type="presOf" srcId="{540C4002-1382-4958-AC92-33190989F00F}" destId="{8A73BAFA-A01E-443B-97F1-5CE542A96464}" srcOrd="0" destOrd="0" presId="urn:microsoft.com/office/officeart/2005/8/layout/cycle3"/>
    <dgm:cxn modelId="{51D179FF-C589-48EE-80EE-B40690EBB2C1}" type="presOf" srcId="{C5808902-6FB0-4088-BD21-DAFA319E00CB}" destId="{BE98C518-C702-4E00-B046-CF307751639A}" srcOrd="0" destOrd="0" presId="urn:microsoft.com/office/officeart/2005/8/layout/cycle3"/>
    <dgm:cxn modelId="{D645AADA-3DF9-4BE4-B3D9-F97FCAA5CF6B}" type="presParOf" srcId="{64BAA30A-9F95-4A9C-9A53-2AB72426DA86}" destId="{FC3F306E-008E-4385-B492-45A6AEE13515}" srcOrd="0" destOrd="0" presId="urn:microsoft.com/office/officeart/2005/8/layout/cycle3"/>
    <dgm:cxn modelId="{57691B8F-D71C-4298-B66C-01E3082B0BDA}" type="presParOf" srcId="{FC3F306E-008E-4385-B492-45A6AEE13515}" destId="{8A73BAFA-A01E-443B-97F1-5CE542A96464}" srcOrd="0" destOrd="0" presId="urn:microsoft.com/office/officeart/2005/8/layout/cycle3"/>
    <dgm:cxn modelId="{25D2A195-7E44-4ABA-A406-06F9C84B788E}" type="presParOf" srcId="{FC3F306E-008E-4385-B492-45A6AEE13515}" destId="{B8BECBE9-52F7-4011-B6A0-AE6D8BD5D758}" srcOrd="1" destOrd="0" presId="urn:microsoft.com/office/officeart/2005/8/layout/cycle3"/>
    <dgm:cxn modelId="{5CCEF3B7-74A9-48E9-BA06-9950264AF627}" type="presParOf" srcId="{FC3F306E-008E-4385-B492-45A6AEE13515}" destId="{AA0E311C-20B3-4BAD-B8CF-006B1696AEE1}" srcOrd="2" destOrd="0" presId="urn:microsoft.com/office/officeart/2005/8/layout/cycle3"/>
    <dgm:cxn modelId="{72DB0B4B-83D4-4EF6-A79F-4664685EDCC7}" type="presParOf" srcId="{FC3F306E-008E-4385-B492-45A6AEE13515}" destId="{BE98C518-C702-4E00-B046-CF307751639A}" srcOrd="3" destOrd="0" presId="urn:microsoft.com/office/officeart/2005/8/layout/cycle3"/>
    <dgm:cxn modelId="{0F86743D-4EDE-4F55-9BDA-D20E89B2380B}" type="presParOf" srcId="{FC3F306E-008E-4385-B492-45A6AEE13515}" destId="{187117CB-C0CD-4BEB-A15E-B768D5B7EC38}" srcOrd="4" destOrd="0" presId="urn:microsoft.com/office/officeart/2005/8/layout/cycle3"/>
    <dgm:cxn modelId="{14A61F46-92FF-4740-A42C-812A542504A5}" type="presParOf" srcId="{FC3F306E-008E-4385-B492-45A6AEE13515}" destId="{EEB48AC4-9C84-49D0-A494-CECB3349FEEB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BECBE9-52F7-4011-B6A0-AE6D8BD5D758}">
      <dsp:nvSpPr>
        <dsp:cNvPr id="0" name=""/>
        <dsp:cNvSpPr/>
      </dsp:nvSpPr>
      <dsp:spPr>
        <a:xfrm>
          <a:off x="819365" y="171164"/>
          <a:ext cx="4817285" cy="4817285"/>
        </a:xfrm>
        <a:prstGeom prst="circularArrow">
          <a:avLst>
            <a:gd name="adj1" fmla="val 5544"/>
            <a:gd name="adj2" fmla="val 330680"/>
            <a:gd name="adj3" fmla="val 13776473"/>
            <a:gd name="adj4" fmla="val 17385631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73BAFA-A01E-443B-97F1-5CE542A96464}">
      <dsp:nvSpPr>
        <dsp:cNvPr id="0" name=""/>
        <dsp:cNvSpPr/>
      </dsp:nvSpPr>
      <dsp:spPr>
        <a:xfrm>
          <a:off x="2487128" y="-33772"/>
          <a:ext cx="2255224" cy="12258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Εξ Αποστάσεως Εκπαίδευση</a:t>
          </a:r>
        </a:p>
      </dsp:txBody>
      <dsp:txXfrm>
        <a:off x="2546971" y="26071"/>
        <a:ext cx="2135538" cy="1106204"/>
      </dsp:txXfrm>
    </dsp:sp>
    <dsp:sp modelId="{AA0E311C-20B3-4BAD-B8CF-006B1696AEE1}">
      <dsp:nvSpPr>
        <dsp:cNvPr id="0" name=""/>
        <dsp:cNvSpPr/>
      </dsp:nvSpPr>
      <dsp:spPr>
        <a:xfrm>
          <a:off x="4378311" y="1506876"/>
          <a:ext cx="2548287" cy="1481956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Εκπαίδευση Ενηλίκων</a:t>
          </a:r>
        </a:p>
      </dsp:txBody>
      <dsp:txXfrm>
        <a:off x="4450654" y="1579219"/>
        <a:ext cx="2403601" cy="1337270"/>
      </dsp:txXfrm>
    </dsp:sp>
    <dsp:sp modelId="{BE98C518-C702-4E00-B046-CF307751639A}">
      <dsp:nvSpPr>
        <dsp:cNvPr id="0" name=""/>
        <dsp:cNvSpPr/>
      </dsp:nvSpPr>
      <dsp:spPr>
        <a:xfrm>
          <a:off x="3979977" y="3532544"/>
          <a:ext cx="2244316" cy="1122158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Δια Βίου Μάθηση</a:t>
          </a:r>
        </a:p>
      </dsp:txBody>
      <dsp:txXfrm>
        <a:off x="4034756" y="3587323"/>
        <a:ext cx="2134758" cy="1012600"/>
      </dsp:txXfrm>
    </dsp:sp>
    <dsp:sp modelId="{187117CB-C0CD-4BEB-A15E-B768D5B7EC38}">
      <dsp:nvSpPr>
        <dsp:cNvPr id="0" name=""/>
        <dsp:cNvSpPr/>
      </dsp:nvSpPr>
      <dsp:spPr>
        <a:xfrm>
          <a:off x="909163" y="3714912"/>
          <a:ext cx="2436385" cy="1158269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Διαπολιτισμική Εκπαίδευση</a:t>
          </a:r>
        </a:p>
      </dsp:txBody>
      <dsp:txXfrm>
        <a:off x="965705" y="3771454"/>
        <a:ext cx="2323301" cy="1045185"/>
      </dsp:txXfrm>
    </dsp:sp>
    <dsp:sp modelId="{EEB48AC4-9C84-49D0-A494-CECB3349FEEB}">
      <dsp:nvSpPr>
        <dsp:cNvPr id="0" name=""/>
        <dsp:cNvSpPr/>
      </dsp:nvSpPr>
      <dsp:spPr>
        <a:xfrm>
          <a:off x="151187" y="1539510"/>
          <a:ext cx="2777027" cy="166471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Εκπαίδευση Ενήλικων Προσφύγων και Μεταναστών</a:t>
          </a:r>
        </a:p>
      </dsp:txBody>
      <dsp:txXfrm>
        <a:off x="232451" y="1620774"/>
        <a:ext cx="2614499" cy="1502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BACBB-D555-4B7E-BB03-620905C900A6}" type="datetimeFigureOut">
              <a:rPr lang="el-GR" smtClean="0"/>
              <a:t>10/4/2020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87722-0529-45ED-ADFB-DF66EB73C9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929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32B0CD-3080-427C-A81A-F71997392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E0C84DC-01E9-4854-9E42-B6CA13558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30ED226-904E-4817-B389-A6A1F6F1B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1CF61-CA0E-4B38-9BF1-C16E5A0B5657}" type="datetime1">
              <a:rPr lang="el-GR" smtClean="0"/>
              <a:t>10/4/2020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072B24C-E999-43D0-AFFF-AE3AB4BEC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77C48CE-011F-400C-B1F0-9689CBF6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017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341731-EA8A-405C-84D4-4E42291C3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294D599-3E33-4159-8599-1DC6F8B99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3C5D623-C334-45D2-9711-17A197E4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DDD93-A856-41B1-8D27-16AB495E846B}" type="datetime1">
              <a:rPr lang="el-GR" smtClean="0"/>
              <a:t>10/4/2020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CD74ABE-D60E-4242-9098-7E24EEE42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0DE1F5B-54E5-4519-B369-13BA411D0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346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D24B6F6-25A8-4A5A-B309-A700B6D88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26B2FE2-6CD6-40C9-8106-AF807A475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447F7E5-B0B0-4C35-AAE5-F1C6FEBD5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5F68-60A3-42B3-B03E-F7995AA742BB}" type="datetime1">
              <a:rPr lang="el-GR" smtClean="0"/>
              <a:t>10/4/2020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9FDFDBD-F7DB-48D6-B366-3EEAC82DF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B9A4D7D-E35F-4F41-A850-3F751B3FD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511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8E601D-A1CC-45AF-BA03-E344A2692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1DA52C-29CF-495C-8232-4EE67F071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1384B3F-F9D9-41BB-ADF6-35B8C63C2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F70C-8C50-457D-AAD2-8D3E48DC75D8}" type="datetime1">
              <a:rPr lang="el-GR" smtClean="0"/>
              <a:t>10/4/2020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22D1B5C-EC61-4ED9-A92B-2179F0E27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CAC3E8-4078-4DC0-8FB9-37F8C147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067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C8C0B5-8930-440B-90CF-2D1492AF6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30DE237-2F42-4847-94D4-CEBC94CE9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825454C-AED6-494F-B13B-59D88154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634A-9BC1-4D27-ADD2-AD882DAD49D3}" type="datetime1">
              <a:rPr lang="el-GR" smtClean="0"/>
              <a:t>10/4/2020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7907CC8-E70B-4554-B7ED-9AA816BA7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63E0F8-F403-432D-A7EB-5FFECA88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2559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8AC541-870A-4822-8CCE-3B4BB0C3B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C5AE13-9B48-4369-B523-B1359AEF6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3CC3A4E-B305-4939-BED0-E81A0B1A3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B0272BD-8AC0-4131-A4E6-7326696F2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CCAAE-BC56-4BA3-A605-D1412E4D8950}" type="datetime1">
              <a:rPr lang="el-GR" smtClean="0"/>
              <a:t>10/4/2020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C1FAA26-0361-4E8E-8F92-13A3B6236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74DECF1-164F-473E-BF5C-56FAEA77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78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DC9D9D-60A1-4749-A5CA-894B9E290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E4A513B-C96F-46F7-8081-6FCF63493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63EC2FD-43BE-4A5D-AEBF-5E913F53B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0980BC6-D8A7-40CD-A6FE-F2F7F4FEE6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40EABE40-F300-4989-94EF-28D5D7BEA9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487FB265-FA91-4075-A916-1DEE87D36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A532-65D7-4C7D-BFCF-A493E873924B}" type="datetime1">
              <a:rPr lang="el-GR" smtClean="0"/>
              <a:t>10/4/2020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1B9F1BF4-BCFD-4892-AF28-88984EF47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8B05BFB-274A-41E1-AF54-F6A346AE9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398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945F56-53FE-4EF4-AA52-2D27960B3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8481866C-B648-4378-B007-73A1DD63F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9693-F3EB-4260-8CB7-A3441A3EAD34}" type="datetime1">
              <a:rPr lang="el-GR" smtClean="0"/>
              <a:t>10/4/2020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6063B26D-E4EF-4AFD-BE93-83060E1A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D1D778C-315E-4C80-B45F-5FC9C23FB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728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753AB65-C038-4169-92A7-ED5BEB975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FC2B-F7E6-4170-9C93-DB64D8309003}" type="datetime1">
              <a:rPr lang="el-GR" smtClean="0"/>
              <a:t>10/4/2020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9A737DD-41AE-4CD9-AAE7-B6832788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B116043-E1ED-4A0C-A072-9F1367FC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4566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70834D-BE04-4A9A-B603-B080E822B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B7B831-514D-40D1-A1CC-C6507A2FD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09CD7F6-5C66-44D8-9AF3-A4C2D43D6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7CD00C1-C2AC-42BC-9448-53035CAAF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6441-F6B5-4C17-A45A-F46B87BEF6F1}" type="datetime1">
              <a:rPr lang="el-GR" smtClean="0"/>
              <a:t>10/4/2020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D8A9184-7863-4D31-9FEF-C9B5A787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D3B0299-8F0C-425A-9B1A-BDBBC885F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034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5A52E4-9ABE-4D50-9E4A-060555417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1F69B9A-C799-4869-85C8-A14E301958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14C8483-9DA4-4F70-8D97-F19598D3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088E379-9225-4957-A030-DB2E63B49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E711D-B574-4610-94E9-949CDD7620A4}" type="datetime1">
              <a:rPr lang="el-GR" smtClean="0"/>
              <a:t>10/4/2020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6CAA18C-BEC4-4841-A2F6-EB089E23D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2476FFB-1096-4F7E-BE56-A8C36EE41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059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41949FFE-75CC-46D8-8046-F27BCAEF2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D8A05FE-0184-4DEC-BAC0-A746FE85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090C2AC-B4C9-451B-9BC6-7CF3590145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A725A-72A4-49C5-9284-27728481A3AF}" type="datetime1">
              <a:rPr lang="el-GR" smtClean="0"/>
              <a:t>10/4/2020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C8649E1-025B-4D69-8AC0-31683E1C43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54B377E-0207-40AD-93E2-E490350F7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6BE5C-7D08-447C-BB47-4A860B41D4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804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70E85A-45CB-4B0B-9129-F2DFF1019CA8}"/>
              </a:ext>
            </a:extLst>
          </p:cNvPr>
          <p:cNvSpPr txBox="1"/>
          <p:nvPr/>
        </p:nvSpPr>
        <p:spPr>
          <a:xfrm>
            <a:off x="2638917" y="1060259"/>
            <a:ext cx="7447057" cy="193899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rgbClr val="80C4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Έρευνα στην Εξ Αποστάσεως Εκπαίδευση σε Ενήλικες με Προσφυγικό και Μεταναστευτικό Υπόβαθρο</a:t>
            </a:r>
            <a:r>
              <a:rPr lang="en-US" sz="2400" b="1" dirty="0">
                <a:solidFill>
                  <a:srgbClr val="80C4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: </a:t>
            </a:r>
            <a:r>
              <a:rPr lang="el-GR" sz="2400" b="1" dirty="0">
                <a:solidFill>
                  <a:srgbClr val="80C4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Μία Συστηματική Βιβλιογραφική Επισκόπηση στην Ευρωπαϊκή Ένωση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5DBEA98-A597-4A29-8CA1-8819EC1BB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06" t="6468" r="34466" b="4053"/>
          <a:stretch/>
        </p:blipFill>
        <p:spPr>
          <a:xfrm>
            <a:off x="5084373" y="3055559"/>
            <a:ext cx="2251773" cy="1807224"/>
          </a:xfrm>
          <a:prstGeom prst="rect">
            <a:avLst/>
          </a:prstGeom>
        </p:spPr>
      </p:pic>
      <p:sp>
        <p:nvSpPr>
          <p:cNvPr id="4" name="Δάκρυ 3">
            <a:extLst>
              <a:ext uri="{FF2B5EF4-FFF2-40B4-BE49-F238E27FC236}">
                <a16:creationId xmlns:a16="http://schemas.microsoft.com/office/drawing/2014/main" id="{E92A9360-3909-4DEE-BA4B-A931C3963F60}"/>
              </a:ext>
            </a:extLst>
          </p:cNvPr>
          <p:cNvSpPr/>
          <p:nvPr/>
        </p:nvSpPr>
        <p:spPr>
          <a:xfrm rot="16200000">
            <a:off x="1310465" y="3271311"/>
            <a:ext cx="769535" cy="769536"/>
          </a:xfrm>
          <a:prstGeom prst="teardrop">
            <a:avLst/>
          </a:prstGeom>
          <a:solidFill>
            <a:srgbClr val="00A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Δάκρυ 9">
            <a:extLst>
              <a:ext uri="{FF2B5EF4-FFF2-40B4-BE49-F238E27FC236}">
                <a16:creationId xmlns:a16="http://schemas.microsoft.com/office/drawing/2014/main" id="{B60AEDCE-A8D5-455B-B60D-15A3C471AB9D}"/>
              </a:ext>
            </a:extLst>
          </p:cNvPr>
          <p:cNvSpPr/>
          <p:nvPr/>
        </p:nvSpPr>
        <p:spPr>
          <a:xfrm rot="16200000">
            <a:off x="1024690" y="4146054"/>
            <a:ext cx="744644" cy="661275"/>
          </a:xfrm>
          <a:prstGeom prst="teardrop">
            <a:avLst/>
          </a:prstGeom>
          <a:solidFill>
            <a:srgbClr val="00A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Δάκρυ 12">
            <a:extLst>
              <a:ext uri="{FF2B5EF4-FFF2-40B4-BE49-F238E27FC236}">
                <a16:creationId xmlns:a16="http://schemas.microsoft.com/office/drawing/2014/main" id="{F4AC223C-8ECE-4605-8CA9-0F034EA2C83E}"/>
              </a:ext>
            </a:extLst>
          </p:cNvPr>
          <p:cNvSpPr/>
          <p:nvPr/>
        </p:nvSpPr>
        <p:spPr>
          <a:xfrm rot="16200000">
            <a:off x="377309" y="3876286"/>
            <a:ext cx="628222" cy="673844"/>
          </a:xfrm>
          <a:prstGeom prst="teardrop">
            <a:avLst/>
          </a:prstGeom>
          <a:solidFill>
            <a:srgbClr val="00A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Δάκρυ 13">
            <a:extLst>
              <a:ext uri="{FF2B5EF4-FFF2-40B4-BE49-F238E27FC236}">
                <a16:creationId xmlns:a16="http://schemas.microsoft.com/office/drawing/2014/main" id="{0EE2582B-6D42-46B0-B2B7-469AC9D0C4EB}"/>
              </a:ext>
            </a:extLst>
          </p:cNvPr>
          <p:cNvSpPr/>
          <p:nvPr/>
        </p:nvSpPr>
        <p:spPr>
          <a:xfrm rot="17026504">
            <a:off x="1411369" y="2456149"/>
            <a:ext cx="702746" cy="758174"/>
          </a:xfrm>
          <a:prstGeom prst="teardrop">
            <a:avLst/>
          </a:prstGeom>
          <a:solidFill>
            <a:srgbClr val="A1CD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Δάκρυ 14">
            <a:extLst>
              <a:ext uri="{FF2B5EF4-FFF2-40B4-BE49-F238E27FC236}">
                <a16:creationId xmlns:a16="http://schemas.microsoft.com/office/drawing/2014/main" id="{E9D63CD4-EE5D-4B3D-983D-95EFBF97EF62}"/>
              </a:ext>
            </a:extLst>
          </p:cNvPr>
          <p:cNvSpPr/>
          <p:nvPr/>
        </p:nvSpPr>
        <p:spPr>
          <a:xfrm rot="17026504">
            <a:off x="542953" y="1728572"/>
            <a:ext cx="895247" cy="949231"/>
          </a:xfrm>
          <a:prstGeom prst="teardrop">
            <a:avLst/>
          </a:prstGeom>
          <a:solidFill>
            <a:srgbClr val="A1CD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Δάκρυ 15">
            <a:extLst>
              <a:ext uri="{FF2B5EF4-FFF2-40B4-BE49-F238E27FC236}">
                <a16:creationId xmlns:a16="http://schemas.microsoft.com/office/drawing/2014/main" id="{B76D1A39-B4CC-4030-836C-6F8B366F4DA4}"/>
              </a:ext>
            </a:extLst>
          </p:cNvPr>
          <p:cNvSpPr/>
          <p:nvPr/>
        </p:nvSpPr>
        <p:spPr>
          <a:xfrm rot="17026504">
            <a:off x="241496" y="2763115"/>
            <a:ext cx="899849" cy="930461"/>
          </a:xfrm>
          <a:prstGeom prst="teardrop">
            <a:avLst/>
          </a:prstGeom>
          <a:solidFill>
            <a:srgbClr val="3E4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Γραφικό 5" descr="Οικογένεια με δύο παιδιά">
            <a:extLst>
              <a:ext uri="{FF2B5EF4-FFF2-40B4-BE49-F238E27FC236}">
                <a16:creationId xmlns:a16="http://schemas.microsoft.com/office/drawing/2014/main" id="{29E388EB-FDFA-4EF8-AEEB-A2FF8E3DD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1754" y="4213208"/>
            <a:ext cx="487195" cy="487195"/>
          </a:xfrm>
          <a:prstGeom prst="rect">
            <a:avLst/>
          </a:prstGeom>
        </p:spPr>
      </p:pic>
      <p:pic>
        <p:nvPicPr>
          <p:cNvPr id="17" name="Γραφικό 16" descr="Κέντρο">
            <a:extLst>
              <a:ext uri="{FF2B5EF4-FFF2-40B4-BE49-F238E27FC236}">
                <a16:creationId xmlns:a16="http://schemas.microsoft.com/office/drawing/2014/main" id="{291850B6-964C-463A-A8F7-274EE03682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630" y="2889819"/>
            <a:ext cx="730301" cy="730301"/>
          </a:xfrm>
          <a:prstGeom prst="rect">
            <a:avLst/>
          </a:prstGeom>
        </p:spPr>
      </p:pic>
      <p:pic>
        <p:nvPicPr>
          <p:cNvPr id="19" name="Γραφικό 18" descr="Πλάστιγγα δικαιοσύνης">
            <a:extLst>
              <a:ext uri="{FF2B5EF4-FFF2-40B4-BE49-F238E27FC236}">
                <a16:creationId xmlns:a16="http://schemas.microsoft.com/office/drawing/2014/main" id="{50F68134-622B-48F5-A0E6-33C4591BCA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8348" y="1825959"/>
            <a:ext cx="702544" cy="702544"/>
          </a:xfrm>
          <a:prstGeom prst="rect">
            <a:avLst/>
          </a:prstGeom>
        </p:spPr>
      </p:pic>
      <p:pic>
        <p:nvPicPr>
          <p:cNvPr id="21" name="Γραφικό 20" descr="Πηλήκιο αποφοίτησης">
            <a:extLst>
              <a:ext uri="{FF2B5EF4-FFF2-40B4-BE49-F238E27FC236}">
                <a16:creationId xmlns:a16="http://schemas.microsoft.com/office/drawing/2014/main" id="{CAAD33AD-4903-4E20-A041-2256D6067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00328" y="2541973"/>
            <a:ext cx="661273" cy="661273"/>
          </a:xfrm>
          <a:prstGeom prst="rect">
            <a:avLst/>
          </a:prstGeom>
        </p:spPr>
      </p:pic>
      <p:pic>
        <p:nvPicPr>
          <p:cNvPr id="23" name="Γραφικό 22" descr="Αίθουσα τάξης">
            <a:extLst>
              <a:ext uri="{FF2B5EF4-FFF2-40B4-BE49-F238E27FC236}">
                <a16:creationId xmlns:a16="http://schemas.microsoft.com/office/drawing/2014/main" id="{604B8CDB-FFC2-494E-87A6-E7F7429DA2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2737" y="3992590"/>
            <a:ext cx="522676" cy="522676"/>
          </a:xfrm>
          <a:prstGeom prst="rect">
            <a:avLst/>
          </a:prstGeom>
        </p:spPr>
      </p:pic>
      <p:pic>
        <p:nvPicPr>
          <p:cNvPr id="25" name="Γραφικό 24" descr="Συνδέσεις">
            <a:extLst>
              <a:ext uri="{FF2B5EF4-FFF2-40B4-BE49-F238E27FC236}">
                <a16:creationId xmlns:a16="http://schemas.microsoft.com/office/drawing/2014/main" id="{F4349961-4109-430E-8F9E-E7CAF2C1C0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15777" y="3405601"/>
            <a:ext cx="489039" cy="4890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138BAE-572B-43DD-BE05-3DEEA1DAAA80}"/>
              </a:ext>
            </a:extLst>
          </p:cNvPr>
          <p:cNvSpPr txBox="1"/>
          <p:nvPr/>
        </p:nvSpPr>
        <p:spPr>
          <a:xfrm>
            <a:off x="1638949" y="154038"/>
            <a:ext cx="902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solidFill>
                  <a:srgbClr val="3E4651"/>
                </a:solidFill>
              </a:rPr>
              <a:t>Πρόγραμμα Μεταπτυχιακών Σπουδών: </a:t>
            </a:r>
            <a:endParaRPr lang="en-US" dirty="0">
              <a:solidFill>
                <a:srgbClr val="3E4651"/>
              </a:solidFill>
            </a:endParaRPr>
          </a:p>
          <a:p>
            <a:pPr algn="ctr"/>
            <a:r>
              <a:rPr lang="en-US" dirty="0">
                <a:solidFill>
                  <a:srgbClr val="3E4651"/>
                </a:solidFill>
              </a:rPr>
              <a:t>“</a:t>
            </a:r>
            <a:r>
              <a:rPr lang="el-GR" dirty="0">
                <a:solidFill>
                  <a:srgbClr val="3E4651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3E4651"/>
                </a:solidFill>
              </a:rPr>
              <a:t>e-learning</a:t>
            </a:r>
            <a:r>
              <a:rPr lang="el-GR" dirty="0">
                <a:solidFill>
                  <a:srgbClr val="3E4651"/>
                </a:solidFill>
              </a:rPr>
              <a:t>)</a:t>
            </a:r>
            <a:r>
              <a:rPr lang="en-US" dirty="0">
                <a:solidFill>
                  <a:srgbClr val="3E4651"/>
                </a:solidFill>
              </a:rPr>
              <a:t>”</a:t>
            </a:r>
            <a:endParaRPr lang="el-GR" dirty="0">
              <a:solidFill>
                <a:srgbClr val="3E4651"/>
              </a:solidFill>
            </a:endParaRP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691420" y="923730"/>
            <a:ext cx="11065151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5CEBEE-E06F-4951-9B0C-6F65C5556472}"/>
              </a:ext>
            </a:extLst>
          </p:cNvPr>
          <p:cNvSpPr txBox="1"/>
          <p:nvPr/>
        </p:nvSpPr>
        <p:spPr>
          <a:xfrm>
            <a:off x="1762742" y="4772435"/>
            <a:ext cx="9024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3E4651"/>
                </a:solidFill>
              </a:rPr>
              <a:t>Βασιλική – Ελένη Μαργέλλου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A819FA-C3FA-46A5-8E15-31E8E853F3F0}"/>
              </a:ext>
            </a:extLst>
          </p:cNvPr>
          <p:cNvSpPr txBox="1"/>
          <p:nvPr/>
        </p:nvSpPr>
        <p:spPr>
          <a:xfrm>
            <a:off x="1762742" y="5148528"/>
            <a:ext cx="90249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rgbClr val="6B4037"/>
                </a:solidFill>
              </a:rPr>
              <a:t>Επιτροπή Κρίσης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DB9649-03B5-45ED-82B8-FD0957945324}"/>
              </a:ext>
            </a:extLst>
          </p:cNvPr>
          <p:cNvSpPr txBox="1"/>
          <p:nvPr/>
        </p:nvSpPr>
        <p:spPr>
          <a:xfrm>
            <a:off x="1849972" y="5487082"/>
            <a:ext cx="9024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6B4037"/>
                </a:solidFill>
              </a:rPr>
              <a:t>Χαράλαμπος </a:t>
            </a:r>
            <a:r>
              <a:rPr lang="el-GR" b="1" dirty="0" err="1">
                <a:solidFill>
                  <a:srgbClr val="6B4037"/>
                </a:solidFill>
              </a:rPr>
              <a:t>Μουζάκης</a:t>
            </a:r>
            <a:r>
              <a:rPr lang="el-GR" b="1" dirty="0">
                <a:solidFill>
                  <a:srgbClr val="6B4037"/>
                </a:solidFill>
              </a:rPr>
              <a:t> | Κωνσταντίνος Χρηστίδης| Ευάγγελος Παπαβασιλείου</a:t>
            </a:r>
          </a:p>
        </p:txBody>
      </p:sp>
      <p:cxnSp>
        <p:nvCxnSpPr>
          <p:cNvPr id="26" name="Ευθεία γραμμή σύνδεσης 25">
            <a:extLst>
              <a:ext uri="{FF2B5EF4-FFF2-40B4-BE49-F238E27FC236}">
                <a16:creationId xmlns:a16="http://schemas.microsoft.com/office/drawing/2014/main" id="{65741DF7-2BEA-48EF-95D6-61D755A565AB}"/>
              </a:ext>
            </a:extLst>
          </p:cNvPr>
          <p:cNvCxnSpPr>
            <a:cxnSpLocks/>
          </p:cNvCxnSpPr>
          <p:nvPr/>
        </p:nvCxnSpPr>
        <p:spPr>
          <a:xfrm>
            <a:off x="618847" y="5984032"/>
            <a:ext cx="11065151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15C43BE-76F2-445B-94D5-812320585A84}"/>
              </a:ext>
            </a:extLst>
          </p:cNvPr>
          <p:cNvSpPr txBox="1"/>
          <p:nvPr/>
        </p:nvSpPr>
        <p:spPr>
          <a:xfrm>
            <a:off x="1583526" y="6180657"/>
            <a:ext cx="90249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rgbClr val="00A7B0"/>
                </a:solidFill>
              </a:rPr>
              <a:t>Ρέθυμνο, 2020</a:t>
            </a:r>
          </a:p>
        </p:txBody>
      </p:sp>
    </p:spTree>
    <p:extLst>
      <p:ext uri="{BB962C8B-B14F-4D97-AF65-F5344CB8AC3E}">
        <p14:creationId xmlns:p14="http://schemas.microsoft.com/office/powerpoint/2010/main" val="1089124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10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4" y="262138"/>
            <a:ext cx="8057929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7. Αποτελέσματα Έρευνας (1/3)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43A400DC-6A7A-4200-936F-19C89A216E40}"/>
              </a:ext>
            </a:extLst>
          </p:cNvPr>
          <p:cNvSpPr/>
          <p:nvPr/>
        </p:nvSpPr>
        <p:spPr>
          <a:xfrm>
            <a:off x="1082593" y="996953"/>
            <a:ext cx="11441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1ο Ερευνητικό Ερώτημα</a:t>
            </a:r>
            <a:endParaRPr lang="el-GR" sz="2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Οβάλ 1">
            <a:extLst>
              <a:ext uri="{FF2B5EF4-FFF2-40B4-BE49-F238E27FC236}">
                <a16:creationId xmlns:a16="http://schemas.microsoft.com/office/drawing/2014/main" id="{B10007A8-8BE7-43DE-8960-9D8C14241D5C}"/>
              </a:ext>
            </a:extLst>
          </p:cNvPr>
          <p:cNvSpPr/>
          <p:nvPr/>
        </p:nvSpPr>
        <p:spPr>
          <a:xfrm>
            <a:off x="5216052" y="2957232"/>
            <a:ext cx="2297957" cy="2000234"/>
          </a:xfrm>
          <a:prstGeom prst="ellipse">
            <a:avLst/>
          </a:prstGeom>
          <a:solidFill>
            <a:srgbClr val="00B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Απόψεις και Στάσεις</a:t>
            </a:r>
          </a:p>
        </p:txBody>
      </p:sp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95604E8A-642F-417A-AFD0-2AD29A55044E}"/>
              </a:ext>
            </a:extLst>
          </p:cNvPr>
          <p:cNvCxnSpPr>
            <a:cxnSpLocks/>
          </p:cNvCxnSpPr>
          <p:nvPr/>
        </p:nvCxnSpPr>
        <p:spPr>
          <a:xfrm flipV="1">
            <a:off x="6472808" y="2149671"/>
            <a:ext cx="0" cy="1016193"/>
          </a:xfrm>
          <a:prstGeom prst="line">
            <a:avLst/>
          </a:prstGeom>
          <a:ln>
            <a:solidFill>
              <a:srgbClr val="00B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0F78D715-53D3-4489-9EE3-1CBC56EBA96D}"/>
              </a:ext>
            </a:extLst>
          </p:cNvPr>
          <p:cNvCxnSpPr>
            <a:cxnSpLocks/>
          </p:cNvCxnSpPr>
          <p:nvPr/>
        </p:nvCxnSpPr>
        <p:spPr>
          <a:xfrm flipV="1">
            <a:off x="7480671" y="3620198"/>
            <a:ext cx="968004" cy="161230"/>
          </a:xfrm>
          <a:prstGeom prst="line">
            <a:avLst/>
          </a:prstGeom>
          <a:ln>
            <a:solidFill>
              <a:srgbClr val="00B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>
            <a:extLst>
              <a:ext uri="{FF2B5EF4-FFF2-40B4-BE49-F238E27FC236}">
                <a16:creationId xmlns:a16="http://schemas.microsoft.com/office/drawing/2014/main" id="{C6CF1E9F-D91D-47CC-9D76-714D3AE59501}"/>
              </a:ext>
            </a:extLst>
          </p:cNvPr>
          <p:cNvCxnSpPr>
            <a:cxnSpLocks/>
          </p:cNvCxnSpPr>
          <p:nvPr/>
        </p:nvCxnSpPr>
        <p:spPr>
          <a:xfrm flipV="1">
            <a:off x="6948219" y="2424399"/>
            <a:ext cx="1016454" cy="943406"/>
          </a:xfrm>
          <a:prstGeom prst="line">
            <a:avLst/>
          </a:prstGeom>
          <a:ln>
            <a:solidFill>
              <a:srgbClr val="00B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>
            <a:extLst>
              <a:ext uri="{FF2B5EF4-FFF2-40B4-BE49-F238E27FC236}">
                <a16:creationId xmlns:a16="http://schemas.microsoft.com/office/drawing/2014/main" id="{4EE0E21C-AEC9-4984-9DA2-1F1B837C423F}"/>
              </a:ext>
            </a:extLst>
          </p:cNvPr>
          <p:cNvCxnSpPr>
            <a:cxnSpLocks/>
          </p:cNvCxnSpPr>
          <p:nvPr/>
        </p:nvCxnSpPr>
        <p:spPr>
          <a:xfrm flipH="1" flipV="1">
            <a:off x="4595711" y="2607955"/>
            <a:ext cx="1123483" cy="938128"/>
          </a:xfrm>
          <a:prstGeom prst="line">
            <a:avLst/>
          </a:prstGeom>
          <a:ln>
            <a:solidFill>
              <a:srgbClr val="00B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785EA4A9-A202-4504-82E5-F0308413D138}"/>
              </a:ext>
            </a:extLst>
          </p:cNvPr>
          <p:cNvSpPr/>
          <p:nvPr/>
        </p:nvSpPr>
        <p:spPr>
          <a:xfrm>
            <a:off x="1436378" y="1890738"/>
            <a:ext cx="4070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00B087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1. Περιορισμός Χωρικών και Χρονικών Εμποδίων</a:t>
            </a:r>
          </a:p>
        </p:txBody>
      </p:sp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3DB72EE2-C507-495F-BC24-13B412021C39}"/>
              </a:ext>
            </a:extLst>
          </p:cNvPr>
          <p:cNvSpPr/>
          <p:nvPr/>
        </p:nvSpPr>
        <p:spPr>
          <a:xfrm>
            <a:off x="4913003" y="1453902"/>
            <a:ext cx="407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00B087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2. Εξατομίκευση</a:t>
            </a:r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86142D08-63A6-4C9D-A001-1F524B6D9554}"/>
              </a:ext>
            </a:extLst>
          </p:cNvPr>
          <p:cNvSpPr/>
          <p:nvPr/>
        </p:nvSpPr>
        <p:spPr>
          <a:xfrm>
            <a:off x="7438806" y="1966778"/>
            <a:ext cx="407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00B087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3. Αυτονομία και Ευελιξία</a:t>
            </a:r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DE33BBB1-BED0-4BAC-872A-24D1C2C9DA68}"/>
              </a:ext>
            </a:extLst>
          </p:cNvPr>
          <p:cNvSpPr/>
          <p:nvPr/>
        </p:nvSpPr>
        <p:spPr>
          <a:xfrm>
            <a:off x="8189492" y="3100951"/>
            <a:ext cx="4070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00B087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4. Δυνατότητα Μεγαλύτερης Συγκέντρωσης</a:t>
            </a:r>
          </a:p>
        </p:txBody>
      </p:sp>
      <p:cxnSp>
        <p:nvCxnSpPr>
          <p:cNvPr id="29" name="Ευθεία γραμμή σύνδεσης 28">
            <a:extLst>
              <a:ext uri="{FF2B5EF4-FFF2-40B4-BE49-F238E27FC236}">
                <a16:creationId xmlns:a16="http://schemas.microsoft.com/office/drawing/2014/main" id="{4D9C63E4-CB9A-4A36-874F-92EA55A6800E}"/>
              </a:ext>
            </a:extLst>
          </p:cNvPr>
          <p:cNvCxnSpPr>
            <a:cxnSpLocks/>
          </p:cNvCxnSpPr>
          <p:nvPr/>
        </p:nvCxnSpPr>
        <p:spPr>
          <a:xfrm>
            <a:off x="7068477" y="4492046"/>
            <a:ext cx="1232047" cy="522289"/>
          </a:xfrm>
          <a:prstGeom prst="line">
            <a:avLst/>
          </a:prstGeom>
          <a:ln>
            <a:solidFill>
              <a:srgbClr val="00B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Ορθογώνιο 29">
            <a:extLst>
              <a:ext uri="{FF2B5EF4-FFF2-40B4-BE49-F238E27FC236}">
                <a16:creationId xmlns:a16="http://schemas.microsoft.com/office/drawing/2014/main" id="{E70DE9B3-1092-4283-8F94-BE2E9B7E3535}"/>
              </a:ext>
            </a:extLst>
          </p:cNvPr>
          <p:cNvSpPr/>
          <p:nvPr/>
        </p:nvSpPr>
        <p:spPr>
          <a:xfrm>
            <a:off x="7684500" y="5003988"/>
            <a:ext cx="407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00B087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5. Αίσθηση Ασφάλειας </a:t>
            </a:r>
          </a:p>
        </p:txBody>
      </p:sp>
      <p:cxnSp>
        <p:nvCxnSpPr>
          <p:cNvPr id="31" name="Ευθεία γραμμή σύνδεσης 30">
            <a:extLst>
              <a:ext uri="{FF2B5EF4-FFF2-40B4-BE49-F238E27FC236}">
                <a16:creationId xmlns:a16="http://schemas.microsoft.com/office/drawing/2014/main" id="{39CCF822-6851-40D4-972E-7D1B3C22E369}"/>
              </a:ext>
            </a:extLst>
          </p:cNvPr>
          <p:cNvCxnSpPr>
            <a:cxnSpLocks/>
          </p:cNvCxnSpPr>
          <p:nvPr/>
        </p:nvCxnSpPr>
        <p:spPr>
          <a:xfrm flipH="1">
            <a:off x="5157452" y="4626246"/>
            <a:ext cx="635453" cy="788662"/>
          </a:xfrm>
          <a:prstGeom prst="line">
            <a:avLst/>
          </a:prstGeom>
          <a:ln>
            <a:solidFill>
              <a:srgbClr val="00B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Ορθογώνιο 32">
            <a:extLst>
              <a:ext uri="{FF2B5EF4-FFF2-40B4-BE49-F238E27FC236}">
                <a16:creationId xmlns:a16="http://schemas.microsoft.com/office/drawing/2014/main" id="{D1AF0931-E35D-4994-A74A-52B01AA78DB1}"/>
              </a:ext>
            </a:extLst>
          </p:cNvPr>
          <p:cNvSpPr/>
          <p:nvPr/>
        </p:nvSpPr>
        <p:spPr>
          <a:xfrm>
            <a:off x="2472284" y="5360818"/>
            <a:ext cx="407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00B087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6. Ισονομία</a:t>
            </a:r>
          </a:p>
        </p:txBody>
      </p:sp>
      <p:cxnSp>
        <p:nvCxnSpPr>
          <p:cNvPr id="34" name="Ευθεία γραμμή σύνδεσης 33">
            <a:extLst>
              <a:ext uri="{FF2B5EF4-FFF2-40B4-BE49-F238E27FC236}">
                <a16:creationId xmlns:a16="http://schemas.microsoft.com/office/drawing/2014/main" id="{EC0FDDEF-687E-4A3F-AA34-BA736440CF8E}"/>
              </a:ext>
            </a:extLst>
          </p:cNvPr>
          <p:cNvCxnSpPr>
            <a:cxnSpLocks/>
          </p:cNvCxnSpPr>
          <p:nvPr/>
        </p:nvCxnSpPr>
        <p:spPr>
          <a:xfrm flipH="1">
            <a:off x="4042596" y="4099137"/>
            <a:ext cx="1293110" cy="254507"/>
          </a:xfrm>
          <a:prstGeom prst="line">
            <a:avLst/>
          </a:prstGeom>
          <a:ln>
            <a:solidFill>
              <a:srgbClr val="00B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Ορθογώνιο 35">
            <a:extLst>
              <a:ext uri="{FF2B5EF4-FFF2-40B4-BE49-F238E27FC236}">
                <a16:creationId xmlns:a16="http://schemas.microsoft.com/office/drawing/2014/main" id="{FD038F05-217B-4634-AC92-297690899222}"/>
              </a:ext>
            </a:extLst>
          </p:cNvPr>
          <p:cNvSpPr/>
          <p:nvPr/>
        </p:nvSpPr>
        <p:spPr>
          <a:xfrm>
            <a:off x="470136" y="4131431"/>
            <a:ext cx="407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00B087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7. Μεικτά Προγράμματα</a:t>
            </a:r>
          </a:p>
        </p:txBody>
      </p:sp>
    </p:spTree>
    <p:extLst>
      <p:ext uri="{BB962C8B-B14F-4D97-AF65-F5344CB8AC3E}">
        <p14:creationId xmlns:p14="http://schemas.microsoft.com/office/powerpoint/2010/main" val="1924812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7" grpId="0"/>
      <p:bldP spid="22" grpId="0"/>
      <p:bldP spid="23" grpId="0"/>
      <p:bldP spid="24" grpId="0"/>
      <p:bldP spid="30" grpId="0"/>
      <p:bldP spid="33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11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4" y="262138"/>
            <a:ext cx="8139405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7. Αποτελέσματα Έρευνας (2/3)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43A400DC-6A7A-4200-936F-19C89A216E40}"/>
              </a:ext>
            </a:extLst>
          </p:cNvPr>
          <p:cNvSpPr/>
          <p:nvPr/>
        </p:nvSpPr>
        <p:spPr>
          <a:xfrm>
            <a:off x="1082593" y="996953"/>
            <a:ext cx="11441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2ο Ερευνητικό Ερώτημα</a:t>
            </a:r>
            <a:endParaRPr lang="el-GR" sz="2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Οβάλ 1">
            <a:extLst>
              <a:ext uri="{FF2B5EF4-FFF2-40B4-BE49-F238E27FC236}">
                <a16:creationId xmlns:a16="http://schemas.microsoft.com/office/drawing/2014/main" id="{B10007A8-8BE7-43DE-8960-9D8C14241D5C}"/>
              </a:ext>
            </a:extLst>
          </p:cNvPr>
          <p:cNvSpPr/>
          <p:nvPr/>
        </p:nvSpPr>
        <p:spPr>
          <a:xfrm>
            <a:off x="5216052" y="2957232"/>
            <a:ext cx="2297957" cy="2000234"/>
          </a:xfrm>
          <a:prstGeom prst="ellipse">
            <a:avLst/>
          </a:prstGeom>
          <a:solidFill>
            <a:srgbClr val="F1EB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rgbClr val="3E4651"/>
                </a:solidFill>
              </a:rPr>
              <a:t>Εμπόδια</a:t>
            </a:r>
          </a:p>
        </p:txBody>
      </p:sp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id="{95604E8A-642F-417A-AFD0-2AD29A55044E}"/>
              </a:ext>
            </a:extLst>
          </p:cNvPr>
          <p:cNvCxnSpPr>
            <a:cxnSpLocks/>
          </p:cNvCxnSpPr>
          <p:nvPr/>
        </p:nvCxnSpPr>
        <p:spPr>
          <a:xfrm flipV="1">
            <a:off x="6472808" y="2149671"/>
            <a:ext cx="0" cy="1016193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0F78D715-53D3-4489-9EE3-1CBC56EBA96D}"/>
              </a:ext>
            </a:extLst>
          </p:cNvPr>
          <p:cNvCxnSpPr>
            <a:cxnSpLocks/>
          </p:cNvCxnSpPr>
          <p:nvPr/>
        </p:nvCxnSpPr>
        <p:spPr>
          <a:xfrm flipV="1">
            <a:off x="7480671" y="3620198"/>
            <a:ext cx="968004" cy="161230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>
            <a:extLst>
              <a:ext uri="{FF2B5EF4-FFF2-40B4-BE49-F238E27FC236}">
                <a16:creationId xmlns:a16="http://schemas.microsoft.com/office/drawing/2014/main" id="{C6CF1E9F-D91D-47CC-9D76-714D3AE59501}"/>
              </a:ext>
            </a:extLst>
          </p:cNvPr>
          <p:cNvCxnSpPr>
            <a:cxnSpLocks/>
          </p:cNvCxnSpPr>
          <p:nvPr/>
        </p:nvCxnSpPr>
        <p:spPr>
          <a:xfrm flipV="1">
            <a:off x="6948219" y="2424399"/>
            <a:ext cx="1016454" cy="943406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>
            <a:extLst>
              <a:ext uri="{FF2B5EF4-FFF2-40B4-BE49-F238E27FC236}">
                <a16:creationId xmlns:a16="http://schemas.microsoft.com/office/drawing/2014/main" id="{4EE0E21C-AEC9-4984-9DA2-1F1B837C423F}"/>
              </a:ext>
            </a:extLst>
          </p:cNvPr>
          <p:cNvCxnSpPr>
            <a:cxnSpLocks/>
          </p:cNvCxnSpPr>
          <p:nvPr/>
        </p:nvCxnSpPr>
        <p:spPr>
          <a:xfrm flipH="1" flipV="1">
            <a:off x="4595711" y="2607955"/>
            <a:ext cx="1123483" cy="938128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785EA4A9-A202-4504-82E5-F0308413D138}"/>
              </a:ext>
            </a:extLst>
          </p:cNvPr>
          <p:cNvSpPr/>
          <p:nvPr/>
        </p:nvSpPr>
        <p:spPr>
          <a:xfrm>
            <a:off x="1436378" y="1890738"/>
            <a:ext cx="4070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1. Έλλειψη Επαρκούς Τεχνικής Υποδομής</a:t>
            </a:r>
          </a:p>
        </p:txBody>
      </p:sp>
      <p:cxnSp>
        <p:nvCxnSpPr>
          <p:cNvPr id="29" name="Ευθεία γραμμή σύνδεσης 28">
            <a:extLst>
              <a:ext uri="{FF2B5EF4-FFF2-40B4-BE49-F238E27FC236}">
                <a16:creationId xmlns:a16="http://schemas.microsoft.com/office/drawing/2014/main" id="{4D9C63E4-CB9A-4A36-874F-92EA55A6800E}"/>
              </a:ext>
            </a:extLst>
          </p:cNvPr>
          <p:cNvCxnSpPr>
            <a:cxnSpLocks/>
          </p:cNvCxnSpPr>
          <p:nvPr/>
        </p:nvCxnSpPr>
        <p:spPr>
          <a:xfrm>
            <a:off x="7068477" y="4492046"/>
            <a:ext cx="1232047" cy="522289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εία γραμμή σύνδεσης 30">
            <a:extLst>
              <a:ext uri="{FF2B5EF4-FFF2-40B4-BE49-F238E27FC236}">
                <a16:creationId xmlns:a16="http://schemas.microsoft.com/office/drawing/2014/main" id="{39CCF822-6851-40D4-972E-7D1B3C22E369}"/>
              </a:ext>
            </a:extLst>
          </p:cNvPr>
          <p:cNvCxnSpPr>
            <a:cxnSpLocks/>
          </p:cNvCxnSpPr>
          <p:nvPr/>
        </p:nvCxnSpPr>
        <p:spPr>
          <a:xfrm flipH="1">
            <a:off x="5157452" y="4626246"/>
            <a:ext cx="635453" cy="788662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Ευθεία γραμμή σύνδεσης 33">
            <a:extLst>
              <a:ext uri="{FF2B5EF4-FFF2-40B4-BE49-F238E27FC236}">
                <a16:creationId xmlns:a16="http://schemas.microsoft.com/office/drawing/2014/main" id="{EC0FDDEF-687E-4A3F-AA34-BA736440CF8E}"/>
              </a:ext>
            </a:extLst>
          </p:cNvPr>
          <p:cNvCxnSpPr>
            <a:cxnSpLocks/>
          </p:cNvCxnSpPr>
          <p:nvPr/>
        </p:nvCxnSpPr>
        <p:spPr>
          <a:xfrm flipH="1">
            <a:off x="4270575" y="4337434"/>
            <a:ext cx="1293110" cy="254507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D559750A-1AEB-4F34-B1F9-5EB05EB97AC7}"/>
              </a:ext>
            </a:extLst>
          </p:cNvPr>
          <p:cNvSpPr/>
          <p:nvPr/>
        </p:nvSpPr>
        <p:spPr>
          <a:xfrm>
            <a:off x="4689151" y="1308125"/>
            <a:ext cx="4070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2. Ελλιπής Ψηφιακός Γραμματισμός</a:t>
            </a:r>
          </a:p>
        </p:txBody>
      </p: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DEBB4049-886F-44B0-B736-0EC0809DF0C7}"/>
              </a:ext>
            </a:extLst>
          </p:cNvPr>
          <p:cNvSpPr/>
          <p:nvPr/>
        </p:nvSpPr>
        <p:spPr>
          <a:xfrm>
            <a:off x="7368897" y="1942153"/>
            <a:ext cx="407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3. Γλωσσικά Εμπόδια</a:t>
            </a:r>
          </a:p>
        </p:txBody>
      </p:sp>
      <p:sp>
        <p:nvSpPr>
          <p:cNvPr id="27" name="Ορθογώνιο 26">
            <a:extLst>
              <a:ext uri="{FF2B5EF4-FFF2-40B4-BE49-F238E27FC236}">
                <a16:creationId xmlns:a16="http://schemas.microsoft.com/office/drawing/2014/main" id="{0028E43C-E6DC-4762-9F44-EF5D23163083}"/>
              </a:ext>
            </a:extLst>
          </p:cNvPr>
          <p:cNvSpPr/>
          <p:nvPr/>
        </p:nvSpPr>
        <p:spPr>
          <a:xfrm>
            <a:off x="8413928" y="3011438"/>
            <a:ext cx="3630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4. Ελλιπής Πληροφόρηση και Επίγνωση της Μαθησιακής Διαδικασίας</a:t>
            </a:r>
          </a:p>
        </p:txBody>
      </p:sp>
      <p:sp>
        <p:nvSpPr>
          <p:cNvPr id="32" name="Ορθογώνιο 31">
            <a:extLst>
              <a:ext uri="{FF2B5EF4-FFF2-40B4-BE49-F238E27FC236}">
                <a16:creationId xmlns:a16="http://schemas.microsoft.com/office/drawing/2014/main" id="{F330C66D-985E-4F75-8F0D-839A0C71F3A8}"/>
              </a:ext>
            </a:extLst>
          </p:cNvPr>
          <p:cNvSpPr/>
          <p:nvPr/>
        </p:nvSpPr>
        <p:spPr>
          <a:xfrm>
            <a:off x="8146813" y="4709627"/>
            <a:ext cx="3630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5. Χαμηλό Αντίκρισμα Πιστοποιητικών</a:t>
            </a:r>
          </a:p>
        </p:txBody>
      </p:sp>
      <p:sp>
        <p:nvSpPr>
          <p:cNvPr id="35" name="Ορθογώνιο 34">
            <a:extLst>
              <a:ext uri="{FF2B5EF4-FFF2-40B4-BE49-F238E27FC236}">
                <a16:creationId xmlns:a16="http://schemas.microsoft.com/office/drawing/2014/main" id="{1AB5BBF8-BF4B-4AEB-9A93-42A37E2B2B4E}"/>
              </a:ext>
            </a:extLst>
          </p:cNvPr>
          <p:cNvSpPr/>
          <p:nvPr/>
        </p:nvSpPr>
        <p:spPr>
          <a:xfrm>
            <a:off x="3903830" y="5461696"/>
            <a:ext cx="3630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6. Οικονομικά Εμπόδια</a:t>
            </a:r>
          </a:p>
        </p:txBody>
      </p:sp>
      <p:sp>
        <p:nvSpPr>
          <p:cNvPr id="37" name="Ορθογώνιο 36">
            <a:extLst>
              <a:ext uri="{FF2B5EF4-FFF2-40B4-BE49-F238E27FC236}">
                <a16:creationId xmlns:a16="http://schemas.microsoft.com/office/drawing/2014/main" id="{05A5930F-982E-4FD9-BEEB-60A71DF11BA5}"/>
              </a:ext>
            </a:extLst>
          </p:cNvPr>
          <p:cNvSpPr/>
          <p:nvPr/>
        </p:nvSpPr>
        <p:spPr>
          <a:xfrm>
            <a:off x="1111330" y="4846626"/>
            <a:ext cx="3630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7. Πολιτιστικά Εμπόδια</a:t>
            </a:r>
          </a:p>
        </p:txBody>
      </p:sp>
      <p:cxnSp>
        <p:nvCxnSpPr>
          <p:cNvPr id="38" name="Ευθεία γραμμή σύνδεσης 37">
            <a:extLst>
              <a:ext uri="{FF2B5EF4-FFF2-40B4-BE49-F238E27FC236}">
                <a16:creationId xmlns:a16="http://schemas.microsoft.com/office/drawing/2014/main" id="{FC2D7024-AB0B-4F76-98A5-8840C3FE5832}"/>
              </a:ext>
            </a:extLst>
          </p:cNvPr>
          <p:cNvCxnSpPr>
            <a:cxnSpLocks/>
          </p:cNvCxnSpPr>
          <p:nvPr/>
        </p:nvCxnSpPr>
        <p:spPr>
          <a:xfrm flipH="1" flipV="1">
            <a:off x="4042124" y="3812803"/>
            <a:ext cx="1402380" cy="59836"/>
          </a:xfrm>
          <a:prstGeom prst="line">
            <a:avLst/>
          </a:prstGeom>
          <a:ln w="57150">
            <a:solidFill>
              <a:srgbClr val="F1EB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Ορθογώνιο 38">
            <a:extLst>
              <a:ext uri="{FF2B5EF4-FFF2-40B4-BE49-F238E27FC236}">
                <a16:creationId xmlns:a16="http://schemas.microsoft.com/office/drawing/2014/main" id="{B06DC326-F1D1-4C89-9C95-A83B0546DA76}"/>
              </a:ext>
            </a:extLst>
          </p:cNvPr>
          <p:cNvSpPr/>
          <p:nvPr/>
        </p:nvSpPr>
        <p:spPr>
          <a:xfrm>
            <a:off x="352098" y="3289627"/>
            <a:ext cx="407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8. Εμπόδια Καθημερινότητας</a:t>
            </a:r>
          </a:p>
        </p:txBody>
      </p:sp>
    </p:spTree>
    <p:extLst>
      <p:ext uri="{BB962C8B-B14F-4D97-AF65-F5344CB8AC3E}">
        <p14:creationId xmlns:p14="http://schemas.microsoft.com/office/powerpoint/2010/main" val="20835208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7" grpId="0"/>
      <p:bldP spid="25" grpId="0"/>
      <p:bldP spid="26" grpId="0"/>
      <p:bldP spid="27" grpId="0"/>
      <p:bldP spid="32" grpId="0"/>
      <p:bldP spid="35" grpId="0"/>
      <p:bldP spid="37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12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4" y="262138"/>
            <a:ext cx="8139405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7. Αποτελέσματα Έρευνας (3/3)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43A400DC-6A7A-4200-936F-19C89A216E40}"/>
              </a:ext>
            </a:extLst>
          </p:cNvPr>
          <p:cNvSpPr/>
          <p:nvPr/>
        </p:nvSpPr>
        <p:spPr>
          <a:xfrm>
            <a:off x="1119916" y="924163"/>
            <a:ext cx="11441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3ο Ερευνητικό Ερώτημα</a:t>
            </a:r>
            <a:endParaRPr lang="el-GR" sz="2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Οβάλ 1">
            <a:extLst>
              <a:ext uri="{FF2B5EF4-FFF2-40B4-BE49-F238E27FC236}">
                <a16:creationId xmlns:a16="http://schemas.microsoft.com/office/drawing/2014/main" id="{B10007A8-8BE7-43DE-8960-9D8C14241D5C}"/>
              </a:ext>
            </a:extLst>
          </p:cNvPr>
          <p:cNvSpPr/>
          <p:nvPr/>
        </p:nvSpPr>
        <p:spPr>
          <a:xfrm>
            <a:off x="5063844" y="2640816"/>
            <a:ext cx="2288657" cy="2006999"/>
          </a:xfrm>
          <a:prstGeom prst="ellipse">
            <a:avLst/>
          </a:prstGeom>
          <a:solidFill>
            <a:srgbClr val="7EC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rgbClr val="E60A56"/>
                </a:solidFill>
              </a:rPr>
              <a:t>Σχεδιασμός</a:t>
            </a:r>
          </a:p>
        </p:txBody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785EA4A9-A202-4504-82E5-F0308413D138}"/>
              </a:ext>
            </a:extLst>
          </p:cNvPr>
          <p:cNvSpPr/>
          <p:nvPr/>
        </p:nvSpPr>
        <p:spPr>
          <a:xfrm>
            <a:off x="242594" y="1552061"/>
            <a:ext cx="42625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E60A56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Τεχνολογίες και Τεχνολογικά Μέσα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Έξυπνα Κινητά Τηλέφωνα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Προσφορά συνδέσεων Διαδικτύου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Δυνατότητα Πρόσβασης Εκτός Σύνδεσης (</a:t>
            </a:r>
            <a:r>
              <a:rPr lang="en-US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offline)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Χρήση απλών γραφικών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Χρήση εφαρμογών που απαιτούν χαμηλά επίπεδα </a:t>
            </a:r>
            <a:r>
              <a:rPr lang="el-GR" sz="1400" dirty="0" err="1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ευρυζωνικότητας</a:t>
            </a:r>
            <a:endParaRPr lang="el-GR" sz="1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Αξιοποίηση άλλων τεχνολογιών σύνδεσης (π.χ. </a:t>
            </a:r>
            <a:r>
              <a:rPr lang="en-US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Bluetooth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)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Πλατφόρμες με απλές δομές και περιθώριο εξοικείωσης</a:t>
            </a:r>
          </a:p>
        </p:txBody>
      </p:sp>
      <p:sp>
        <p:nvSpPr>
          <p:cNvPr id="33" name="Ορθογώνιο 32">
            <a:extLst>
              <a:ext uri="{FF2B5EF4-FFF2-40B4-BE49-F238E27FC236}">
                <a16:creationId xmlns:a16="http://schemas.microsoft.com/office/drawing/2014/main" id="{833EEB5C-4613-4C67-BA93-88EB0CFD6D79}"/>
              </a:ext>
            </a:extLst>
          </p:cNvPr>
          <p:cNvSpPr/>
          <p:nvPr/>
        </p:nvSpPr>
        <p:spPr>
          <a:xfrm>
            <a:off x="7272524" y="1177390"/>
            <a:ext cx="490524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E60A56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Εκπαιδευτικό Υλικό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Μοντέλο Καθολικού Διδακτικού Σχεδιασμού (</a:t>
            </a:r>
            <a:r>
              <a:rPr lang="en-US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Universal Instructional Design)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(Φύλο – Ηλικία – Εκπαιδευτικό Υπόβαθρο – Γλώσσα – Τρωτότητα – Πίστη - Συνθήκες Διαβίωσης – Ανάγκες για Υποστήριξη)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Αρχή </a:t>
            </a:r>
            <a:r>
              <a:rPr lang="el-GR" sz="1400" dirty="0" err="1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πολυμεσικότητας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και Αξιοποίηση μη γλωσσικών κωδίκων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Διαφοροποίηση</a:t>
            </a:r>
            <a:endParaRPr lang="en-US" sz="1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Παραγωγή Υλικού σε Ισχυρές/Διεθνείς Γλώσσες με υποστηρικτικούς μηχανισμούς όπως (προπαρασκευαστικά μαθήματα, γλωσσικούς διαμεσολαβητές, διαδικτυακά λεξικά)</a:t>
            </a:r>
          </a:p>
          <a:p>
            <a:pPr algn="ctr"/>
            <a:r>
              <a:rPr lang="el-GR" sz="1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Παιδαγωγικός σχεδιασμός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: (α) </a:t>
            </a:r>
            <a:r>
              <a:rPr lang="el-GR" sz="1400" dirty="0" err="1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διευκολυντική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μάθηση, (β) </a:t>
            </a:r>
            <a:r>
              <a:rPr lang="el-GR" sz="1400" dirty="0" err="1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κοινωνικοπολιτισμική-βιγκοτσκική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μάθηση, (γ) εξατομικευμένη μάθηση και (δ) μετασχηματιστική μάθηση (ύπαρξη διαφοροποιήσεων)</a:t>
            </a:r>
          </a:p>
          <a:p>
            <a:pPr algn="ctr"/>
            <a:r>
              <a:rPr lang="el-GR" sz="1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Περιεχόμενο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: Να απαντά στις ανάγκες</a:t>
            </a:r>
          </a:p>
        </p:txBody>
      </p:sp>
      <p:sp>
        <p:nvSpPr>
          <p:cNvPr id="36" name="Ορθογώνιο 35">
            <a:extLst>
              <a:ext uri="{FF2B5EF4-FFF2-40B4-BE49-F238E27FC236}">
                <a16:creationId xmlns:a16="http://schemas.microsoft.com/office/drawing/2014/main" id="{FA222860-2A51-479B-9C94-347449F53244}"/>
              </a:ext>
            </a:extLst>
          </p:cNvPr>
          <p:cNvSpPr/>
          <p:nvPr/>
        </p:nvSpPr>
        <p:spPr>
          <a:xfrm>
            <a:off x="6655329" y="4993819"/>
            <a:ext cx="55006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E60A56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Μοντέλο Οργάνωσης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Μεικτά Προγράμματα 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Εργαλεία </a:t>
            </a:r>
            <a:r>
              <a:rPr lang="en-US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Bologna </a:t>
            </a:r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για Τριτοβάθμια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(Υπάρχουν ήδη πρωτοβουλίες όμως φαίνεται να μη λειτουργούν)</a:t>
            </a:r>
          </a:p>
        </p:txBody>
      </p:sp>
      <p:sp>
        <p:nvSpPr>
          <p:cNvPr id="40" name="Ορθογώνιο 39">
            <a:extLst>
              <a:ext uri="{FF2B5EF4-FFF2-40B4-BE49-F238E27FC236}">
                <a16:creationId xmlns:a16="http://schemas.microsoft.com/office/drawing/2014/main" id="{403AA0BE-46C6-457D-A08D-19D43FDB1398}"/>
              </a:ext>
            </a:extLst>
          </p:cNvPr>
          <p:cNvSpPr/>
          <p:nvPr/>
        </p:nvSpPr>
        <p:spPr>
          <a:xfrm>
            <a:off x="-63405" y="4611269"/>
            <a:ext cx="550067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E60A56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Υποστηρικτικοί Μηχανισμοί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Τρόπος φοίτησης: Εισαγωγικές Ενότητες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Περιορισμός γλωσσικών εμποδίων: Γλωσσικοί διαμεσολαβητές, διαδικτυακά λεξικά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Οικονομικά Εμπόδια: Παροχή Υποτροφιών (στόχος ανεξαρτησία)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Υποστήριξη στην ανεύρεση εργασίας, Ψυχολογική Υποστήριξη</a:t>
            </a:r>
          </a:p>
          <a:p>
            <a:pPr algn="ctr"/>
            <a:r>
              <a:rPr lang="el-GR" sz="1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Κινητή Μονάδα</a:t>
            </a:r>
          </a:p>
        </p:txBody>
      </p:sp>
      <p:cxnSp>
        <p:nvCxnSpPr>
          <p:cNvPr id="10" name="Ευθεία γραμμή σύνδεσης 9">
            <a:extLst>
              <a:ext uri="{FF2B5EF4-FFF2-40B4-BE49-F238E27FC236}">
                <a16:creationId xmlns:a16="http://schemas.microsoft.com/office/drawing/2014/main" id="{FE601207-CEFE-4BE0-BC20-6318319C679A}"/>
              </a:ext>
            </a:extLst>
          </p:cNvPr>
          <p:cNvCxnSpPr>
            <a:cxnSpLocks/>
          </p:cNvCxnSpPr>
          <p:nvPr/>
        </p:nvCxnSpPr>
        <p:spPr>
          <a:xfrm flipH="1" flipV="1">
            <a:off x="4950797" y="2869873"/>
            <a:ext cx="533805" cy="343786"/>
          </a:xfrm>
          <a:prstGeom prst="line">
            <a:avLst/>
          </a:prstGeom>
          <a:ln w="57150">
            <a:solidFill>
              <a:srgbClr val="7EC2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Ευθεία γραμμή σύνδεσης 40">
            <a:extLst>
              <a:ext uri="{FF2B5EF4-FFF2-40B4-BE49-F238E27FC236}">
                <a16:creationId xmlns:a16="http://schemas.microsoft.com/office/drawing/2014/main" id="{35E384A3-AF8C-4CEE-8486-C599971C7D35}"/>
              </a:ext>
            </a:extLst>
          </p:cNvPr>
          <p:cNvCxnSpPr>
            <a:cxnSpLocks/>
          </p:cNvCxnSpPr>
          <p:nvPr/>
        </p:nvCxnSpPr>
        <p:spPr>
          <a:xfrm flipH="1">
            <a:off x="5141229" y="4028364"/>
            <a:ext cx="730429" cy="748204"/>
          </a:xfrm>
          <a:prstGeom prst="line">
            <a:avLst/>
          </a:prstGeom>
          <a:ln w="57150">
            <a:solidFill>
              <a:srgbClr val="7EC2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Ευθεία γραμμή σύνδεσης 41">
            <a:extLst>
              <a:ext uri="{FF2B5EF4-FFF2-40B4-BE49-F238E27FC236}">
                <a16:creationId xmlns:a16="http://schemas.microsoft.com/office/drawing/2014/main" id="{3898F6D7-3574-407E-9D0B-743D9029A1B8}"/>
              </a:ext>
            </a:extLst>
          </p:cNvPr>
          <p:cNvCxnSpPr>
            <a:cxnSpLocks/>
          </p:cNvCxnSpPr>
          <p:nvPr/>
        </p:nvCxnSpPr>
        <p:spPr>
          <a:xfrm flipH="1">
            <a:off x="7060037" y="2764077"/>
            <a:ext cx="292464" cy="257975"/>
          </a:xfrm>
          <a:prstGeom prst="line">
            <a:avLst/>
          </a:prstGeom>
          <a:ln w="57150">
            <a:solidFill>
              <a:srgbClr val="7EC2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Ευθεία γραμμή σύνδεσης 42">
            <a:extLst>
              <a:ext uri="{FF2B5EF4-FFF2-40B4-BE49-F238E27FC236}">
                <a16:creationId xmlns:a16="http://schemas.microsoft.com/office/drawing/2014/main" id="{388DFBE2-7853-4E84-876F-DBDE729562A4}"/>
              </a:ext>
            </a:extLst>
          </p:cNvPr>
          <p:cNvCxnSpPr>
            <a:cxnSpLocks/>
          </p:cNvCxnSpPr>
          <p:nvPr/>
        </p:nvCxnSpPr>
        <p:spPr>
          <a:xfrm flipH="1" flipV="1">
            <a:off x="6588519" y="4093925"/>
            <a:ext cx="657765" cy="617001"/>
          </a:xfrm>
          <a:prstGeom prst="line">
            <a:avLst/>
          </a:prstGeom>
          <a:ln w="57150">
            <a:solidFill>
              <a:srgbClr val="7EC2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2955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13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1034765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8. Εκπαιδευτικό υλικό (1/2)</a:t>
            </a:r>
          </a:p>
        </p:txBody>
      </p:sp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1E8BFBE9-94DD-4EF9-BACC-F63B34840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48" r="50000" b="6054"/>
          <a:stretch/>
        </p:blipFill>
        <p:spPr>
          <a:xfrm>
            <a:off x="1212980" y="1299416"/>
            <a:ext cx="9239108" cy="441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1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14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1034765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8. Εκπαιδευτικό υλικό (2/2)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26F1D92-CE63-486F-9319-0DC76E298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67" r="50000" b="4421"/>
          <a:stretch/>
        </p:blipFill>
        <p:spPr>
          <a:xfrm>
            <a:off x="1147664" y="1079215"/>
            <a:ext cx="9646313" cy="469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3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15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1034765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9. Συμπεράσματα – Συζήτηση (1/3)</a:t>
            </a:r>
          </a:p>
        </p:txBody>
      </p:sp>
      <p:sp>
        <p:nvSpPr>
          <p:cNvPr id="2" name="Οβάλ 1">
            <a:extLst>
              <a:ext uri="{FF2B5EF4-FFF2-40B4-BE49-F238E27FC236}">
                <a16:creationId xmlns:a16="http://schemas.microsoft.com/office/drawing/2014/main" id="{C03A9D1D-9AD0-4183-9368-A31E858F4981}"/>
              </a:ext>
            </a:extLst>
          </p:cNvPr>
          <p:cNvSpPr/>
          <p:nvPr/>
        </p:nvSpPr>
        <p:spPr>
          <a:xfrm>
            <a:off x="2817845" y="1409868"/>
            <a:ext cx="2814736" cy="2601863"/>
          </a:xfrm>
          <a:prstGeom prst="ellipse">
            <a:avLst/>
          </a:prstGeom>
          <a:solidFill>
            <a:srgbClr val="7EC28C"/>
          </a:solidFill>
          <a:ln w="76200">
            <a:solidFill>
              <a:srgbClr val="E60A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/>
              <a:t>ΕΞΑΕ</a:t>
            </a:r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2CB57CDE-BA54-410E-9F37-7578CD79E70B}"/>
              </a:ext>
            </a:extLst>
          </p:cNvPr>
          <p:cNvSpPr/>
          <p:nvPr/>
        </p:nvSpPr>
        <p:spPr>
          <a:xfrm>
            <a:off x="5075853" y="1346757"/>
            <a:ext cx="3082213" cy="2664971"/>
          </a:xfrm>
          <a:prstGeom prst="ellipse">
            <a:avLst/>
          </a:prstGeom>
          <a:solidFill>
            <a:srgbClr val="00B087">
              <a:alpha val="92157"/>
            </a:srgbClr>
          </a:solidFill>
          <a:ln w="76200">
            <a:solidFill>
              <a:srgbClr val="E60A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ΕΚΠΑΙΔΕΥΣΗ ΕΝΗΛΙΚΩΝ ΜΕ ΠΡΟΣΦΥΓΙΚΟ ΚΑΙ ΜΕΤΑΝΑΣΤΕΥΤΙΚΟ ΥΠΟΒΑΘΡΟ </a:t>
            </a:r>
          </a:p>
        </p:txBody>
      </p:sp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2502510D-0B46-42A8-AD8A-8C229311279F}"/>
              </a:ext>
            </a:extLst>
          </p:cNvPr>
          <p:cNvCxnSpPr>
            <a:cxnSpLocks/>
          </p:cNvCxnSpPr>
          <p:nvPr/>
        </p:nvCxnSpPr>
        <p:spPr>
          <a:xfrm>
            <a:off x="5374430" y="3429000"/>
            <a:ext cx="0" cy="1292290"/>
          </a:xfrm>
          <a:prstGeom prst="straightConnector1">
            <a:avLst/>
          </a:prstGeom>
          <a:ln w="76200">
            <a:solidFill>
              <a:srgbClr val="E60A5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A1A7B09D-EACD-4184-81C1-F63C594066C3}"/>
              </a:ext>
            </a:extLst>
          </p:cNvPr>
          <p:cNvSpPr/>
          <p:nvPr/>
        </p:nvSpPr>
        <p:spPr>
          <a:xfrm>
            <a:off x="1970518" y="4778914"/>
            <a:ext cx="71268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μπορεί να </a:t>
            </a:r>
            <a:r>
              <a:rPr lang="el-GR" sz="20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δώσει απαντήσεις </a:t>
            </a:r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στις αυξανόμενες ανάγκες εκπαίδευσης για την ένταξη, μέσα από την αξιοποίηση πολιτισμικά ευαίσθητων περιβαλλόντων λαμβάνοντας υπόψη τις </a:t>
            </a:r>
            <a:r>
              <a:rPr lang="el-GR" sz="20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ιδιαίτερες εκπαιδευτικές ανάγκες </a:t>
            </a:r>
            <a:r>
              <a:rPr lang="el-GR" sz="20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και το </a:t>
            </a:r>
            <a:r>
              <a:rPr lang="el-GR" sz="20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μεγάλο βαθμό ετερογένειας</a:t>
            </a:r>
          </a:p>
        </p:txBody>
      </p:sp>
    </p:spTree>
    <p:extLst>
      <p:ext uri="{BB962C8B-B14F-4D97-AF65-F5344CB8AC3E}">
        <p14:creationId xmlns:p14="http://schemas.microsoft.com/office/powerpoint/2010/main" val="339059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16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1034765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9. Συμπεράσματα – Συζήτηση (2/3)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2143C2-04EE-4CE1-B565-BDED0D8979B3}"/>
              </a:ext>
            </a:extLst>
          </p:cNvPr>
          <p:cNvSpPr txBox="1"/>
          <p:nvPr/>
        </p:nvSpPr>
        <p:spPr>
          <a:xfrm>
            <a:off x="789471" y="910024"/>
            <a:ext cx="1034765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Παραδοχές</a:t>
            </a:r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CCE081-CDFF-4D21-8D71-7E6AEB020108}"/>
              </a:ext>
            </a:extLst>
          </p:cNvPr>
          <p:cNvSpPr txBox="1"/>
          <p:nvPr/>
        </p:nvSpPr>
        <p:spPr>
          <a:xfrm>
            <a:off x="242595" y="1504130"/>
            <a:ext cx="10347650" cy="1477328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3E4651"/>
                </a:solidFill>
                <a:latin typeface="+mj-lt"/>
              </a:rPr>
              <a:t>Αποτελέσματα: άρρηκτα συνδεδεμένα με ποικιλομορφία</a:t>
            </a:r>
          </a:p>
          <a:p>
            <a:r>
              <a:rPr lang="el-GR" dirty="0">
                <a:solidFill>
                  <a:srgbClr val="3E4651"/>
                </a:solidFill>
                <a:latin typeface="+mj-lt"/>
              </a:rPr>
              <a:t>(α) προγενέστερων εκπαιδευτικών, κοινωνικών και πολιτισμικών εμπειριών, </a:t>
            </a:r>
          </a:p>
          <a:p>
            <a:r>
              <a:rPr lang="el-GR" dirty="0">
                <a:solidFill>
                  <a:srgbClr val="3E4651"/>
                </a:solidFill>
                <a:latin typeface="+mj-lt"/>
              </a:rPr>
              <a:t>(β) μοντέλο σχεδιασμού το οποίο εφαρμόστηκε από πλευράς φορέα σε κάθε μελέτη περίπτωσης, </a:t>
            </a:r>
          </a:p>
          <a:p>
            <a:r>
              <a:rPr lang="el-GR" dirty="0">
                <a:solidFill>
                  <a:srgbClr val="3E4651"/>
                </a:solidFill>
                <a:latin typeface="+mj-lt"/>
              </a:rPr>
              <a:t>(γ)τους εκπαιδευτικούς σκοπούς (π.χ. εκμάθηση γλώσσας, κοινωνική ένταξη, Τριτοβάθμια Εκπαίδευση) </a:t>
            </a:r>
            <a:endParaRPr lang="el-GR" b="1" dirty="0">
              <a:solidFill>
                <a:srgbClr val="3E465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A0411A-2B7B-4C8F-924E-3D2614E64B34}"/>
              </a:ext>
            </a:extLst>
          </p:cNvPr>
          <p:cNvSpPr txBox="1"/>
          <p:nvPr/>
        </p:nvSpPr>
        <p:spPr>
          <a:xfrm>
            <a:off x="242595" y="2900011"/>
            <a:ext cx="10347650" cy="923330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3E4651"/>
                </a:solidFill>
                <a:latin typeface="+mj-lt"/>
              </a:rPr>
              <a:t>Αποτελέσματα να φιλτράρονται από </a:t>
            </a:r>
          </a:p>
          <a:p>
            <a:r>
              <a:rPr lang="el-GR" dirty="0">
                <a:solidFill>
                  <a:srgbClr val="3E4651"/>
                </a:solidFill>
                <a:latin typeface="+mj-lt"/>
              </a:rPr>
              <a:t>ανάγκη από πλευράς προσφύγων και μεταναστών να ικανοποιήσουν τους ερευνητές με τις απαντήσεις τους καθώς φαίνεται να νιώθουν την υποχρέωση να τους «ευχαριστήσουν» (</a:t>
            </a:r>
            <a:r>
              <a:rPr lang="en-US" dirty="0">
                <a:solidFill>
                  <a:srgbClr val="3E4651"/>
                </a:solidFill>
                <a:latin typeface="+mj-lt"/>
              </a:rPr>
              <a:t>Damiani, 2019)</a:t>
            </a:r>
            <a:endParaRPr lang="el-GR" b="1" dirty="0">
              <a:solidFill>
                <a:srgbClr val="3E465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C6BFDB-7F53-4834-A040-E76C1D8BE68E}"/>
              </a:ext>
            </a:extLst>
          </p:cNvPr>
          <p:cNvSpPr txBox="1"/>
          <p:nvPr/>
        </p:nvSpPr>
        <p:spPr>
          <a:xfrm>
            <a:off x="789471" y="3851294"/>
            <a:ext cx="10347650" cy="46166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Περιορισμοί</a:t>
            </a:r>
            <a:endParaRPr lang="el-GR" sz="3200" b="1" dirty="0">
              <a:solidFill>
                <a:srgbClr val="3E46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0867F9-E1CE-4BF8-8821-E6F31207FFD0}"/>
              </a:ext>
            </a:extLst>
          </p:cNvPr>
          <p:cNvSpPr txBox="1"/>
          <p:nvPr/>
        </p:nvSpPr>
        <p:spPr>
          <a:xfrm>
            <a:off x="475340" y="4462344"/>
            <a:ext cx="1502750" cy="36933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Γλώσσα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FFD894-D56E-4FB8-B9AA-C0228667B100}"/>
              </a:ext>
            </a:extLst>
          </p:cNvPr>
          <p:cNvSpPr txBox="1"/>
          <p:nvPr/>
        </p:nvSpPr>
        <p:spPr>
          <a:xfrm>
            <a:off x="2353902" y="4476910"/>
            <a:ext cx="2591321" cy="646331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Υποκειμενικότητα ερευνήτριας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59167A-54D1-4C8F-B249-16DBCE4B567A}"/>
              </a:ext>
            </a:extLst>
          </p:cNvPr>
          <p:cNvSpPr txBox="1"/>
          <p:nvPr/>
        </p:nvSpPr>
        <p:spPr>
          <a:xfrm>
            <a:off x="5321035" y="4478236"/>
            <a:ext cx="2591321" cy="923330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Πρόσβαση</a:t>
            </a:r>
          </a:p>
          <a:p>
            <a:pPr algn="ctr"/>
            <a:r>
              <a:rPr lang="el-GR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α) </a:t>
            </a:r>
            <a:r>
              <a:rPr lang="el-GR" b="1" dirty="0" err="1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ετεροαναφορές</a:t>
            </a:r>
            <a:endParaRPr lang="el-GR" b="1" dirty="0">
              <a:solidFill>
                <a:srgbClr val="3E46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el-GR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β) έρευνες (3)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F37240-9F4D-4137-8F3A-7A64E57D8A0E}"/>
              </a:ext>
            </a:extLst>
          </p:cNvPr>
          <p:cNvSpPr txBox="1"/>
          <p:nvPr/>
        </p:nvSpPr>
        <p:spPr>
          <a:xfrm>
            <a:off x="8288168" y="4432298"/>
            <a:ext cx="2591321" cy="150810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Τεχνική Χιονοστιβάδας</a:t>
            </a:r>
          </a:p>
          <a:p>
            <a:pPr algn="ctr"/>
            <a:r>
              <a:rPr lang="el-GR" sz="14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Δεν εγγυάται σε απόλυτο βαθμό την εύρεση όλου του πληθυσμού των μελετών </a:t>
            </a:r>
          </a:p>
        </p:txBody>
      </p:sp>
    </p:spTree>
    <p:extLst>
      <p:ext uri="{BB962C8B-B14F-4D97-AF65-F5344CB8AC3E}">
        <p14:creationId xmlns:p14="http://schemas.microsoft.com/office/powerpoint/2010/main" val="123880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17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1034765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9. Συμπεράσματα – Συζήτηση (3/3)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2143C2-04EE-4CE1-B565-BDED0D8979B3}"/>
              </a:ext>
            </a:extLst>
          </p:cNvPr>
          <p:cNvSpPr txBox="1"/>
          <p:nvPr/>
        </p:nvSpPr>
        <p:spPr>
          <a:xfrm>
            <a:off x="789471" y="910024"/>
            <a:ext cx="10347650" cy="46166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Προτάσεις</a:t>
            </a:r>
            <a:endParaRPr lang="el-GR" sz="3200" b="1" dirty="0">
              <a:solidFill>
                <a:srgbClr val="3E46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CCE081-CDFF-4D21-8D71-7E6AEB020108}"/>
              </a:ext>
            </a:extLst>
          </p:cNvPr>
          <p:cNvSpPr txBox="1"/>
          <p:nvPr/>
        </p:nvSpPr>
        <p:spPr>
          <a:xfrm>
            <a:off x="149289" y="1960992"/>
            <a:ext cx="10347650" cy="36933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3E4651"/>
                </a:solidFill>
                <a:latin typeface="+mj-lt"/>
              </a:rPr>
              <a:t>Μικρός αριθμός βιβλιογραφίας: αναγκαιότητα περισσότερων εμπειρικών μελετών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A0411A-2B7B-4C8F-924E-3D2614E64B34}"/>
              </a:ext>
            </a:extLst>
          </p:cNvPr>
          <p:cNvSpPr txBox="1"/>
          <p:nvPr/>
        </p:nvSpPr>
        <p:spPr>
          <a:xfrm>
            <a:off x="149289" y="2505670"/>
            <a:ext cx="10347650" cy="923330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3E4651"/>
                </a:solidFill>
                <a:latin typeface="+mj-lt"/>
              </a:rPr>
              <a:t>Εκπαιδευτικές παρεμβάσεις με διαφορετικούς εκπαιδευτικούς στόχους για την ανάπτυξη και άλλων δεξιοτήτων π.χ. Μαθηματική Ικανότητα (βλ. Ευρωπαϊκό Πλαίσιο, 2007) και υποομάδες στόχους (π.χ. μητέρες)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5E42F7-107A-41AE-B8CA-461B4AD3CF2A}"/>
              </a:ext>
            </a:extLst>
          </p:cNvPr>
          <p:cNvSpPr txBox="1"/>
          <p:nvPr/>
        </p:nvSpPr>
        <p:spPr>
          <a:xfrm>
            <a:off x="149289" y="3566755"/>
            <a:ext cx="10347650" cy="36933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3E4651"/>
                </a:solidFill>
                <a:latin typeface="+mj-lt"/>
              </a:rPr>
              <a:t>Χάραξη πολιτικής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9DBE8E-07E7-4480-B9C2-F737B328378B}"/>
              </a:ext>
            </a:extLst>
          </p:cNvPr>
          <p:cNvSpPr txBox="1"/>
          <p:nvPr/>
        </p:nvSpPr>
        <p:spPr>
          <a:xfrm>
            <a:off x="230155" y="1450998"/>
            <a:ext cx="10347650" cy="36933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3E4651"/>
                </a:solidFill>
                <a:latin typeface="+mj-lt"/>
              </a:rPr>
              <a:t>Έρευνα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FF6CD0-7CC3-4FF4-B9D6-083ED3EA7D71}"/>
              </a:ext>
            </a:extLst>
          </p:cNvPr>
          <p:cNvSpPr txBox="1"/>
          <p:nvPr/>
        </p:nvSpPr>
        <p:spPr>
          <a:xfrm>
            <a:off x="149289" y="3960796"/>
            <a:ext cx="11441402" cy="646331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3E4651"/>
                </a:solidFill>
                <a:latin typeface="+mj-lt"/>
              </a:rPr>
              <a:t>Καταγραφή φορέων που υλοποιούν ήδη εκπαιδευτικά προγράμματα σε ενήλικες με προσφυγικό και μεταναστευτικό υπόβαθρο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3621D3-40B5-4C7E-B0F2-78A89A4D0141}"/>
              </a:ext>
            </a:extLst>
          </p:cNvPr>
          <p:cNvSpPr txBox="1"/>
          <p:nvPr/>
        </p:nvSpPr>
        <p:spPr>
          <a:xfrm>
            <a:off x="120261" y="4631836"/>
            <a:ext cx="11441402" cy="36933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3E4651"/>
                </a:solidFill>
                <a:latin typeface="+mj-lt"/>
              </a:rPr>
              <a:t>Συντονισμός για αξιοποίηση εξ αποστάσεως εκπαίδευσης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662069-75E7-4748-B0B1-B34117E8A119}"/>
              </a:ext>
            </a:extLst>
          </p:cNvPr>
          <p:cNvSpPr txBox="1"/>
          <p:nvPr/>
        </p:nvSpPr>
        <p:spPr>
          <a:xfrm>
            <a:off x="149289" y="5005824"/>
            <a:ext cx="11441402" cy="36933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3E4651"/>
                </a:solidFill>
                <a:latin typeface="+mj-lt"/>
              </a:rPr>
              <a:t>Διασφάλιση συνέχειας στον χρόνο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61FABE-D356-4EAE-81FC-A461D2A640FE}"/>
              </a:ext>
            </a:extLst>
          </p:cNvPr>
          <p:cNvSpPr txBox="1"/>
          <p:nvPr/>
        </p:nvSpPr>
        <p:spPr>
          <a:xfrm>
            <a:off x="149289" y="5381893"/>
            <a:ext cx="11441402" cy="369332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3E4651"/>
                </a:solidFill>
                <a:latin typeface="+mj-lt"/>
              </a:rPr>
              <a:t>Αξιοποίηση υποστηρικτικών μηχανισμών (π.χ. κινητές μονάδες)</a:t>
            </a:r>
          </a:p>
        </p:txBody>
      </p:sp>
    </p:spTree>
    <p:extLst>
      <p:ext uri="{BB962C8B-B14F-4D97-AF65-F5344CB8AC3E}">
        <p14:creationId xmlns:p14="http://schemas.microsoft.com/office/powerpoint/2010/main" val="337219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70E85A-45CB-4B0B-9129-F2DFF1019CA8}"/>
              </a:ext>
            </a:extLst>
          </p:cNvPr>
          <p:cNvSpPr txBox="1"/>
          <p:nvPr/>
        </p:nvSpPr>
        <p:spPr>
          <a:xfrm>
            <a:off x="2592593" y="2269425"/>
            <a:ext cx="7753263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srgbClr val="80C4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Ευχαριστώ για τον χρόνο σας!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5DBEA98-A597-4A29-8CA1-8819EC1BB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06" t="6468" r="34466" b="4053"/>
          <a:stretch/>
        </p:blipFill>
        <p:spPr>
          <a:xfrm>
            <a:off x="4944713" y="3266768"/>
            <a:ext cx="2251773" cy="1807224"/>
          </a:xfrm>
          <a:prstGeom prst="rect">
            <a:avLst/>
          </a:prstGeom>
        </p:spPr>
      </p:pic>
      <p:sp>
        <p:nvSpPr>
          <p:cNvPr id="4" name="Δάκρυ 3">
            <a:extLst>
              <a:ext uri="{FF2B5EF4-FFF2-40B4-BE49-F238E27FC236}">
                <a16:creationId xmlns:a16="http://schemas.microsoft.com/office/drawing/2014/main" id="{E92A9360-3909-4DEE-BA4B-A931C3963F60}"/>
              </a:ext>
            </a:extLst>
          </p:cNvPr>
          <p:cNvSpPr/>
          <p:nvPr/>
        </p:nvSpPr>
        <p:spPr>
          <a:xfrm rot="16200000">
            <a:off x="1310465" y="3271311"/>
            <a:ext cx="769535" cy="769536"/>
          </a:xfrm>
          <a:prstGeom prst="teardrop">
            <a:avLst/>
          </a:prstGeom>
          <a:solidFill>
            <a:srgbClr val="00A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Δάκρυ 9">
            <a:extLst>
              <a:ext uri="{FF2B5EF4-FFF2-40B4-BE49-F238E27FC236}">
                <a16:creationId xmlns:a16="http://schemas.microsoft.com/office/drawing/2014/main" id="{B60AEDCE-A8D5-455B-B60D-15A3C471AB9D}"/>
              </a:ext>
            </a:extLst>
          </p:cNvPr>
          <p:cNvSpPr/>
          <p:nvPr/>
        </p:nvSpPr>
        <p:spPr>
          <a:xfrm rot="16200000">
            <a:off x="1024690" y="4146054"/>
            <a:ext cx="744644" cy="661275"/>
          </a:xfrm>
          <a:prstGeom prst="teardrop">
            <a:avLst/>
          </a:prstGeom>
          <a:solidFill>
            <a:srgbClr val="00A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Δάκρυ 12">
            <a:extLst>
              <a:ext uri="{FF2B5EF4-FFF2-40B4-BE49-F238E27FC236}">
                <a16:creationId xmlns:a16="http://schemas.microsoft.com/office/drawing/2014/main" id="{F4AC223C-8ECE-4605-8CA9-0F034EA2C83E}"/>
              </a:ext>
            </a:extLst>
          </p:cNvPr>
          <p:cNvSpPr/>
          <p:nvPr/>
        </p:nvSpPr>
        <p:spPr>
          <a:xfrm rot="16200000">
            <a:off x="377309" y="3876286"/>
            <a:ext cx="628222" cy="673844"/>
          </a:xfrm>
          <a:prstGeom prst="teardrop">
            <a:avLst/>
          </a:prstGeom>
          <a:solidFill>
            <a:srgbClr val="00A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Δάκρυ 13">
            <a:extLst>
              <a:ext uri="{FF2B5EF4-FFF2-40B4-BE49-F238E27FC236}">
                <a16:creationId xmlns:a16="http://schemas.microsoft.com/office/drawing/2014/main" id="{0EE2582B-6D42-46B0-B2B7-469AC9D0C4EB}"/>
              </a:ext>
            </a:extLst>
          </p:cNvPr>
          <p:cNvSpPr/>
          <p:nvPr/>
        </p:nvSpPr>
        <p:spPr>
          <a:xfrm rot="17026504">
            <a:off x="1411369" y="2456149"/>
            <a:ext cx="702746" cy="758174"/>
          </a:xfrm>
          <a:prstGeom prst="teardrop">
            <a:avLst/>
          </a:prstGeom>
          <a:solidFill>
            <a:srgbClr val="A1CD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Δάκρυ 14">
            <a:extLst>
              <a:ext uri="{FF2B5EF4-FFF2-40B4-BE49-F238E27FC236}">
                <a16:creationId xmlns:a16="http://schemas.microsoft.com/office/drawing/2014/main" id="{E9D63CD4-EE5D-4B3D-983D-95EFBF97EF62}"/>
              </a:ext>
            </a:extLst>
          </p:cNvPr>
          <p:cNvSpPr/>
          <p:nvPr/>
        </p:nvSpPr>
        <p:spPr>
          <a:xfrm rot="17026504">
            <a:off x="542953" y="1728572"/>
            <a:ext cx="895247" cy="949231"/>
          </a:xfrm>
          <a:prstGeom prst="teardrop">
            <a:avLst/>
          </a:prstGeom>
          <a:solidFill>
            <a:srgbClr val="A1CD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Δάκρυ 15">
            <a:extLst>
              <a:ext uri="{FF2B5EF4-FFF2-40B4-BE49-F238E27FC236}">
                <a16:creationId xmlns:a16="http://schemas.microsoft.com/office/drawing/2014/main" id="{B76D1A39-B4CC-4030-836C-6F8B366F4DA4}"/>
              </a:ext>
            </a:extLst>
          </p:cNvPr>
          <p:cNvSpPr/>
          <p:nvPr/>
        </p:nvSpPr>
        <p:spPr>
          <a:xfrm rot="17026504">
            <a:off x="241496" y="2763115"/>
            <a:ext cx="899849" cy="930461"/>
          </a:xfrm>
          <a:prstGeom prst="teardrop">
            <a:avLst/>
          </a:prstGeom>
          <a:solidFill>
            <a:srgbClr val="3E4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Γραφικό 5" descr="Οικογένεια με δύο παιδιά">
            <a:extLst>
              <a:ext uri="{FF2B5EF4-FFF2-40B4-BE49-F238E27FC236}">
                <a16:creationId xmlns:a16="http://schemas.microsoft.com/office/drawing/2014/main" id="{29E388EB-FDFA-4EF8-AEEB-A2FF8E3DD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1754" y="4213208"/>
            <a:ext cx="487195" cy="487195"/>
          </a:xfrm>
          <a:prstGeom prst="rect">
            <a:avLst/>
          </a:prstGeom>
        </p:spPr>
      </p:pic>
      <p:pic>
        <p:nvPicPr>
          <p:cNvPr id="17" name="Γραφικό 16" descr="Κέντρο">
            <a:extLst>
              <a:ext uri="{FF2B5EF4-FFF2-40B4-BE49-F238E27FC236}">
                <a16:creationId xmlns:a16="http://schemas.microsoft.com/office/drawing/2014/main" id="{291850B6-964C-463A-A8F7-274EE03682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630" y="2889819"/>
            <a:ext cx="730301" cy="730301"/>
          </a:xfrm>
          <a:prstGeom prst="rect">
            <a:avLst/>
          </a:prstGeom>
        </p:spPr>
      </p:pic>
      <p:pic>
        <p:nvPicPr>
          <p:cNvPr id="19" name="Γραφικό 18" descr="Πλάστιγγα δικαιοσύνης">
            <a:extLst>
              <a:ext uri="{FF2B5EF4-FFF2-40B4-BE49-F238E27FC236}">
                <a16:creationId xmlns:a16="http://schemas.microsoft.com/office/drawing/2014/main" id="{50F68134-622B-48F5-A0E6-33C4591BCA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8348" y="1825959"/>
            <a:ext cx="702544" cy="702544"/>
          </a:xfrm>
          <a:prstGeom prst="rect">
            <a:avLst/>
          </a:prstGeom>
        </p:spPr>
      </p:pic>
      <p:pic>
        <p:nvPicPr>
          <p:cNvPr id="21" name="Γραφικό 20" descr="Πηλήκιο αποφοίτησης">
            <a:extLst>
              <a:ext uri="{FF2B5EF4-FFF2-40B4-BE49-F238E27FC236}">
                <a16:creationId xmlns:a16="http://schemas.microsoft.com/office/drawing/2014/main" id="{CAAD33AD-4903-4E20-A041-2256D6067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00328" y="2541973"/>
            <a:ext cx="661273" cy="661273"/>
          </a:xfrm>
          <a:prstGeom prst="rect">
            <a:avLst/>
          </a:prstGeom>
        </p:spPr>
      </p:pic>
      <p:pic>
        <p:nvPicPr>
          <p:cNvPr id="23" name="Γραφικό 22" descr="Αίθουσα τάξης">
            <a:extLst>
              <a:ext uri="{FF2B5EF4-FFF2-40B4-BE49-F238E27FC236}">
                <a16:creationId xmlns:a16="http://schemas.microsoft.com/office/drawing/2014/main" id="{604B8CDB-FFC2-494E-87A6-E7F7429DA2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2737" y="3992590"/>
            <a:ext cx="522676" cy="522676"/>
          </a:xfrm>
          <a:prstGeom prst="rect">
            <a:avLst/>
          </a:prstGeom>
        </p:spPr>
      </p:pic>
      <p:pic>
        <p:nvPicPr>
          <p:cNvPr id="25" name="Γραφικό 24" descr="Συνδέσεις">
            <a:extLst>
              <a:ext uri="{FF2B5EF4-FFF2-40B4-BE49-F238E27FC236}">
                <a16:creationId xmlns:a16="http://schemas.microsoft.com/office/drawing/2014/main" id="{F4349961-4109-430E-8F9E-E7CAF2C1C0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15777" y="3405601"/>
            <a:ext cx="489039" cy="4890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138BAE-572B-43DD-BE05-3DEEA1DAAA80}"/>
              </a:ext>
            </a:extLst>
          </p:cNvPr>
          <p:cNvSpPr txBox="1"/>
          <p:nvPr/>
        </p:nvSpPr>
        <p:spPr>
          <a:xfrm>
            <a:off x="1558126" y="6014535"/>
            <a:ext cx="902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solidFill>
                  <a:srgbClr val="3E4651"/>
                </a:solidFill>
              </a:rPr>
              <a:t>Πρόγραμμα Μεταπτυχιακών Σπουδών: </a:t>
            </a:r>
            <a:endParaRPr lang="en-US" dirty="0">
              <a:solidFill>
                <a:srgbClr val="3E4651"/>
              </a:solidFill>
            </a:endParaRPr>
          </a:p>
          <a:p>
            <a:pPr algn="ctr"/>
            <a:r>
              <a:rPr lang="en-US" dirty="0">
                <a:solidFill>
                  <a:srgbClr val="3E4651"/>
                </a:solidFill>
              </a:rPr>
              <a:t>“</a:t>
            </a:r>
            <a:r>
              <a:rPr lang="el-GR" dirty="0">
                <a:solidFill>
                  <a:srgbClr val="3E4651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3E4651"/>
                </a:solidFill>
              </a:rPr>
              <a:t>e-learning</a:t>
            </a:r>
            <a:r>
              <a:rPr lang="el-GR" dirty="0">
                <a:solidFill>
                  <a:srgbClr val="3E4651"/>
                </a:solidFill>
              </a:rPr>
              <a:t>)</a:t>
            </a:r>
            <a:r>
              <a:rPr lang="en-US" dirty="0">
                <a:solidFill>
                  <a:srgbClr val="3E4651"/>
                </a:solidFill>
              </a:rPr>
              <a:t>”</a:t>
            </a:r>
            <a:endParaRPr lang="el-GR" dirty="0">
              <a:solidFill>
                <a:srgbClr val="3E4651"/>
              </a:solidFill>
            </a:endParaRPr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608348" y="6030961"/>
            <a:ext cx="11065151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5CEBEE-E06F-4951-9B0C-6F65C5556472}"/>
              </a:ext>
            </a:extLst>
          </p:cNvPr>
          <p:cNvSpPr txBox="1"/>
          <p:nvPr/>
        </p:nvSpPr>
        <p:spPr>
          <a:xfrm>
            <a:off x="1727650" y="5486560"/>
            <a:ext cx="9024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3E4651"/>
                </a:solidFill>
              </a:rPr>
              <a:t>Βασιλική – Ελένη Μαργέλλου</a:t>
            </a:r>
          </a:p>
        </p:txBody>
      </p:sp>
    </p:spTree>
    <p:extLst>
      <p:ext uri="{BB962C8B-B14F-4D97-AF65-F5344CB8AC3E}">
        <p14:creationId xmlns:p14="http://schemas.microsoft.com/office/powerpoint/2010/main" val="37382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35DBEA98-A597-4A29-8CA1-8819EC1BB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06" t="6468" r="34466" b="4053"/>
          <a:stretch/>
        </p:blipFill>
        <p:spPr>
          <a:xfrm>
            <a:off x="9856719" y="1338673"/>
            <a:ext cx="2251773" cy="1807224"/>
          </a:xfrm>
          <a:prstGeom prst="rect">
            <a:avLst/>
          </a:prstGeom>
        </p:spPr>
      </p:pic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2</a:t>
            </a:fld>
            <a:endParaRPr lang="el-GR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97F01A7A-FFEE-477D-843B-1BD82DDCEDB9}"/>
              </a:ext>
            </a:extLst>
          </p:cNvPr>
          <p:cNvSpPr/>
          <p:nvPr/>
        </p:nvSpPr>
        <p:spPr>
          <a:xfrm>
            <a:off x="622043" y="1436354"/>
            <a:ext cx="84099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η </a:t>
            </a:r>
            <a:r>
              <a:rPr lang="el-GR" sz="28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διερεύνηση των αποτελεσμάτων της υπάρχουσας έρευνας </a:t>
            </a:r>
            <a:r>
              <a:rPr lang="el-GR" sz="28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στο πεδίο της εξ αποστάσεως εκπαίδευσης ενήλικων με προσφυγικό και μεταναστευτικό υπόβαθρο στην περιοχή της Ευρωπαϊκής Ένωσης</a:t>
            </a:r>
            <a:endParaRPr lang="el-GR" sz="2800" dirty="0">
              <a:solidFill>
                <a:srgbClr val="3E465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389018" y="554526"/>
            <a:ext cx="6046236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1. Σκοπός</a:t>
            </a:r>
          </a:p>
        </p:txBody>
      </p:sp>
    </p:spTree>
    <p:extLst>
      <p:ext uri="{BB962C8B-B14F-4D97-AF65-F5344CB8AC3E}">
        <p14:creationId xmlns:p14="http://schemas.microsoft.com/office/powerpoint/2010/main" val="41566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3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500984" y="753898"/>
            <a:ext cx="6046236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2. Συνεισφορά</a:t>
            </a:r>
          </a:p>
        </p:txBody>
      </p:sp>
      <p:pic>
        <p:nvPicPr>
          <p:cNvPr id="4" name="Γραφικό 3" descr="Διάγραμμα Βεν">
            <a:extLst>
              <a:ext uri="{FF2B5EF4-FFF2-40B4-BE49-F238E27FC236}">
                <a16:creationId xmlns:a16="http://schemas.microsoft.com/office/drawing/2014/main" id="{C33648BD-4A23-44DF-A458-7E59DC1E5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5195" y="1338673"/>
            <a:ext cx="4404050" cy="4404050"/>
          </a:xfrm>
          <a:prstGeom prst="rect">
            <a:avLst/>
          </a:prstGeom>
        </p:spPr>
      </p:pic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1C04B111-0349-4138-A4AD-BE1E0FE983CF}"/>
              </a:ext>
            </a:extLst>
          </p:cNvPr>
          <p:cNvSpPr/>
          <p:nvPr/>
        </p:nvSpPr>
        <p:spPr>
          <a:xfrm>
            <a:off x="7573606" y="1338673"/>
            <a:ext cx="4288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3E4651"/>
                </a:solidFill>
              </a:rPr>
              <a:t>Ανάδειξη Σημαντικών Σημείων και Βαθύτερη Κατανόηση του εν λόγω Θέματος</a:t>
            </a:r>
            <a:endParaRPr lang="el-GR" sz="2800" dirty="0">
              <a:solidFill>
                <a:srgbClr val="3E4651"/>
              </a:solidFill>
              <a:latin typeface="Century Schoolbook" panose="02040604050505020304" pitchFamily="18" charset="0"/>
            </a:endParaRPr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484EC627-81C9-41E1-9E0C-5318CE9966D2}"/>
              </a:ext>
            </a:extLst>
          </p:cNvPr>
          <p:cNvCxnSpPr>
            <a:cxnSpLocks/>
          </p:cNvCxnSpPr>
          <p:nvPr/>
        </p:nvCxnSpPr>
        <p:spPr>
          <a:xfrm flipV="1">
            <a:off x="6547220" y="2580855"/>
            <a:ext cx="2622421" cy="1158253"/>
          </a:xfrm>
          <a:prstGeom prst="straightConnector1">
            <a:avLst/>
          </a:prstGeom>
          <a:ln w="76200">
            <a:solidFill>
              <a:srgbClr val="3E4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Οβάλ 20">
            <a:extLst>
              <a:ext uri="{FF2B5EF4-FFF2-40B4-BE49-F238E27FC236}">
                <a16:creationId xmlns:a16="http://schemas.microsoft.com/office/drawing/2014/main" id="{602FB1CA-F3D8-4249-AF31-39EB757FC973}"/>
              </a:ext>
            </a:extLst>
          </p:cNvPr>
          <p:cNvSpPr/>
          <p:nvPr/>
        </p:nvSpPr>
        <p:spPr>
          <a:xfrm>
            <a:off x="6380824" y="3599149"/>
            <a:ext cx="332792" cy="279918"/>
          </a:xfrm>
          <a:prstGeom prst="ellipse">
            <a:avLst/>
          </a:prstGeom>
          <a:solidFill>
            <a:srgbClr val="3E4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72E247-668C-4FE9-B848-0368D09275AE}"/>
              </a:ext>
            </a:extLst>
          </p:cNvPr>
          <p:cNvSpPr txBox="1"/>
          <p:nvPr/>
        </p:nvSpPr>
        <p:spPr>
          <a:xfrm>
            <a:off x="470657" y="2328984"/>
            <a:ext cx="3677815" cy="830997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2400" dirty="0" err="1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Ιστορικο</a:t>
            </a:r>
            <a:r>
              <a:rPr lang="el-GR" sz="2400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-Κοινωνικό Πλαίσιο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D025CF-7EB8-4E4C-AD7C-DDD02429D50F}"/>
              </a:ext>
            </a:extLst>
          </p:cNvPr>
          <p:cNvSpPr txBox="1"/>
          <p:nvPr/>
        </p:nvSpPr>
        <p:spPr>
          <a:xfrm>
            <a:off x="470658" y="3540698"/>
            <a:ext cx="3677815" cy="1200329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Ελλειμματική Παροχή Εκπαιδευτικών Ευκαιριών</a:t>
            </a:r>
          </a:p>
        </p:txBody>
      </p:sp>
      <p:cxnSp>
        <p:nvCxnSpPr>
          <p:cNvPr id="27" name="Ευθεία γραμμή σύνδεσης 26">
            <a:extLst>
              <a:ext uri="{FF2B5EF4-FFF2-40B4-BE49-F238E27FC236}">
                <a16:creationId xmlns:a16="http://schemas.microsoft.com/office/drawing/2014/main" id="{F435BEFA-1813-4689-A890-F06AE48E6662}"/>
              </a:ext>
            </a:extLst>
          </p:cNvPr>
          <p:cNvCxnSpPr/>
          <p:nvPr/>
        </p:nvCxnSpPr>
        <p:spPr>
          <a:xfrm>
            <a:off x="3887986" y="2262003"/>
            <a:ext cx="0" cy="2937146"/>
          </a:xfrm>
          <a:prstGeom prst="line">
            <a:avLst/>
          </a:prstGeom>
          <a:ln w="76200">
            <a:solidFill>
              <a:srgbClr val="3E4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Ευθύγραμμο βέλος σύνδεσης 29">
            <a:extLst>
              <a:ext uri="{FF2B5EF4-FFF2-40B4-BE49-F238E27FC236}">
                <a16:creationId xmlns:a16="http://schemas.microsoft.com/office/drawing/2014/main" id="{4CF521A8-F2A0-4CFE-9D73-C823F00F658D}"/>
              </a:ext>
            </a:extLst>
          </p:cNvPr>
          <p:cNvCxnSpPr/>
          <p:nvPr/>
        </p:nvCxnSpPr>
        <p:spPr>
          <a:xfrm>
            <a:off x="3918857" y="3666931"/>
            <a:ext cx="821094" cy="0"/>
          </a:xfrm>
          <a:prstGeom prst="straightConnector1">
            <a:avLst/>
          </a:prstGeom>
          <a:ln w="76200">
            <a:solidFill>
              <a:srgbClr val="3E4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86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4</a:t>
            </a:fld>
            <a:endParaRPr lang="el-GR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97F01A7A-FFEE-477D-843B-1BD82DDCEDB9}"/>
              </a:ext>
            </a:extLst>
          </p:cNvPr>
          <p:cNvSpPr/>
          <p:nvPr/>
        </p:nvSpPr>
        <p:spPr>
          <a:xfrm>
            <a:off x="389018" y="1040495"/>
            <a:ext cx="114414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Ε.Ε.1 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Ποιες είναι οι </a:t>
            </a:r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απόψεις και οι στάσεις 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των ενήλικων με προσφυγικό και μεταναστευτικό υπόβαθρο που βρίσκονται στην Ευρωπαϊκή Ένωση απέναντι στην εξ αποστάσεως εκπαίδευση, σύμφωνα με την ήδη υπάρχουσα έρευνα;</a:t>
            </a:r>
          </a:p>
          <a:p>
            <a:pPr algn="just"/>
            <a:endParaRPr lang="el-GR" sz="2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Ε.Ε.2 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Ποια είναι τα </a:t>
            </a:r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εμπόδια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που αντιμετωπίζουν αναφορικά με την εξ αποστάσεως εκπαίδευση οι ενήλικες με προσφυγικό και μεταναστευτικό υπόβαθρο που βρίσκονται στην Ευρωπαϊκή Ένωση, σύμφωνα με την ήδη υπάρχουσα έρευνα;</a:t>
            </a:r>
          </a:p>
          <a:p>
            <a:pPr algn="just"/>
            <a:endParaRPr lang="el-GR" sz="2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Ε.Ε.3 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Ποιοι είναι οι </a:t>
            </a:r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παράγοντες 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που επηρεάζουν τη διαδικασία της μάθησης και αναφέρονται στην </a:t>
            </a:r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οργάνωση της εκπαιδευτικής διαδικασίας 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και τον </a:t>
            </a:r>
            <a:r>
              <a:rPr lang="el-GR" sz="2400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σχεδιασμό του εκπαιδευτικού υλικού</a:t>
            </a:r>
            <a:r>
              <a:rPr lang="el-GR" sz="24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για την εξ αποστάσεως εκπαίδευση ενήλικων με προσφυγικό και μεταναστευτικό υπόβαθρο στην Ευρωπαϊκή Ένωση σύμφωνα με την ήδη υπάρχουσα έρευνα;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6046236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3. Ερευνητικά Ερωτήματα</a:t>
            </a:r>
          </a:p>
        </p:txBody>
      </p:sp>
    </p:spTree>
    <p:extLst>
      <p:ext uri="{BB962C8B-B14F-4D97-AF65-F5344CB8AC3E}">
        <p14:creationId xmlns:p14="http://schemas.microsoft.com/office/powerpoint/2010/main" val="14310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5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6046236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4. Δομή</a:t>
            </a:r>
          </a:p>
        </p:txBody>
      </p:sp>
      <p:graphicFrame>
        <p:nvGraphicFramePr>
          <p:cNvPr id="2" name="Πίνακας 3">
            <a:extLst>
              <a:ext uri="{FF2B5EF4-FFF2-40B4-BE49-F238E27FC236}">
                <a16:creationId xmlns:a16="http://schemas.microsoft.com/office/drawing/2014/main" id="{C56264F0-43F8-414F-B1FB-563F44759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417207"/>
              </p:ext>
            </p:extLst>
          </p:nvPr>
        </p:nvGraphicFramePr>
        <p:xfrm>
          <a:off x="391885" y="1380934"/>
          <a:ext cx="10946880" cy="4777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9376">
                  <a:extLst>
                    <a:ext uri="{9D8B030D-6E8A-4147-A177-3AD203B41FA5}">
                      <a16:colId xmlns:a16="http://schemas.microsoft.com/office/drawing/2014/main" val="4254031797"/>
                    </a:ext>
                  </a:extLst>
                </a:gridCol>
                <a:gridCol w="2189376">
                  <a:extLst>
                    <a:ext uri="{9D8B030D-6E8A-4147-A177-3AD203B41FA5}">
                      <a16:colId xmlns:a16="http://schemas.microsoft.com/office/drawing/2014/main" val="1117036899"/>
                    </a:ext>
                  </a:extLst>
                </a:gridCol>
                <a:gridCol w="2189376">
                  <a:extLst>
                    <a:ext uri="{9D8B030D-6E8A-4147-A177-3AD203B41FA5}">
                      <a16:colId xmlns:a16="http://schemas.microsoft.com/office/drawing/2014/main" val="2381608562"/>
                    </a:ext>
                  </a:extLst>
                </a:gridCol>
                <a:gridCol w="2189376">
                  <a:extLst>
                    <a:ext uri="{9D8B030D-6E8A-4147-A177-3AD203B41FA5}">
                      <a16:colId xmlns:a16="http://schemas.microsoft.com/office/drawing/2014/main" val="3220253992"/>
                    </a:ext>
                  </a:extLst>
                </a:gridCol>
                <a:gridCol w="2189376">
                  <a:extLst>
                    <a:ext uri="{9D8B030D-6E8A-4147-A177-3AD203B41FA5}">
                      <a16:colId xmlns:a16="http://schemas.microsoft.com/office/drawing/2014/main" val="2703531935"/>
                    </a:ext>
                  </a:extLst>
                </a:gridCol>
              </a:tblGrid>
              <a:tr h="589987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+mn-lt"/>
                        </a:rPr>
                        <a:t>1ο Κεφάλαιο</a:t>
                      </a:r>
                    </a:p>
                  </a:txBody>
                  <a:tcPr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+mn-lt"/>
                        </a:rPr>
                        <a:t>2ο Κεφάλαιο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+mn-lt"/>
                        </a:rPr>
                        <a:t>3ο Κεφάλαιο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+mn-lt"/>
                        </a:rPr>
                        <a:t>4ο Κεφάλαιο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+mn-lt"/>
                        </a:rPr>
                        <a:t>5ο Κεφάλαιο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502049"/>
                  </a:ext>
                </a:extLst>
              </a:tr>
              <a:tr h="4187274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solidFill>
                            <a:srgbClr val="00A7B0"/>
                          </a:solidFill>
                          <a:latin typeface="+mn-lt"/>
                        </a:rPr>
                        <a:t>εννοιολογική αποσαφήνιση εξ αποστάσεως εκπαίδευσης και του ρόλου που μπορεί να διαδραματίσει στο πλαίσιο της εκπαίδευσης ενηλίκων και της Δια Βίου Μάθησης </a:t>
                      </a:r>
                    </a:p>
                  </a:txBody>
                  <a:tcPr>
                    <a:lnL w="12700" cmpd="sng">
                      <a:noFill/>
                    </a:lnL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>
                          <a:solidFill>
                            <a:srgbClr val="00A7B0"/>
                          </a:solidFill>
                          <a:latin typeface="+mn-lt"/>
                          <a:ea typeface="+mn-ea"/>
                          <a:cs typeface="+mn-cs"/>
                        </a:rPr>
                        <a:t>Προσφυγικό/μεταναστευτικό συγκείμενο και παιδαγωγική πλαισίωση της εκπαίδευσης ενηλίκων με προσφυγικό και μεταναστευτικό υπόβαθρο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>
                          <a:solidFill>
                            <a:srgbClr val="00A7B0"/>
                          </a:solidFill>
                          <a:latin typeface="+mn-lt"/>
                          <a:ea typeface="+mn-ea"/>
                          <a:cs typeface="+mn-cs"/>
                        </a:rPr>
                        <a:t>μεθοδολογία έρευνας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>
                          <a:solidFill>
                            <a:srgbClr val="00A7B0"/>
                          </a:solidFill>
                          <a:latin typeface="+mn-lt"/>
                          <a:ea typeface="+mn-ea"/>
                          <a:cs typeface="+mn-cs"/>
                        </a:rPr>
                        <a:t>αποτελέσματα έρευνας 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solidFill>
                            <a:srgbClr val="00A7B0"/>
                          </a:solidFill>
                          <a:latin typeface="+mn-lt"/>
                        </a:rPr>
                        <a:t>συμπεράσματα – συζήτηση </a:t>
                      </a:r>
                    </a:p>
                  </a:txBody>
                  <a:tcPr>
                    <a:lnL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57150" cap="flat" cmpd="sng" algn="ctr">
                      <a:solidFill>
                        <a:srgbClr val="3E46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304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02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6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882676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5. Θεωρητικό Πλαίσιο (1/2)</a:t>
            </a:r>
          </a:p>
        </p:txBody>
      </p:sp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3F808320-99CE-4D93-B6B7-FBA96A7716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3409288"/>
              </p:ext>
            </p:extLst>
          </p:nvPr>
        </p:nvGraphicFramePr>
        <p:xfrm>
          <a:off x="2420776" y="1130824"/>
          <a:ext cx="7115110" cy="4840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339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7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8826760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5. Θεωρητικό Πλαίσιο (2/2)</a:t>
            </a:r>
          </a:p>
        </p:txBody>
      </p: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BEBDA562-A13D-49DE-8A1E-39578D1F0650}"/>
              </a:ext>
            </a:extLst>
          </p:cNvPr>
          <p:cNvGrpSpPr/>
          <p:nvPr/>
        </p:nvGrpSpPr>
        <p:grpSpPr>
          <a:xfrm>
            <a:off x="225869" y="1077950"/>
            <a:ext cx="2749532" cy="2639303"/>
            <a:chOff x="0" y="-33772"/>
            <a:chExt cx="2255224" cy="1225890"/>
          </a:xfrm>
        </p:grpSpPr>
        <p:sp>
          <p:nvSpPr>
            <p:cNvPr id="9" name="Ορθογώνιο: Στρογγύλεμα γωνιών 8">
              <a:extLst>
                <a:ext uri="{FF2B5EF4-FFF2-40B4-BE49-F238E27FC236}">
                  <a16:creationId xmlns:a16="http://schemas.microsoft.com/office/drawing/2014/main" id="{6FBB8DD0-B70D-4EAB-B843-0032469EF8D2}"/>
                </a:ext>
              </a:extLst>
            </p:cNvPr>
            <p:cNvSpPr/>
            <p:nvPr/>
          </p:nvSpPr>
          <p:spPr>
            <a:xfrm>
              <a:off x="0" y="-33772"/>
              <a:ext cx="2255224" cy="122589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Ορθογώνιο: Στρογγύλεμα γωνιών 4">
              <a:extLst>
                <a:ext uri="{FF2B5EF4-FFF2-40B4-BE49-F238E27FC236}">
                  <a16:creationId xmlns:a16="http://schemas.microsoft.com/office/drawing/2014/main" id="{D7EB3B7E-708E-4503-B5C5-F03A27F8FD50}"/>
                </a:ext>
              </a:extLst>
            </p:cNvPr>
            <p:cNvSpPr txBox="1"/>
            <p:nvPr/>
          </p:nvSpPr>
          <p:spPr>
            <a:xfrm>
              <a:off x="59843" y="26071"/>
              <a:ext cx="2135538" cy="11062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kern="1200" dirty="0"/>
                <a:t>Εξ Αποστάσεως Εκπαίδευση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dirty="0"/>
                <a:t>«Πολυμορφική Εκπαίδευση» </a:t>
              </a:r>
              <a:r>
                <a:rPr lang="el-GR" sz="1600" dirty="0"/>
                <a:t>(</a:t>
              </a:r>
              <a:r>
                <a:rPr lang="en-US" sz="1600" dirty="0" err="1"/>
                <a:t>Lionarakis</a:t>
              </a:r>
              <a:r>
                <a:rPr lang="el-GR" sz="1600" dirty="0"/>
                <a:t>, </a:t>
              </a:r>
              <a:r>
                <a:rPr lang="en-US" sz="1600" dirty="0"/>
                <a:t>1998 </a:t>
              </a:r>
              <a:r>
                <a:rPr lang="el-GR" sz="1600" dirty="0"/>
                <a:t>όπ. αναφ. στο Λιοναράκης, 2006)</a:t>
              </a:r>
              <a:endParaRPr lang="el-GR" sz="1600" kern="1200" dirty="0"/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76F84706-66E4-4671-A6CA-108ACD1232EE}"/>
              </a:ext>
            </a:extLst>
          </p:cNvPr>
          <p:cNvGrpSpPr/>
          <p:nvPr/>
        </p:nvGrpSpPr>
        <p:grpSpPr>
          <a:xfrm>
            <a:off x="951027" y="3460519"/>
            <a:ext cx="2640563" cy="2075879"/>
            <a:chOff x="4378311" y="1506876"/>
            <a:chExt cx="2548287" cy="1481956"/>
          </a:xfrm>
        </p:grpSpPr>
        <p:sp>
          <p:nvSpPr>
            <p:cNvPr id="12" name="Ορθογώνιο: Στρογγύλεμα γωνιών 11">
              <a:extLst>
                <a:ext uri="{FF2B5EF4-FFF2-40B4-BE49-F238E27FC236}">
                  <a16:creationId xmlns:a16="http://schemas.microsoft.com/office/drawing/2014/main" id="{D609283F-1678-49DC-BE6F-10A2CF3EA61C}"/>
                </a:ext>
              </a:extLst>
            </p:cNvPr>
            <p:cNvSpPr/>
            <p:nvPr/>
          </p:nvSpPr>
          <p:spPr>
            <a:xfrm>
              <a:off x="4378311" y="1506876"/>
              <a:ext cx="2548287" cy="148195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689636"/>
                <a:satOff val="-4355"/>
                <a:lumOff val="-2941"/>
                <a:alphaOff val="0"/>
              </a:schemeClr>
            </a:fillRef>
            <a:effectRef idx="0">
              <a:schemeClr val="accent5">
                <a:hueOff val="-1689636"/>
                <a:satOff val="-4355"/>
                <a:lumOff val="-294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Ορθογώνιο: Στρογγύλεμα γωνιών 4">
              <a:extLst>
                <a:ext uri="{FF2B5EF4-FFF2-40B4-BE49-F238E27FC236}">
                  <a16:creationId xmlns:a16="http://schemas.microsoft.com/office/drawing/2014/main" id="{7F7833F5-4187-44D2-94D3-142310FBD7E2}"/>
                </a:ext>
              </a:extLst>
            </p:cNvPr>
            <p:cNvSpPr txBox="1"/>
            <p:nvPr/>
          </p:nvSpPr>
          <p:spPr>
            <a:xfrm>
              <a:off x="4450654" y="1579219"/>
              <a:ext cx="2403601" cy="13372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kern="1200" dirty="0"/>
                <a:t>Εκπαίδευση Ενηλίκων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dirty="0"/>
                <a:t>«Ενηλικιότητα»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(Κόκ</a:t>
              </a:r>
              <a:r>
                <a:rPr lang="el-GR" sz="1600" dirty="0"/>
                <a:t>κος,2005)</a:t>
              </a:r>
              <a:endParaRPr lang="el-GR" sz="1600" kern="1200" dirty="0"/>
            </a:p>
          </p:txBody>
        </p:sp>
      </p:grpSp>
      <p:grpSp>
        <p:nvGrpSpPr>
          <p:cNvPr id="17" name="Ομάδα 16">
            <a:extLst>
              <a:ext uri="{FF2B5EF4-FFF2-40B4-BE49-F238E27FC236}">
                <a16:creationId xmlns:a16="http://schemas.microsoft.com/office/drawing/2014/main" id="{8E5A7E2F-3FC2-4DF5-B31F-6401CF11F68C}"/>
              </a:ext>
            </a:extLst>
          </p:cNvPr>
          <p:cNvGrpSpPr/>
          <p:nvPr/>
        </p:nvGrpSpPr>
        <p:grpSpPr>
          <a:xfrm>
            <a:off x="3283609" y="871559"/>
            <a:ext cx="4054431" cy="3449003"/>
            <a:chOff x="3925197" y="3539921"/>
            <a:chExt cx="2244317" cy="1122158"/>
          </a:xfrm>
        </p:grpSpPr>
        <p:sp>
          <p:nvSpPr>
            <p:cNvPr id="18" name="Ορθογώνιο: Στρογγύλεμα γωνιών 17">
              <a:extLst>
                <a:ext uri="{FF2B5EF4-FFF2-40B4-BE49-F238E27FC236}">
                  <a16:creationId xmlns:a16="http://schemas.microsoft.com/office/drawing/2014/main" id="{6CA05BDC-4E01-4A86-B131-965DBEC64182}"/>
                </a:ext>
              </a:extLst>
            </p:cNvPr>
            <p:cNvSpPr/>
            <p:nvPr/>
          </p:nvSpPr>
          <p:spPr>
            <a:xfrm>
              <a:off x="3925197" y="3539921"/>
              <a:ext cx="2244316" cy="112215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379271"/>
                <a:satOff val="-8710"/>
                <a:lumOff val="-5883"/>
                <a:alphaOff val="0"/>
              </a:schemeClr>
            </a:fillRef>
            <a:effectRef idx="0">
              <a:schemeClr val="accent5">
                <a:hueOff val="-3379271"/>
                <a:satOff val="-8710"/>
                <a:lumOff val="-58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Ορθογώνιο: Στρογγύλεμα γωνιών 4">
              <a:extLst>
                <a:ext uri="{FF2B5EF4-FFF2-40B4-BE49-F238E27FC236}">
                  <a16:creationId xmlns:a16="http://schemas.microsoft.com/office/drawing/2014/main" id="{EF6D97D6-1FAB-4342-87C7-1B45923695B1}"/>
                </a:ext>
              </a:extLst>
            </p:cNvPr>
            <p:cNvSpPr txBox="1"/>
            <p:nvPr/>
          </p:nvSpPr>
          <p:spPr>
            <a:xfrm>
              <a:off x="4034756" y="3587323"/>
              <a:ext cx="2134758" cy="1012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kern="1200" dirty="0"/>
                <a:t>Δια Βίου Μάθηση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dirty="0"/>
                <a:t>«Παγκοσμιοποίηση»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400" dirty="0"/>
                <a:t>(</a:t>
              </a:r>
              <a:r>
                <a:rPr lang="en-US" sz="1400" dirty="0"/>
                <a:t>Jarvis, 2007· </a:t>
              </a:r>
              <a:r>
                <a:rPr lang="el-GR" sz="1400" dirty="0"/>
                <a:t>Κόκκος,2005) 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dirty="0"/>
                <a:t>«Κοινωνία της Γνώσης»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400" dirty="0"/>
                <a:t>(</a:t>
              </a:r>
              <a:r>
                <a:rPr lang="en-US" sz="1400" dirty="0"/>
                <a:t>Kogan, 2000)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kern="1200" dirty="0"/>
                <a:t>«Υπέρβαση δομών τυπικού εκπαιδευτικού συστήματος»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400" dirty="0"/>
                <a:t>(Σοφός κ.ά., 2015)</a:t>
              </a:r>
              <a:endParaRPr lang="el-GR" sz="1400" kern="1200" dirty="0"/>
            </a:p>
          </p:txBody>
        </p:sp>
      </p:grpSp>
      <p:grpSp>
        <p:nvGrpSpPr>
          <p:cNvPr id="14" name="Ομάδα 13">
            <a:extLst>
              <a:ext uri="{FF2B5EF4-FFF2-40B4-BE49-F238E27FC236}">
                <a16:creationId xmlns:a16="http://schemas.microsoft.com/office/drawing/2014/main" id="{73DB507D-18DE-4CF0-ADF9-F1BB8E12B602}"/>
              </a:ext>
            </a:extLst>
          </p:cNvPr>
          <p:cNvGrpSpPr/>
          <p:nvPr/>
        </p:nvGrpSpPr>
        <p:grpSpPr>
          <a:xfrm>
            <a:off x="5230279" y="4183434"/>
            <a:ext cx="3975926" cy="2236351"/>
            <a:chOff x="857688" y="3660738"/>
            <a:chExt cx="2436385" cy="1158269"/>
          </a:xfrm>
        </p:grpSpPr>
        <p:sp>
          <p:nvSpPr>
            <p:cNvPr id="15" name="Ορθογώνιο: Στρογγύλεμα γωνιών 14">
              <a:extLst>
                <a:ext uri="{FF2B5EF4-FFF2-40B4-BE49-F238E27FC236}">
                  <a16:creationId xmlns:a16="http://schemas.microsoft.com/office/drawing/2014/main" id="{C41380F3-5E61-4B91-B9AA-8710DC4ECFED}"/>
                </a:ext>
              </a:extLst>
            </p:cNvPr>
            <p:cNvSpPr/>
            <p:nvPr/>
          </p:nvSpPr>
          <p:spPr>
            <a:xfrm>
              <a:off x="857688" y="3660738"/>
              <a:ext cx="2436385" cy="115826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068907"/>
                <a:satOff val="-13064"/>
                <a:lumOff val="-8824"/>
                <a:alphaOff val="0"/>
              </a:schemeClr>
            </a:fillRef>
            <a:effectRef idx="0">
              <a:schemeClr val="accent5">
                <a:hueOff val="-5068907"/>
                <a:satOff val="-13064"/>
                <a:lumOff val="-8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Ορθογώνιο: Στρογγύλεμα γωνιών 4">
              <a:extLst>
                <a:ext uri="{FF2B5EF4-FFF2-40B4-BE49-F238E27FC236}">
                  <a16:creationId xmlns:a16="http://schemas.microsoft.com/office/drawing/2014/main" id="{A46F0BD6-98A4-4134-BC9C-D2233F4E236E}"/>
                </a:ext>
              </a:extLst>
            </p:cNvPr>
            <p:cNvSpPr txBox="1"/>
            <p:nvPr/>
          </p:nvSpPr>
          <p:spPr>
            <a:xfrm>
              <a:off x="914230" y="3717280"/>
              <a:ext cx="2323301" cy="10451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kern="1200" dirty="0"/>
                <a:t>Διαπολιτισμική Εκπαίδευση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dirty="0"/>
                <a:t>«Διαπολιτισμικός Σεβασμός σε ένα Πλαίσιο Κοινών Αξιών»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400" dirty="0"/>
                <a:t>(Μάρκου, 2010)</a:t>
              </a:r>
              <a:endParaRPr lang="el-GR" sz="1400" kern="1200" dirty="0"/>
            </a:p>
          </p:txBody>
        </p:sp>
      </p:grpSp>
      <p:grpSp>
        <p:nvGrpSpPr>
          <p:cNvPr id="20" name="Ομάδα 19">
            <a:extLst>
              <a:ext uri="{FF2B5EF4-FFF2-40B4-BE49-F238E27FC236}">
                <a16:creationId xmlns:a16="http://schemas.microsoft.com/office/drawing/2014/main" id="{28ABA934-FCA1-4397-B4FB-E20091927904}"/>
              </a:ext>
            </a:extLst>
          </p:cNvPr>
          <p:cNvGrpSpPr/>
          <p:nvPr/>
        </p:nvGrpSpPr>
        <p:grpSpPr>
          <a:xfrm>
            <a:off x="7580836" y="272756"/>
            <a:ext cx="4427353" cy="4002872"/>
            <a:chOff x="367748" y="1477716"/>
            <a:chExt cx="2777027" cy="1664710"/>
          </a:xfrm>
        </p:grpSpPr>
        <p:sp>
          <p:nvSpPr>
            <p:cNvPr id="21" name="Ορθογώνιο: Στρογγύλεμα γωνιών 20">
              <a:extLst>
                <a:ext uri="{FF2B5EF4-FFF2-40B4-BE49-F238E27FC236}">
                  <a16:creationId xmlns:a16="http://schemas.microsoft.com/office/drawing/2014/main" id="{AF33D5D0-E387-4C5C-8F4E-F7CDD8FB7A4C}"/>
                </a:ext>
              </a:extLst>
            </p:cNvPr>
            <p:cNvSpPr/>
            <p:nvPr/>
          </p:nvSpPr>
          <p:spPr>
            <a:xfrm>
              <a:off x="367748" y="1477716"/>
              <a:ext cx="2777027" cy="166471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758543"/>
                <a:satOff val="-17419"/>
                <a:lumOff val="-11765"/>
                <a:alphaOff val="0"/>
              </a:schemeClr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Ορθογώνιο: Στρογγύλεμα γωνιών 4">
              <a:extLst>
                <a:ext uri="{FF2B5EF4-FFF2-40B4-BE49-F238E27FC236}">
                  <a16:creationId xmlns:a16="http://schemas.microsoft.com/office/drawing/2014/main" id="{940425DF-B400-46C4-8770-468D8E8BA052}"/>
                </a:ext>
              </a:extLst>
            </p:cNvPr>
            <p:cNvSpPr txBox="1"/>
            <p:nvPr/>
          </p:nvSpPr>
          <p:spPr>
            <a:xfrm>
              <a:off x="467245" y="1541312"/>
              <a:ext cx="2614499" cy="15021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kern="1200" dirty="0"/>
                <a:t>Εκπαίδευση Ενήλικων Προσφύγων και Μεταναστών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dirty="0"/>
                <a:t>«Τρωτότητα»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400" kern="1200" dirty="0"/>
                <a:t>(</a:t>
              </a:r>
              <a:r>
                <a:rPr lang="el-GR" sz="1400" kern="1200" dirty="0" err="1"/>
                <a:t>Μπαμπανέλου</a:t>
              </a:r>
              <a:r>
                <a:rPr lang="el-GR" sz="1400" kern="1200" dirty="0"/>
                <a:t>, 2007)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dirty="0"/>
                <a:t>«Ετερογένεια»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dirty="0"/>
                <a:t>(OECD, 2018)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kern="1200" dirty="0"/>
                <a:t>«Αποσπασματικότητα Εκπαιδευτικών Προγραμμάτων»</a:t>
              </a:r>
              <a:endParaRPr lang="en-US" sz="2400" kern="1200" dirty="0"/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dirty="0"/>
                <a:t>(</a:t>
              </a:r>
              <a:r>
                <a:rPr lang="en-US" sz="1400" dirty="0"/>
                <a:t>Dryden</a:t>
              </a:r>
              <a:r>
                <a:rPr lang="el-GR" sz="1400" dirty="0"/>
                <a:t>-</a:t>
              </a:r>
              <a:r>
                <a:rPr lang="en-US" sz="1400" dirty="0"/>
                <a:t>Peterson</a:t>
              </a:r>
              <a:r>
                <a:rPr lang="el-GR" sz="1400" dirty="0"/>
                <a:t>, 2015). </a:t>
              </a:r>
              <a:endParaRPr lang="el-GR" sz="1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4862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8</a:t>
            </a:fld>
            <a:endParaRPr lang="el-GR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97F01A7A-FFEE-477D-843B-1BD82DDCEDB9}"/>
              </a:ext>
            </a:extLst>
          </p:cNvPr>
          <p:cNvSpPr/>
          <p:nvPr/>
        </p:nvSpPr>
        <p:spPr>
          <a:xfrm>
            <a:off x="120258" y="5226231"/>
            <a:ext cx="114414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Μέθοδος «Χιονοστιβάδας» (</a:t>
            </a:r>
            <a:r>
              <a:rPr lang="en-US" b="1" dirty="0" err="1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Wohlin</a:t>
            </a:r>
            <a:r>
              <a:rPr lang="en-US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, 2014)</a:t>
            </a:r>
            <a:endParaRPr lang="el-GR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196910"/>
            <a:ext cx="10282336" cy="584775"/>
          </a:xfrm>
          <a:prstGeom prst="rect">
            <a:avLst/>
          </a:prstGeom>
          <a:solidFill>
            <a:srgbClr val="EBEAE8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6. Μεθοδολογία Έρευνας (1/2)</a:t>
            </a: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E342E95F-10BA-492C-8F95-3D52F4E13AE8}"/>
              </a:ext>
            </a:extLst>
          </p:cNvPr>
          <p:cNvSpPr/>
          <p:nvPr/>
        </p:nvSpPr>
        <p:spPr>
          <a:xfrm>
            <a:off x="120257" y="561741"/>
            <a:ext cx="11441403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Αρχική Συγκέντρωση: </a:t>
            </a:r>
          </a:p>
          <a:p>
            <a:pPr>
              <a:lnSpc>
                <a:spcPct val="150000"/>
              </a:lnSpc>
            </a:pPr>
            <a:r>
              <a:rPr lang="el-GR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- </a:t>
            </a:r>
            <a:r>
              <a:rPr lang="en-US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Google Scholar</a:t>
            </a:r>
            <a:r>
              <a:rPr lang="el-GR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με προσαρμοσμένο εύρος «2001-σήμερα», (11 Νοεμβρίου 2019 – 15 Ιανουαρίου 2020)</a:t>
            </a:r>
          </a:p>
          <a:p>
            <a:pPr>
              <a:lnSpc>
                <a:spcPct val="150000"/>
              </a:lnSpc>
            </a:pPr>
            <a:r>
              <a:rPr lang="el-GR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27 Υποψήφιες Εργασίες – Συμπεριλήφθηκαν οι 7</a:t>
            </a:r>
          </a:p>
          <a:p>
            <a:pPr>
              <a:lnSpc>
                <a:spcPct val="150000"/>
              </a:lnSpc>
            </a:pPr>
            <a:r>
              <a:rPr lang="el-GR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- </a:t>
            </a:r>
            <a:r>
              <a:rPr lang="el-GR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Άλλες Βάσεις Δεδομένων </a:t>
            </a:r>
            <a:r>
              <a:rPr lang="el-GR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με υψηλό συντελεστή απήχησης: 22 υποψήφιες εργασίες – Συμπεριλήφθηκαν οι 6</a:t>
            </a:r>
          </a:p>
          <a:p>
            <a:pPr algn="just"/>
            <a:endParaRPr lang="el-GR" sz="2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55803303-1208-4EBA-8B8C-5F31D431B01A}"/>
              </a:ext>
            </a:extLst>
          </p:cNvPr>
          <p:cNvSpPr/>
          <p:nvPr/>
        </p:nvSpPr>
        <p:spPr>
          <a:xfrm>
            <a:off x="120258" y="2558422"/>
            <a:ext cx="11441403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Κριτήρια Ένταξης και Αποκλεισμού: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l-GR" sz="16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Είναι εμπειρική μελέτη περίπτωσης;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l-GR" sz="16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Αφορά στην περιοχή της Ευρωπαϊκής Ένωσης;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l-GR" sz="16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Απαντά στα ερευνητικά ερωτήματα;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l-GR" sz="16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Δεν συνεκτιμήθηκε ο συντελεστής απήχησης των υποψήφιων μελετών, δεδομένου του ότι οι περισσότερες μελέτες δημοσιεύθηκαν κατά τα έτη 2017 – 2019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l-GR" sz="1600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Γλώσσα</a:t>
            </a:r>
          </a:p>
          <a:p>
            <a:pPr algn="just"/>
            <a:endParaRPr lang="el-GR" sz="2400" dirty="0">
              <a:solidFill>
                <a:srgbClr val="3E4651"/>
              </a:solidFill>
              <a:latin typeface="Century Schoolbook" panose="020406040505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l-GR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Προέκυψαν 77 Υποψήφιες Μελέτες – Συμπεριλήφθηκαν οι 17 (Αναζήτηση </a:t>
            </a:r>
            <a:r>
              <a:rPr lang="el-GR" dirty="0" err="1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ετεροαναφορών</a:t>
            </a:r>
            <a:r>
              <a:rPr lang="el-GR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 6 Ιανουαρίου – 18 Φεβρουαρίου 2020)</a:t>
            </a:r>
          </a:p>
          <a:p>
            <a:pPr algn="just"/>
            <a:r>
              <a:rPr lang="el-GR" b="1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Τελικό Σύνολο Ερευνών</a:t>
            </a:r>
            <a:r>
              <a:rPr lang="el-GR" dirty="0">
                <a:solidFill>
                  <a:srgbClr val="3E4651"/>
                </a:solidFill>
                <a:latin typeface="Century Schoolbook" panose="02040604050505020304" pitchFamily="18" charset="0"/>
                <a:ea typeface="Times New Roman" panose="02020603050405020304" pitchFamily="18" charset="0"/>
              </a:rPr>
              <a:t>: 30 (από τις 126 υποψήφιες εργασίες)</a:t>
            </a:r>
          </a:p>
        </p:txBody>
      </p:sp>
    </p:spTree>
    <p:extLst>
      <p:ext uri="{BB962C8B-B14F-4D97-AF65-F5344CB8AC3E}">
        <p14:creationId xmlns:p14="http://schemas.microsoft.com/office/powerpoint/2010/main" val="32199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E5AEF74B-2E25-4DE5-8B48-AB1C61B2FB70}"/>
              </a:ext>
            </a:extLst>
          </p:cNvPr>
          <p:cNvCxnSpPr>
            <a:cxnSpLocks/>
          </p:cNvCxnSpPr>
          <p:nvPr/>
        </p:nvCxnSpPr>
        <p:spPr>
          <a:xfrm>
            <a:off x="242595" y="6419461"/>
            <a:ext cx="11441403" cy="0"/>
          </a:xfrm>
          <a:prstGeom prst="line">
            <a:avLst/>
          </a:prstGeom>
          <a:ln>
            <a:solidFill>
              <a:srgbClr val="6B4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336DF93-C974-4035-8005-6DEEE9B0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595" y="6482573"/>
            <a:ext cx="11196735" cy="365125"/>
          </a:xfrm>
        </p:spPr>
        <p:txBody>
          <a:bodyPr/>
          <a:lstStyle/>
          <a:p>
            <a:r>
              <a:rPr lang="el-GR" dirty="0">
                <a:solidFill>
                  <a:srgbClr val="00A7B0"/>
                </a:solidFill>
              </a:rPr>
              <a:t>Βασιλική – Ελένη Μαργέλλου | Πρόγραμμα Μεταπτυχιακών Σπουδών</a:t>
            </a:r>
            <a:r>
              <a:rPr lang="el-GR" b="1" dirty="0">
                <a:solidFill>
                  <a:srgbClr val="00A7B0"/>
                </a:solidFill>
              </a:rPr>
              <a:t>: </a:t>
            </a:r>
            <a:r>
              <a:rPr lang="en-US" dirty="0">
                <a:solidFill>
                  <a:srgbClr val="00A7B0"/>
                </a:solidFill>
              </a:rPr>
              <a:t>“</a:t>
            </a:r>
            <a:r>
              <a:rPr lang="el-GR" dirty="0">
                <a:solidFill>
                  <a:srgbClr val="00A7B0"/>
                </a:solidFill>
              </a:rPr>
              <a:t>Επιστήμες της Αγωγής – Εξ Αποστάσεως Εκπαίδευση με τη χρήση των ΤΠΕ (</a:t>
            </a:r>
            <a:r>
              <a:rPr lang="en-US" dirty="0">
                <a:solidFill>
                  <a:srgbClr val="00A7B0"/>
                </a:solidFill>
              </a:rPr>
              <a:t>e-learning</a:t>
            </a:r>
            <a:r>
              <a:rPr lang="el-GR" dirty="0">
                <a:solidFill>
                  <a:srgbClr val="00A7B0"/>
                </a:solidFill>
              </a:rPr>
              <a:t>)</a:t>
            </a:r>
            <a:r>
              <a:rPr lang="en-US" dirty="0">
                <a:solidFill>
                  <a:srgbClr val="00A7B0"/>
                </a:solidFill>
              </a:rPr>
              <a:t>”</a:t>
            </a:r>
            <a:endParaRPr lang="el-GR" dirty="0">
              <a:solidFill>
                <a:srgbClr val="00A7B0"/>
              </a:solidFill>
            </a:endParaRPr>
          </a:p>
          <a:p>
            <a:endParaRPr lang="el-GR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2A7C15EE-2844-4310-B342-B6FE93A8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205" y="6410130"/>
            <a:ext cx="2743200" cy="365125"/>
          </a:xfrm>
        </p:spPr>
        <p:txBody>
          <a:bodyPr/>
          <a:lstStyle/>
          <a:p>
            <a:fld id="{8176BE5C-7D08-447C-BB47-4A860B41D432}" type="slidenum">
              <a:rPr lang="el-GR" smtClean="0"/>
              <a:t>9</a:t>
            </a:fld>
            <a:endParaRPr lang="el-G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31DD42-FCC9-4CAD-AAA2-3887CD293570}"/>
              </a:ext>
            </a:extLst>
          </p:cNvPr>
          <p:cNvSpPr txBox="1"/>
          <p:nvPr/>
        </p:nvSpPr>
        <p:spPr>
          <a:xfrm>
            <a:off x="242595" y="262138"/>
            <a:ext cx="1028233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3E46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6. Μεθοδολογία Έρευνας (2/2)</a:t>
            </a:r>
          </a:p>
        </p:txBody>
      </p:sp>
      <p:pic>
        <p:nvPicPr>
          <p:cNvPr id="13" name="Εικόνα 12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549D6A93-C0D3-4D51-950C-6F04CBCC18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69" y="1077452"/>
            <a:ext cx="9162674" cy="470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2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Προσαρμοσμένο 4">
      <a:majorFont>
        <a:latin typeface="Footlight MT Light"/>
        <a:ea typeface=""/>
        <a:cs typeface=""/>
      </a:majorFont>
      <a:minorFont>
        <a:latin typeface="Footlight M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10503</TotalTime>
  <Words>1617</Words>
  <Application>Microsoft Office PowerPoint</Application>
  <PresentationFormat>Ευρεία οθόνη</PresentationFormat>
  <Paragraphs>192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Arial</vt:lpstr>
      <vt:lpstr>Bookman Old Style</vt:lpstr>
      <vt:lpstr>Calibri</vt:lpstr>
      <vt:lpstr>Century Schoolbook</vt:lpstr>
      <vt:lpstr>Footlight MT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Vasilena Margellou</dc:creator>
  <cp:lastModifiedBy>Vasilena Margellou</cp:lastModifiedBy>
  <cp:revision>124</cp:revision>
  <dcterms:created xsi:type="dcterms:W3CDTF">2019-01-03T11:00:35Z</dcterms:created>
  <dcterms:modified xsi:type="dcterms:W3CDTF">2020-04-10T16:29:26Z</dcterms:modified>
</cp:coreProperties>
</file>