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3"/>
  </p:notesMasterIdLst>
  <p:sldIdLst>
    <p:sldId id="2024" r:id="rId2"/>
    <p:sldId id="2043" r:id="rId3"/>
    <p:sldId id="2046" r:id="rId4"/>
    <p:sldId id="2044" r:id="rId5"/>
    <p:sldId id="2014" r:id="rId6"/>
    <p:sldId id="2021" r:id="rId7"/>
    <p:sldId id="2034" r:id="rId8"/>
    <p:sldId id="2048" r:id="rId9"/>
    <p:sldId id="2038" r:id="rId10"/>
    <p:sldId id="2023" r:id="rId11"/>
    <p:sldId id="2045" r:id="rId12"/>
    <p:sldId id="2039" r:id="rId13"/>
    <p:sldId id="2049" r:id="rId14"/>
    <p:sldId id="2015" r:id="rId15"/>
    <p:sldId id="2050" r:id="rId16"/>
    <p:sldId id="2051" r:id="rId17"/>
    <p:sldId id="2016" r:id="rId18"/>
    <p:sldId id="2026" r:id="rId19"/>
    <p:sldId id="2042" r:id="rId20"/>
    <p:sldId id="2041" r:id="rId21"/>
    <p:sldId id="2025" r:id="rId22"/>
    <p:sldId id="2027" r:id="rId23"/>
    <p:sldId id="2052" r:id="rId24"/>
    <p:sldId id="2017" r:id="rId25"/>
    <p:sldId id="2030" r:id="rId26"/>
    <p:sldId id="2053" r:id="rId27"/>
    <p:sldId id="2018" r:id="rId28"/>
    <p:sldId id="2031" r:id="rId29"/>
    <p:sldId id="2035" r:id="rId30"/>
    <p:sldId id="2047" r:id="rId31"/>
    <p:sldId id="2019" r:id="rId3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97" autoAdjust="0"/>
    <p:restoredTop sz="89528" autoAdjust="0"/>
  </p:normalViewPr>
  <p:slideViewPr>
    <p:cSldViewPr>
      <p:cViewPr varScale="1">
        <p:scale>
          <a:sx n="72" d="100"/>
          <a:sy n="72" d="100"/>
        </p:scale>
        <p:origin x="1188" y="7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B130A-55A2-40EA-8A15-B32D22BE9D52}"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l-GR"/>
        </a:p>
      </dgm:t>
    </dgm:pt>
    <dgm:pt modelId="{D740698D-3141-4C29-9B21-25A5AFE4A94B}">
      <dgm:prSet phldrT="[Κείμενο]" custT="1"/>
      <dgm:spPr/>
      <dgm:t>
        <a:bodyPr/>
        <a:lstStyle/>
        <a:p>
          <a:pPr>
            <a:buFont typeface="Wingdings" panose="05000000000000000000" pitchFamily="2" charset="2"/>
            <a:buChar char="§"/>
          </a:pPr>
          <a:r>
            <a:rPr lang="el-GR" sz="1400" dirty="0">
              <a:latin typeface="+mn-lt"/>
              <a:cs typeface="Times New Roman" pitchFamily="18" charset="0"/>
            </a:rPr>
            <a:t>ADDIE (Analyze-Design-Development-</a:t>
          </a:r>
          <a:r>
            <a:rPr lang="el-GR" sz="1400" dirty="0" err="1">
              <a:latin typeface="+mn-lt"/>
              <a:cs typeface="Times New Roman" pitchFamily="18" charset="0"/>
            </a:rPr>
            <a:t>Implementation</a:t>
          </a:r>
          <a:r>
            <a:rPr lang="el-GR" sz="1400" dirty="0">
              <a:latin typeface="+mn-lt"/>
              <a:cs typeface="Times New Roman" pitchFamily="18" charset="0"/>
            </a:rPr>
            <a:t>-</a:t>
          </a:r>
          <a:r>
            <a:rPr lang="el-GR" sz="1400" dirty="0" err="1">
              <a:latin typeface="+mn-lt"/>
              <a:cs typeface="Times New Roman" pitchFamily="18" charset="0"/>
            </a:rPr>
            <a:t>Evaluation</a:t>
          </a:r>
          <a:r>
            <a:rPr lang="el-GR" sz="1400" dirty="0">
              <a:latin typeface="+mn-lt"/>
              <a:cs typeface="Times New Roman" pitchFamily="18" charset="0"/>
            </a:rPr>
            <a:t>)</a:t>
          </a:r>
          <a:endParaRPr lang="el-GR" sz="1400" dirty="0"/>
        </a:p>
      </dgm:t>
    </dgm:pt>
    <dgm:pt modelId="{019E8329-2E8A-482B-A4C7-67D16E9552C2}" type="parTrans" cxnId="{15AF6735-20AD-49C5-940D-92EA8CE64BEC}">
      <dgm:prSet/>
      <dgm:spPr/>
      <dgm:t>
        <a:bodyPr/>
        <a:lstStyle/>
        <a:p>
          <a:endParaRPr lang="el-GR" sz="1400"/>
        </a:p>
      </dgm:t>
    </dgm:pt>
    <dgm:pt modelId="{70065CAE-AABF-4020-8B4F-18A50DC70339}" type="sibTrans" cxnId="{15AF6735-20AD-49C5-940D-92EA8CE64BEC}">
      <dgm:prSet/>
      <dgm:spPr/>
      <dgm:t>
        <a:bodyPr/>
        <a:lstStyle/>
        <a:p>
          <a:endParaRPr lang="el-GR" sz="1400"/>
        </a:p>
      </dgm:t>
    </dgm:pt>
    <dgm:pt modelId="{87EC280D-7568-4371-AC69-10D35B6A743F}">
      <dgm:prSet phldrT="[Κείμενο]" custT="1"/>
      <dgm:spPr/>
      <dgm:t>
        <a:bodyPr/>
        <a:lstStyle/>
        <a:p>
          <a:pPr>
            <a:buFont typeface="Wingdings" panose="05000000000000000000" pitchFamily="2" charset="2"/>
            <a:buChar char="§"/>
          </a:pPr>
          <a:r>
            <a:rPr lang="el-GR" sz="1400" dirty="0">
              <a:latin typeface="+mn-lt"/>
              <a:cs typeface="Times New Roman" pitchFamily="18" charset="0"/>
            </a:rPr>
            <a:t>DICK &amp; CAREY </a:t>
          </a:r>
          <a:endParaRPr lang="el-GR" sz="1400" dirty="0"/>
        </a:p>
      </dgm:t>
    </dgm:pt>
    <dgm:pt modelId="{74D0E404-79C0-4CB5-B296-B65F5EE1947C}" type="parTrans" cxnId="{3269B404-4E9F-4D72-BFA2-A809BF0FE123}">
      <dgm:prSet/>
      <dgm:spPr/>
      <dgm:t>
        <a:bodyPr/>
        <a:lstStyle/>
        <a:p>
          <a:endParaRPr lang="el-GR" sz="1400"/>
        </a:p>
      </dgm:t>
    </dgm:pt>
    <dgm:pt modelId="{CC8E680B-E08A-4C22-88CF-28B9BC2E0164}" type="sibTrans" cxnId="{3269B404-4E9F-4D72-BFA2-A809BF0FE123}">
      <dgm:prSet/>
      <dgm:spPr/>
      <dgm:t>
        <a:bodyPr/>
        <a:lstStyle/>
        <a:p>
          <a:endParaRPr lang="el-GR" sz="1400"/>
        </a:p>
      </dgm:t>
    </dgm:pt>
    <dgm:pt modelId="{9E1BA366-FE4B-47C8-96F4-E49FB70BD187}">
      <dgm:prSet phldrT="[Κείμενο]" custT="1"/>
      <dgm:spPr/>
      <dgm:t>
        <a:bodyPr/>
        <a:lstStyle/>
        <a:p>
          <a:r>
            <a:rPr lang="el-GR" sz="1400" dirty="0">
              <a:latin typeface="+mn-lt"/>
              <a:cs typeface="Times New Roman" pitchFamily="18" charset="0"/>
            </a:rPr>
            <a:t>ASSURE</a:t>
          </a:r>
          <a:endParaRPr lang="el-GR" sz="1400" dirty="0"/>
        </a:p>
      </dgm:t>
    </dgm:pt>
    <dgm:pt modelId="{58003E59-85C0-4A19-9AA2-77D65E033AF7}" type="parTrans" cxnId="{3E82F081-5D70-44F1-98E9-ED77E1702D4E}">
      <dgm:prSet/>
      <dgm:spPr/>
      <dgm:t>
        <a:bodyPr/>
        <a:lstStyle/>
        <a:p>
          <a:endParaRPr lang="el-GR" sz="1400"/>
        </a:p>
      </dgm:t>
    </dgm:pt>
    <dgm:pt modelId="{72FFFE3C-D051-44DC-88E6-D4688B9E38C1}" type="sibTrans" cxnId="{3E82F081-5D70-44F1-98E9-ED77E1702D4E}">
      <dgm:prSet/>
      <dgm:spPr/>
      <dgm:t>
        <a:bodyPr/>
        <a:lstStyle/>
        <a:p>
          <a:endParaRPr lang="el-GR" sz="1400"/>
        </a:p>
      </dgm:t>
    </dgm:pt>
    <dgm:pt modelId="{9D8290DC-111D-4069-A340-E00315607192}">
      <dgm:prSet phldrT="[Κείμενο]" custT="1"/>
      <dgm:spPr/>
      <dgm:t>
        <a:bodyPr/>
        <a:lstStyle/>
        <a:p>
          <a:r>
            <a:rPr lang="el-GR" sz="1400" dirty="0">
              <a:latin typeface="+mn-lt"/>
              <a:cs typeface="Times New Roman" pitchFamily="18" charset="0"/>
            </a:rPr>
            <a:t>Α</a:t>
          </a:r>
          <a:r>
            <a:rPr lang="en-US" sz="1400" dirty="0">
              <a:latin typeface="+mn-lt"/>
              <a:cs typeface="Times New Roman" pitchFamily="18" charset="0"/>
            </a:rPr>
            <a:t>RKS</a:t>
          </a:r>
          <a:r>
            <a:rPr lang="el-GR" sz="1400" dirty="0">
              <a:latin typeface="+mn-lt"/>
              <a:cs typeface="Times New Roman" pitchFamily="18" charset="0"/>
            </a:rPr>
            <a:t> (Προσοχή, Συνάφεια, Εμπιστοσύνη και Ικανοποίηση)</a:t>
          </a:r>
          <a:endParaRPr lang="el-GR" sz="1400" dirty="0"/>
        </a:p>
      </dgm:t>
    </dgm:pt>
    <dgm:pt modelId="{0DC881EB-7DF9-4C41-A25F-5A486F85C5B0}" type="parTrans" cxnId="{E09F351F-53C4-4C45-85D6-1A92245C3DA6}">
      <dgm:prSet/>
      <dgm:spPr/>
      <dgm:t>
        <a:bodyPr/>
        <a:lstStyle/>
        <a:p>
          <a:endParaRPr lang="el-GR" sz="1400"/>
        </a:p>
      </dgm:t>
    </dgm:pt>
    <dgm:pt modelId="{1B377A4D-169E-4149-90B7-06AA96911F20}" type="sibTrans" cxnId="{E09F351F-53C4-4C45-85D6-1A92245C3DA6}">
      <dgm:prSet/>
      <dgm:spPr/>
      <dgm:t>
        <a:bodyPr/>
        <a:lstStyle/>
        <a:p>
          <a:endParaRPr lang="el-GR" sz="1400"/>
        </a:p>
      </dgm:t>
    </dgm:pt>
    <dgm:pt modelId="{7D5E4563-ED0A-49C5-99D7-B5A2AEB50436}">
      <dgm:prSet phldrT="[Κείμενο]" custT="1"/>
      <dgm:spPr/>
      <dgm:t>
        <a:bodyPr/>
        <a:lstStyle/>
        <a:p>
          <a:r>
            <a:rPr lang="el-GR" sz="1400" dirty="0">
              <a:latin typeface="+mn-lt"/>
              <a:cs typeface="Times New Roman" pitchFamily="18" charset="0"/>
            </a:rPr>
            <a:t>4</a:t>
          </a:r>
          <a:r>
            <a:rPr lang="en-US" sz="1400" dirty="0">
              <a:latin typeface="+mn-lt"/>
              <a:cs typeface="Times New Roman" pitchFamily="18" charset="0"/>
            </a:rPr>
            <a:t>C</a:t>
          </a:r>
          <a:r>
            <a:rPr lang="el-GR" sz="1400" dirty="0">
              <a:latin typeface="+mn-lt"/>
              <a:cs typeface="Times New Roman" pitchFamily="18" charset="0"/>
            </a:rPr>
            <a:t>/</a:t>
          </a:r>
          <a:r>
            <a:rPr lang="en-US" sz="1400" dirty="0">
              <a:latin typeface="+mn-lt"/>
              <a:cs typeface="Times New Roman" pitchFamily="18" charset="0"/>
            </a:rPr>
            <a:t>ID</a:t>
          </a:r>
          <a:r>
            <a:rPr lang="el-GR" sz="1400" dirty="0">
              <a:latin typeface="+mn-lt"/>
              <a:cs typeface="Times New Roman" pitchFamily="18" charset="0"/>
            </a:rPr>
            <a:t> (Four Component Instructional Design)</a:t>
          </a:r>
          <a:endParaRPr lang="el-GR" sz="1400" dirty="0"/>
        </a:p>
      </dgm:t>
    </dgm:pt>
    <dgm:pt modelId="{EF622FAC-FC9C-43DA-9031-3260C4361589}" type="parTrans" cxnId="{44B354A6-0788-41FE-AD38-9A5FEE725540}">
      <dgm:prSet/>
      <dgm:spPr/>
      <dgm:t>
        <a:bodyPr/>
        <a:lstStyle/>
        <a:p>
          <a:endParaRPr lang="el-GR" sz="1400"/>
        </a:p>
      </dgm:t>
    </dgm:pt>
    <dgm:pt modelId="{3846204A-7C81-4BE0-85DB-C4815EDE1C72}" type="sibTrans" cxnId="{44B354A6-0788-41FE-AD38-9A5FEE725540}">
      <dgm:prSet/>
      <dgm:spPr/>
      <dgm:t>
        <a:bodyPr/>
        <a:lstStyle/>
        <a:p>
          <a:endParaRPr lang="el-GR" sz="1400"/>
        </a:p>
      </dgm:t>
    </dgm:pt>
    <dgm:pt modelId="{50D23B20-6361-46A8-A75A-974BE9995EDD}">
      <dgm:prSet custT="1"/>
      <dgm:spPr/>
      <dgm:t>
        <a:bodyPr/>
        <a:lstStyle/>
        <a:p>
          <a:r>
            <a:rPr lang="el-GR" sz="1400">
              <a:latin typeface="+mn-lt"/>
              <a:cs typeface="Times New Roman" pitchFamily="18" charset="0"/>
            </a:rPr>
            <a:t>GAGNE</a:t>
          </a:r>
          <a:endParaRPr lang="el-GR" sz="1400" dirty="0">
            <a:latin typeface="+mn-lt"/>
            <a:cs typeface="Times New Roman" pitchFamily="18" charset="0"/>
          </a:endParaRPr>
        </a:p>
      </dgm:t>
    </dgm:pt>
    <dgm:pt modelId="{CD941F6E-DBDA-4932-9E34-DB9ADB102059}" type="parTrans" cxnId="{1A12183F-9949-473E-9C14-ACED2002692B}">
      <dgm:prSet/>
      <dgm:spPr/>
      <dgm:t>
        <a:bodyPr/>
        <a:lstStyle/>
        <a:p>
          <a:endParaRPr lang="el-GR" sz="1400"/>
        </a:p>
      </dgm:t>
    </dgm:pt>
    <dgm:pt modelId="{44E3AD88-125A-4E4D-B091-B7D29EBA6FA9}" type="sibTrans" cxnId="{1A12183F-9949-473E-9C14-ACED2002692B}">
      <dgm:prSet/>
      <dgm:spPr/>
      <dgm:t>
        <a:bodyPr/>
        <a:lstStyle/>
        <a:p>
          <a:endParaRPr lang="el-GR" sz="1400"/>
        </a:p>
      </dgm:t>
    </dgm:pt>
    <dgm:pt modelId="{E72FA676-AFF7-4510-9C46-33A2A1DF1958}" type="pres">
      <dgm:prSet presAssocID="{137B130A-55A2-40EA-8A15-B32D22BE9D52}" presName="cycle" presStyleCnt="0">
        <dgm:presLayoutVars>
          <dgm:dir/>
          <dgm:resizeHandles val="exact"/>
        </dgm:presLayoutVars>
      </dgm:prSet>
      <dgm:spPr/>
    </dgm:pt>
    <dgm:pt modelId="{F45A64BD-793B-4D08-8EB5-640B3DE0BA6A}" type="pres">
      <dgm:prSet presAssocID="{D740698D-3141-4C29-9B21-25A5AFE4A94B}" presName="node" presStyleLbl="node1" presStyleIdx="0" presStyleCnt="6" custScaleX="131539">
        <dgm:presLayoutVars>
          <dgm:bulletEnabled val="1"/>
        </dgm:presLayoutVars>
      </dgm:prSet>
      <dgm:spPr/>
    </dgm:pt>
    <dgm:pt modelId="{112A7CB6-4A5E-4757-BB77-0C8DF690DACE}" type="pres">
      <dgm:prSet presAssocID="{D740698D-3141-4C29-9B21-25A5AFE4A94B}" presName="spNode" presStyleCnt="0"/>
      <dgm:spPr/>
    </dgm:pt>
    <dgm:pt modelId="{80D74392-E703-4054-82D6-D86B28F43193}" type="pres">
      <dgm:prSet presAssocID="{70065CAE-AABF-4020-8B4F-18A50DC70339}" presName="sibTrans" presStyleLbl="sibTrans1D1" presStyleIdx="0" presStyleCnt="6"/>
      <dgm:spPr/>
    </dgm:pt>
    <dgm:pt modelId="{5E38158A-2687-46F2-905D-C05160AAF97B}" type="pres">
      <dgm:prSet presAssocID="{87EC280D-7568-4371-AC69-10D35B6A743F}" presName="node" presStyleLbl="node1" presStyleIdx="1" presStyleCnt="6" custScaleX="122616">
        <dgm:presLayoutVars>
          <dgm:bulletEnabled val="1"/>
        </dgm:presLayoutVars>
      </dgm:prSet>
      <dgm:spPr/>
    </dgm:pt>
    <dgm:pt modelId="{64ECC728-4DC3-4E20-950C-F9A5276A8798}" type="pres">
      <dgm:prSet presAssocID="{87EC280D-7568-4371-AC69-10D35B6A743F}" presName="spNode" presStyleCnt="0"/>
      <dgm:spPr/>
    </dgm:pt>
    <dgm:pt modelId="{00A48A80-74A8-4A24-9A27-827F12940A29}" type="pres">
      <dgm:prSet presAssocID="{CC8E680B-E08A-4C22-88CF-28B9BC2E0164}" presName="sibTrans" presStyleLbl="sibTrans1D1" presStyleIdx="1" presStyleCnt="6"/>
      <dgm:spPr/>
    </dgm:pt>
    <dgm:pt modelId="{DF37922C-3628-42C1-BC6A-003F37188795}" type="pres">
      <dgm:prSet presAssocID="{9E1BA366-FE4B-47C8-96F4-E49FB70BD187}" presName="node" presStyleLbl="node1" presStyleIdx="2" presStyleCnt="6" custScaleX="124058">
        <dgm:presLayoutVars>
          <dgm:bulletEnabled val="1"/>
        </dgm:presLayoutVars>
      </dgm:prSet>
      <dgm:spPr/>
    </dgm:pt>
    <dgm:pt modelId="{15BC8A64-A4DA-4DD9-A874-E6F0125FF64E}" type="pres">
      <dgm:prSet presAssocID="{9E1BA366-FE4B-47C8-96F4-E49FB70BD187}" presName="spNode" presStyleCnt="0"/>
      <dgm:spPr/>
    </dgm:pt>
    <dgm:pt modelId="{DDA21489-9B31-47C0-B06A-3ED664456329}" type="pres">
      <dgm:prSet presAssocID="{72FFFE3C-D051-44DC-88E6-D4688B9E38C1}" presName="sibTrans" presStyleLbl="sibTrans1D1" presStyleIdx="2" presStyleCnt="6"/>
      <dgm:spPr/>
    </dgm:pt>
    <dgm:pt modelId="{EA415CC3-B55B-4E06-9AE9-696FE15B29A0}" type="pres">
      <dgm:prSet presAssocID="{9D8290DC-111D-4069-A340-E00315607192}" presName="node" presStyleLbl="node1" presStyleIdx="3" presStyleCnt="6" custScaleX="123836">
        <dgm:presLayoutVars>
          <dgm:bulletEnabled val="1"/>
        </dgm:presLayoutVars>
      </dgm:prSet>
      <dgm:spPr/>
    </dgm:pt>
    <dgm:pt modelId="{E3ADF2BE-F9C5-4AAF-8CEC-06E04B3E8D74}" type="pres">
      <dgm:prSet presAssocID="{9D8290DC-111D-4069-A340-E00315607192}" presName="spNode" presStyleCnt="0"/>
      <dgm:spPr/>
    </dgm:pt>
    <dgm:pt modelId="{9685DBA0-3653-4180-8830-226B62187A5C}" type="pres">
      <dgm:prSet presAssocID="{1B377A4D-169E-4149-90B7-06AA96911F20}" presName="sibTrans" presStyleLbl="sibTrans1D1" presStyleIdx="3" presStyleCnt="6"/>
      <dgm:spPr/>
    </dgm:pt>
    <dgm:pt modelId="{BA097E54-52ED-41A9-9274-4194404FFAD6}" type="pres">
      <dgm:prSet presAssocID="{7D5E4563-ED0A-49C5-99D7-B5A2AEB50436}" presName="node" presStyleLbl="node1" presStyleIdx="4" presStyleCnt="6" custScaleX="122892">
        <dgm:presLayoutVars>
          <dgm:bulletEnabled val="1"/>
        </dgm:presLayoutVars>
      </dgm:prSet>
      <dgm:spPr/>
    </dgm:pt>
    <dgm:pt modelId="{E2307E3B-BD2C-4C32-ACE5-6EF79451CD11}" type="pres">
      <dgm:prSet presAssocID="{7D5E4563-ED0A-49C5-99D7-B5A2AEB50436}" presName="spNode" presStyleCnt="0"/>
      <dgm:spPr/>
    </dgm:pt>
    <dgm:pt modelId="{5B24463A-246D-4FCB-8A6D-5EB5F7240D47}" type="pres">
      <dgm:prSet presAssocID="{3846204A-7C81-4BE0-85DB-C4815EDE1C72}" presName="sibTrans" presStyleLbl="sibTrans1D1" presStyleIdx="4" presStyleCnt="6"/>
      <dgm:spPr/>
    </dgm:pt>
    <dgm:pt modelId="{8FCA745D-DCBF-4D23-A1BE-244FA5B06D60}" type="pres">
      <dgm:prSet presAssocID="{50D23B20-6361-46A8-A75A-974BE9995EDD}" presName="node" presStyleLbl="node1" presStyleIdx="5" presStyleCnt="6" custScaleX="121312">
        <dgm:presLayoutVars>
          <dgm:bulletEnabled val="1"/>
        </dgm:presLayoutVars>
      </dgm:prSet>
      <dgm:spPr/>
    </dgm:pt>
    <dgm:pt modelId="{DAA58B5A-1B56-4DF5-B3C4-16F264CA4C7B}" type="pres">
      <dgm:prSet presAssocID="{50D23B20-6361-46A8-A75A-974BE9995EDD}" presName="spNode" presStyleCnt="0"/>
      <dgm:spPr/>
    </dgm:pt>
    <dgm:pt modelId="{BE5D79FC-2965-42EC-B18C-ED4C5B0F098D}" type="pres">
      <dgm:prSet presAssocID="{44E3AD88-125A-4E4D-B091-B7D29EBA6FA9}" presName="sibTrans" presStyleLbl="sibTrans1D1" presStyleIdx="5" presStyleCnt="6"/>
      <dgm:spPr/>
    </dgm:pt>
  </dgm:ptLst>
  <dgm:cxnLst>
    <dgm:cxn modelId="{3269B404-4E9F-4D72-BFA2-A809BF0FE123}" srcId="{137B130A-55A2-40EA-8A15-B32D22BE9D52}" destId="{87EC280D-7568-4371-AC69-10D35B6A743F}" srcOrd="1" destOrd="0" parTransId="{74D0E404-79C0-4CB5-B296-B65F5EE1947C}" sibTransId="{CC8E680B-E08A-4C22-88CF-28B9BC2E0164}"/>
    <dgm:cxn modelId="{E09F351F-53C4-4C45-85D6-1A92245C3DA6}" srcId="{137B130A-55A2-40EA-8A15-B32D22BE9D52}" destId="{9D8290DC-111D-4069-A340-E00315607192}" srcOrd="3" destOrd="0" parTransId="{0DC881EB-7DF9-4C41-A25F-5A486F85C5B0}" sibTransId="{1B377A4D-169E-4149-90B7-06AA96911F20}"/>
    <dgm:cxn modelId="{A2AFC82F-EB1A-4F5D-B7F3-76697192B01B}" type="presOf" srcId="{137B130A-55A2-40EA-8A15-B32D22BE9D52}" destId="{E72FA676-AFF7-4510-9C46-33A2A1DF1958}" srcOrd="0" destOrd="0" presId="urn:microsoft.com/office/officeart/2005/8/layout/cycle6"/>
    <dgm:cxn modelId="{15AF6735-20AD-49C5-940D-92EA8CE64BEC}" srcId="{137B130A-55A2-40EA-8A15-B32D22BE9D52}" destId="{D740698D-3141-4C29-9B21-25A5AFE4A94B}" srcOrd="0" destOrd="0" parTransId="{019E8329-2E8A-482B-A4C7-67D16E9552C2}" sibTransId="{70065CAE-AABF-4020-8B4F-18A50DC70339}"/>
    <dgm:cxn modelId="{393CF33A-8B8B-4A43-B575-700D0F81E2FA}" type="presOf" srcId="{1B377A4D-169E-4149-90B7-06AA96911F20}" destId="{9685DBA0-3653-4180-8830-226B62187A5C}" srcOrd="0" destOrd="0" presId="urn:microsoft.com/office/officeart/2005/8/layout/cycle6"/>
    <dgm:cxn modelId="{1A12183F-9949-473E-9C14-ACED2002692B}" srcId="{137B130A-55A2-40EA-8A15-B32D22BE9D52}" destId="{50D23B20-6361-46A8-A75A-974BE9995EDD}" srcOrd="5" destOrd="0" parTransId="{CD941F6E-DBDA-4932-9E34-DB9ADB102059}" sibTransId="{44E3AD88-125A-4E4D-B091-B7D29EBA6FA9}"/>
    <dgm:cxn modelId="{BC20B15F-C11A-4D97-8C67-FB3069742F35}" type="presOf" srcId="{44E3AD88-125A-4E4D-B091-B7D29EBA6FA9}" destId="{BE5D79FC-2965-42EC-B18C-ED4C5B0F098D}" srcOrd="0" destOrd="0" presId="urn:microsoft.com/office/officeart/2005/8/layout/cycle6"/>
    <dgm:cxn modelId="{3E82F081-5D70-44F1-98E9-ED77E1702D4E}" srcId="{137B130A-55A2-40EA-8A15-B32D22BE9D52}" destId="{9E1BA366-FE4B-47C8-96F4-E49FB70BD187}" srcOrd="2" destOrd="0" parTransId="{58003E59-85C0-4A19-9AA2-77D65E033AF7}" sibTransId="{72FFFE3C-D051-44DC-88E6-D4688B9E38C1}"/>
    <dgm:cxn modelId="{3E19C891-AEB8-460D-B0B4-FD64EA5A8745}" type="presOf" srcId="{3846204A-7C81-4BE0-85DB-C4815EDE1C72}" destId="{5B24463A-246D-4FCB-8A6D-5EB5F7240D47}" srcOrd="0" destOrd="0" presId="urn:microsoft.com/office/officeart/2005/8/layout/cycle6"/>
    <dgm:cxn modelId="{C5C9ED94-179C-4834-8084-4978C1FE47D8}" type="presOf" srcId="{50D23B20-6361-46A8-A75A-974BE9995EDD}" destId="{8FCA745D-DCBF-4D23-A1BE-244FA5B06D60}" srcOrd="0" destOrd="0" presId="urn:microsoft.com/office/officeart/2005/8/layout/cycle6"/>
    <dgm:cxn modelId="{96CB8F99-5A96-462B-86AE-7B1CD3FE9080}" type="presOf" srcId="{7D5E4563-ED0A-49C5-99D7-B5A2AEB50436}" destId="{BA097E54-52ED-41A9-9274-4194404FFAD6}" srcOrd="0" destOrd="0" presId="urn:microsoft.com/office/officeart/2005/8/layout/cycle6"/>
    <dgm:cxn modelId="{3F283AA0-FA4E-4AFD-BAB2-365965BCC92C}" type="presOf" srcId="{CC8E680B-E08A-4C22-88CF-28B9BC2E0164}" destId="{00A48A80-74A8-4A24-9A27-827F12940A29}" srcOrd="0" destOrd="0" presId="urn:microsoft.com/office/officeart/2005/8/layout/cycle6"/>
    <dgm:cxn modelId="{44B354A6-0788-41FE-AD38-9A5FEE725540}" srcId="{137B130A-55A2-40EA-8A15-B32D22BE9D52}" destId="{7D5E4563-ED0A-49C5-99D7-B5A2AEB50436}" srcOrd="4" destOrd="0" parTransId="{EF622FAC-FC9C-43DA-9031-3260C4361589}" sibTransId="{3846204A-7C81-4BE0-85DB-C4815EDE1C72}"/>
    <dgm:cxn modelId="{1A9773C0-BD6D-4C2D-8420-41EDA87FE154}" type="presOf" srcId="{87EC280D-7568-4371-AC69-10D35B6A743F}" destId="{5E38158A-2687-46F2-905D-C05160AAF97B}" srcOrd="0" destOrd="0" presId="urn:microsoft.com/office/officeart/2005/8/layout/cycle6"/>
    <dgm:cxn modelId="{189010D5-4ACE-4B1E-94B6-6CDE81BC0947}" type="presOf" srcId="{72FFFE3C-D051-44DC-88E6-D4688B9E38C1}" destId="{DDA21489-9B31-47C0-B06A-3ED664456329}" srcOrd="0" destOrd="0" presId="urn:microsoft.com/office/officeart/2005/8/layout/cycle6"/>
    <dgm:cxn modelId="{E6B95EE4-F095-4A7C-BC10-024E75B71259}" type="presOf" srcId="{9E1BA366-FE4B-47C8-96F4-E49FB70BD187}" destId="{DF37922C-3628-42C1-BC6A-003F37188795}" srcOrd="0" destOrd="0" presId="urn:microsoft.com/office/officeart/2005/8/layout/cycle6"/>
    <dgm:cxn modelId="{69E2F9E5-E3AC-455F-94E1-F734AE6A9B1C}" type="presOf" srcId="{D740698D-3141-4C29-9B21-25A5AFE4A94B}" destId="{F45A64BD-793B-4D08-8EB5-640B3DE0BA6A}" srcOrd="0" destOrd="0" presId="urn:microsoft.com/office/officeart/2005/8/layout/cycle6"/>
    <dgm:cxn modelId="{DB559BE7-710C-40FA-9DBC-1DE778D34214}" type="presOf" srcId="{70065CAE-AABF-4020-8B4F-18A50DC70339}" destId="{80D74392-E703-4054-82D6-D86B28F43193}" srcOrd="0" destOrd="0" presId="urn:microsoft.com/office/officeart/2005/8/layout/cycle6"/>
    <dgm:cxn modelId="{E53786EF-224E-484D-9D68-BB18C9F6A000}" type="presOf" srcId="{9D8290DC-111D-4069-A340-E00315607192}" destId="{EA415CC3-B55B-4E06-9AE9-696FE15B29A0}" srcOrd="0" destOrd="0" presId="urn:microsoft.com/office/officeart/2005/8/layout/cycle6"/>
    <dgm:cxn modelId="{E818EDBB-3AEE-4D2F-A3D9-22E730BB0CE8}" type="presParOf" srcId="{E72FA676-AFF7-4510-9C46-33A2A1DF1958}" destId="{F45A64BD-793B-4D08-8EB5-640B3DE0BA6A}" srcOrd="0" destOrd="0" presId="urn:microsoft.com/office/officeart/2005/8/layout/cycle6"/>
    <dgm:cxn modelId="{A4597100-03FD-49AF-9189-896392493A49}" type="presParOf" srcId="{E72FA676-AFF7-4510-9C46-33A2A1DF1958}" destId="{112A7CB6-4A5E-4757-BB77-0C8DF690DACE}" srcOrd="1" destOrd="0" presId="urn:microsoft.com/office/officeart/2005/8/layout/cycle6"/>
    <dgm:cxn modelId="{731E9745-C20C-43DE-A763-934FF618D669}" type="presParOf" srcId="{E72FA676-AFF7-4510-9C46-33A2A1DF1958}" destId="{80D74392-E703-4054-82D6-D86B28F43193}" srcOrd="2" destOrd="0" presId="urn:microsoft.com/office/officeart/2005/8/layout/cycle6"/>
    <dgm:cxn modelId="{25FB13C6-ED2B-4E4F-A750-C2394C66803B}" type="presParOf" srcId="{E72FA676-AFF7-4510-9C46-33A2A1DF1958}" destId="{5E38158A-2687-46F2-905D-C05160AAF97B}" srcOrd="3" destOrd="0" presId="urn:microsoft.com/office/officeart/2005/8/layout/cycle6"/>
    <dgm:cxn modelId="{B7FEB412-E3C4-4152-A8E8-3047379231B1}" type="presParOf" srcId="{E72FA676-AFF7-4510-9C46-33A2A1DF1958}" destId="{64ECC728-4DC3-4E20-950C-F9A5276A8798}" srcOrd="4" destOrd="0" presId="urn:microsoft.com/office/officeart/2005/8/layout/cycle6"/>
    <dgm:cxn modelId="{C60947A7-3881-4C93-8C99-4F106BE84D7F}" type="presParOf" srcId="{E72FA676-AFF7-4510-9C46-33A2A1DF1958}" destId="{00A48A80-74A8-4A24-9A27-827F12940A29}" srcOrd="5" destOrd="0" presId="urn:microsoft.com/office/officeart/2005/8/layout/cycle6"/>
    <dgm:cxn modelId="{6843A588-97B8-4431-AA69-E37308D87412}" type="presParOf" srcId="{E72FA676-AFF7-4510-9C46-33A2A1DF1958}" destId="{DF37922C-3628-42C1-BC6A-003F37188795}" srcOrd="6" destOrd="0" presId="urn:microsoft.com/office/officeart/2005/8/layout/cycle6"/>
    <dgm:cxn modelId="{C5E0CD4B-7AB6-4E09-A3EE-E5CEE620755E}" type="presParOf" srcId="{E72FA676-AFF7-4510-9C46-33A2A1DF1958}" destId="{15BC8A64-A4DA-4DD9-A874-E6F0125FF64E}" srcOrd="7" destOrd="0" presId="urn:microsoft.com/office/officeart/2005/8/layout/cycle6"/>
    <dgm:cxn modelId="{C9470854-AC2E-422C-B38B-A0B0C5B40B07}" type="presParOf" srcId="{E72FA676-AFF7-4510-9C46-33A2A1DF1958}" destId="{DDA21489-9B31-47C0-B06A-3ED664456329}" srcOrd="8" destOrd="0" presId="urn:microsoft.com/office/officeart/2005/8/layout/cycle6"/>
    <dgm:cxn modelId="{6D402AC7-E7CA-4EF4-9D54-D216E6D648D0}" type="presParOf" srcId="{E72FA676-AFF7-4510-9C46-33A2A1DF1958}" destId="{EA415CC3-B55B-4E06-9AE9-696FE15B29A0}" srcOrd="9" destOrd="0" presId="urn:microsoft.com/office/officeart/2005/8/layout/cycle6"/>
    <dgm:cxn modelId="{C7A18735-69AE-4240-AB17-EFFA45CA731D}" type="presParOf" srcId="{E72FA676-AFF7-4510-9C46-33A2A1DF1958}" destId="{E3ADF2BE-F9C5-4AAF-8CEC-06E04B3E8D74}" srcOrd="10" destOrd="0" presId="urn:microsoft.com/office/officeart/2005/8/layout/cycle6"/>
    <dgm:cxn modelId="{A00F091A-66E2-4CCD-9A32-7CF052DBF6F1}" type="presParOf" srcId="{E72FA676-AFF7-4510-9C46-33A2A1DF1958}" destId="{9685DBA0-3653-4180-8830-226B62187A5C}" srcOrd="11" destOrd="0" presId="urn:microsoft.com/office/officeart/2005/8/layout/cycle6"/>
    <dgm:cxn modelId="{7D6AE4E3-A877-4036-9F8F-07933B94EA4C}" type="presParOf" srcId="{E72FA676-AFF7-4510-9C46-33A2A1DF1958}" destId="{BA097E54-52ED-41A9-9274-4194404FFAD6}" srcOrd="12" destOrd="0" presId="urn:microsoft.com/office/officeart/2005/8/layout/cycle6"/>
    <dgm:cxn modelId="{D96DC710-401D-4074-A023-BB159F6A7201}" type="presParOf" srcId="{E72FA676-AFF7-4510-9C46-33A2A1DF1958}" destId="{E2307E3B-BD2C-4C32-ACE5-6EF79451CD11}" srcOrd="13" destOrd="0" presId="urn:microsoft.com/office/officeart/2005/8/layout/cycle6"/>
    <dgm:cxn modelId="{6357A26C-A642-4533-A100-31CCFF5C8A59}" type="presParOf" srcId="{E72FA676-AFF7-4510-9C46-33A2A1DF1958}" destId="{5B24463A-246D-4FCB-8A6D-5EB5F7240D47}" srcOrd="14" destOrd="0" presId="urn:microsoft.com/office/officeart/2005/8/layout/cycle6"/>
    <dgm:cxn modelId="{CF802DF0-C920-4DF1-AB4E-6F54B0D07CE7}" type="presParOf" srcId="{E72FA676-AFF7-4510-9C46-33A2A1DF1958}" destId="{8FCA745D-DCBF-4D23-A1BE-244FA5B06D60}" srcOrd="15" destOrd="0" presId="urn:microsoft.com/office/officeart/2005/8/layout/cycle6"/>
    <dgm:cxn modelId="{CC72358A-BF49-452C-8F8D-577169DD56E9}" type="presParOf" srcId="{E72FA676-AFF7-4510-9C46-33A2A1DF1958}" destId="{DAA58B5A-1B56-4DF5-B3C4-16F264CA4C7B}" srcOrd="16" destOrd="0" presId="urn:microsoft.com/office/officeart/2005/8/layout/cycle6"/>
    <dgm:cxn modelId="{144A5ABE-E412-4521-917B-38359769AFBC}" type="presParOf" srcId="{E72FA676-AFF7-4510-9C46-33A2A1DF1958}" destId="{BE5D79FC-2965-42EC-B18C-ED4C5B0F098D}"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A64BD-793B-4D08-8EB5-640B3DE0BA6A}">
      <dsp:nvSpPr>
        <dsp:cNvPr id="0" name=""/>
        <dsp:cNvSpPr/>
      </dsp:nvSpPr>
      <dsp:spPr>
        <a:xfrm>
          <a:off x="2888129" y="2078"/>
          <a:ext cx="1920086" cy="948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el-GR" sz="1400" kern="1200" dirty="0">
              <a:latin typeface="+mn-lt"/>
              <a:cs typeface="Times New Roman" pitchFamily="18" charset="0"/>
            </a:rPr>
            <a:t>ADDIE (Analyze-Design-Development-</a:t>
          </a:r>
          <a:r>
            <a:rPr lang="el-GR" sz="1400" kern="1200" dirty="0" err="1">
              <a:latin typeface="+mn-lt"/>
              <a:cs typeface="Times New Roman" pitchFamily="18" charset="0"/>
            </a:rPr>
            <a:t>Implementation</a:t>
          </a:r>
          <a:r>
            <a:rPr lang="el-GR" sz="1400" kern="1200" dirty="0">
              <a:latin typeface="+mn-lt"/>
              <a:cs typeface="Times New Roman" pitchFamily="18" charset="0"/>
            </a:rPr>
            <a:t>-</a:t>
          </a:r>
          <a:r>
            <a:rPr lang="el-GR" sz="1400" kern="1200" dirty="0" err="1">
              <a:latin typeface="+mn-lt"/>
              <a:cs typeface="Times New Roman" pitchFamily="18" charset="0"/>
            </a:rPr>
            <a:t>Evaluation</a:t>
          </a:r>
          <a:r>
            <a:rPr lang="el-GR" sz="1400" kern="1200" dirty="0">
              <a:latin typeface="+mn-lt"/>
              <a:cs typeface="Times New Roman" pitchFamily="18" charset="0"/>
            </a:rPr>
            <a:t>)</a:t>
          </a:r>
          <a:endParaRPr lang="el-GR" sz="1400" kern="1200" dirty="0"/>
        </a:p>
      </dsp:txBody>
      <dsp:txXfrm>
        <a:off x="2934446" y="48395"/>
        <a:ext cx="1827452" cy="856176"/>
      </dsp:txXfrm>
    </dsp:sp>
    <dsp:sp modelId="{80D74392-E703-4054-82D6-D86B28F43193}">
      <dsp:nvSpPr>
        <dsp:cNvPr id="0" name=""/>
        <dsp:cNvSpPr/>
      </dsp:nvSpPr>
      <dsp:spPr>
        <a:xfrm>
          <a:off x="1611138" y="476483"/>
          <a:ext cx="4474068" cy="4474068"/>
        </a:xfrm>
        <a:custGeom>
          <a:avLst/>
          <a:gdLst/>
          <a:ahLst/>
          <a:cxnLst/>
          <a:rect l="0" t="0" r="0" b="0"/>
          <a:pathLst>
            <a:path>
              <a:moveTo>
                <a:pt x="3203805" y="219690"/>
              </a:moveTo>
              <a:arcTo wR="2237034" hR="2237034" stAng="17736308" swAng="11280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E38158A-2687-46F2-905D-C05160AAF97B}">
      <dsp:nvSpPr>
        <dsp:cNvPr id="0" name=""/>
        <dsp:cNvSpPr/>
      </dsp:nvSpPr>
      <dsp:spPr>
        <a:xfrm>
          <a:off x="4890583" y="1120595"/>
          <a:ext cx="1789836" cy="948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el-GR" sz="1400" kern="1200" dirty="0">
              <a:latin typeface="+mn-lt"/>
              <a:cs typeface="Times New Roman" pitchFamily="18" charset="0"/>
            </a:rPr>
            <a:t>DICK &amp; CAREY </a:t>
          </a:r>
          <a:endParaRPr lang="el-GR" sz="1400" kern="1200" dirty="0"/>
        </a:p>
      </dsp:txBody>
      <dsp:txXfrm>
        <a:off x="4936900" y="1166912"/>
        <a:ext cx="1697202" cy="856176"/>
      </dsp:txXfrm>
    </dsp:sp>
    <dsp:sp modelId="{00A48A80-74A8-4A24-9A27-827F12940A29}">
      <dsp:nvSpPr>
        <dsp:cNvPr id="0" name=""/>
        <dsp:cNvSpPr/>
      </dsp:nvSpPr>
      <dsp:spPr>
        <a:xfrm>
          <a:off x="1611138" y="476483"/>
          <a:ext cx="4474068" cy="4474068"/>
        </a:xfrm>
        <a:custGeom>
          <a:avLst/>
          <a:gdLst/>
          <a:ahLst/>
          <a:cxnLst/>
          <a:rect l="0" t="0" r="0" b="0"/>
          <a:pathLst>
            <a:path>
              <a:moveTo>
                <a:pt x="4383006" y="1605269"/>
              </a:moveTo>
              <a:arcTo wR="2237034" hR="2237034" stAng="20615749" swAng="196850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F37922C-3628-42C1-BC6A-003F37188795}">
      <dsp:nvSpPr>
        <dsp:cNvPr id="0" name=""/>
        <dsp:cNvSpPr/>
      </dsp:nvSpPr>
      <dsp:spPr>
        <a:xfrm>
          <a:off x="4880058" y="3357629"/>
          <a:ext cx="1810885" cy="948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mn-lt"/>
              <a:cs typeface="Times New Roman" pitchFamily="18" charset="0"/>
            </a:rPr>
            <a:t>ASSURE</a:t>
          </a:r>
          <a:endParaRPr lang="el-GR" sz="1400" kern="1200" dirty="0"/>
        </a:p>
      </dsp:txBody>
      <dsp:txXfrm>
        <a:off x="4926375" y="3403946"/>
        <a:ext cx="1718251" cy="856176"/>
      </dsp:txXfrm>
    </dsp:sp>
    <dsp:sp modelId="{DDA21489-9B31-47C0-B06A-3ED664456329}">
      <dsp:nvSpPr>
        <dsp:cNvPr id="0" name=""/>
        <dsp:cNvSpPr/>
      </dsp:nvSpPr>
      <dsp:spPr>
        <a:xfrm>
          <a:off x="1611138" y="476483"/>
          <a:ext cx="4474068" cy="4474068"/>
        </a:xfrm>
        <a:custGeom>
          <a:avLst/>
          <a:gdLst/>
          <a:ahLst/>
          <a:cxnLst/>
          <a:rect l="0" t="0" r="0" b="0"/>
          <a:pathLst>
            <a:path>
              <a:moveTo>
                <a:pt x="3801925" y="3835608"/>
              </a:moveTo>
              <a:arcTo wR="2237034" hR="2237034" stAng="2736602" swAng="122119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A415CC3-B55B-4E06-9AE9-696FE15B29A0}">
      <dsp:nvSpPr>
        <dsp:cNvPr id="0" name=""/>
        <dsp:cNvSpPr/>
      </dsp:nvSpPr>
      <dsp:spPr>
        <a:xfrm>
          <a:off x="2944350" y="4476146"/>
          <a:ext cx="1807645" cy="948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mn-lt"/>
              <a:cs typeface="Times New Roman" pitchFamily="18" charset="0"/>
            </a:rPr>
            <a:t>Α</a:t>
          </a:r>
          <a:r>
            <a:rPr lang="en-US" sz="1400" kern="1200" dirty="0">
              <a:latin typeface="+mn-lt"/>
              <a:cs typeface="Times New Roman" pitchFamily="18" charset="0"/>
            </a:rPr>
            <a:t>RKS</a:t>
          </a:r>
          <a:r>
            <a:rPr lang="el-GR" sz="1400" kern="1200" dirty="0">
              <a:latin typeface="+mn-lt"/>
              <a:cs typeface="Times New Roman" pitchFamily="18" charset="0"/>
            </a:rPr>
            <a:t> (Προσοχή, Συνάφεια, Εμπιστοσύνη και Ικανοποίηση)</a:t>
          </a:r>
          <a:endParaRPr lang="el-GR" sz="1400" kern="1200" dirty="0"/>
        </a:p>
      </dsp:txBody>
      <dsp:txXfrm>
        <a:off x="2990667" y="4522463"/>
        <a:ext cx="1715011" cy="856176"/>
      </dsp:txXfrm>
    </dsp:sp>
    <dsp:sp modelId="{9685DBA0-3653-4180-8830-226B62187A5C}">
      <dsp:nvSpPr>
        <dsp:cNvPr id="0" name=""/>
        <dsp:cNvSpPr/>
      </dsp:nvSpPr>
      <dsp:spPr>
        <a:xfrm>
          <a:off x="1611138" y="476483"/>
          <a:ext cx="4474068" cy="4474068"/>
        </a:xfrm>
        <a:custGeom>
          <a:avLst/>
          <a:gdLst/>
          <a:ahLst/>
          <a:cxnLst/>
          <a:rect l="0" t="0" r="0" b="0"/>
          <a:pathLst>
            <a:path>
              <a:moveTo>
                <a:pt x="1325841" y="4280083"/>
              </a:moveTo>
              <a:arcTo wR="2237034" hR="2237034" stAng="6842202" swAng="122119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A097E54-52ED-41A9-9274-4194404FFAD6}">
      <dsp:nvSpPr>
        <dsp:cNvPr id="0" name=""/>
        <dsp:cNvSpPr/>
      </dsp:nvSpPr>
      <dsp:spPr>
        <a:xfrm>
          <a:off x="1013911" y="3357629"/>
          <a:ext cx="1793865" cy="948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latin typeface="+mn-lt"/>
              <a:cs typeface="Times New Roman" pitchFamily="18" charset="0"/>
            </a:rPr>
            <a:t>4</a:t>
          </a:r>
          <a:r>
            <a:rPr lang="en-US" sz="1400" kern="1200" dirty="0">
              <a:latin typeface="+mn-lt"/>
              <a:cs typeface="Times New Roman" pitchFamily="18" charset="0"/>
            </a:rPr>
            <a:t>C</a:t>
          </a:r>
          <a:r>
            <a:rPr lang="el-GR" sz="1400" kern="1200" dirty="0">
              <a:latin typeface="+mn-lt"/>
              <a:cs typeface="Times New Roman" pitchFamily="18" charset="0"/>
            </a:rPr>
            <a:t>/</a:t>
          </a:r>
          <a:r>
            <a:rPr lang="en-US" sz="1400" kern="1200" dirty="0">
              <a:latin typeface="+mn-lt"/>
              <a:cs typeface="Times New Roman" pitchFamily="18" charset="0"/>
            </a:rPr>
            <a:t>ID</a:t>
          </a:r>
          <a:r>
            <a:rPr lang="el-GR" sz="1400" kern="1200" dirty="0">
              <a:latin typeface="+mn-lt"/>
              <a:cs typeface="Times New Roman" pitchFamily="18" charset="0"/>
            </a:rPr>
            <a:t> (Four Component Instructional Design)</a:t>
          </a:r>
          <a:endParaRPr lang="el-GR" sz="1400" kern="1200" dirty="0"/>
        </a:p>
      </dsp:txBody>
      <dsp:txXfrm>
        <a:off x="1060228" y="3403946"/>
        <a:ext cx="1701231" cy="856176"/>
      </dsp:txXfrm>
    </dsp:sp>
    <dsp:sp modelId="{5B24463A-246D-4FCB-8A6D-5EB5F7240D47}">
      <dsp:nvSpPr>
        <dsp:cNvPr id="0" name=""/>
        <dsp:cNvSpPr/>
      </dsp:nvSpPr>
      <dsp:spPr>
        <a:xfrm>
          <a:off x="1611138" y="476483"/>
          <a:ext cx="4474068" cy="4474068"/>
        </a:xfrm>
        <a:custGeom>
          <a:avLst/>
          <a:gdLst/>
          <a:ahLst/>
          <a:cxnLst/>
          <a:rect l="0" t="0" r="0" b="0"/>
          <a:pathLst>
            <a:path>
              <a:moveTo>
                <a:pt x="91062" y="2868798"/>
              </a:moveTo>
              <a:arcTo wR="2237034" hR="2237034" stAng="9815749" swAng="196850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FCA745D-DCBF-4D23-A1BE-244FA5B06D60}">
      <dsp:nvSpPr>
        <dsp:cNvPr id="0" name=""/>
        <dsp:cNvSpPr/>
      </dsp:nvSpPr>
      <dsp:spPr>
        <a:xfrm>
          <a:off x="1025443" y="1120595"/>
          <a:ext cx="1770802" cy="9488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a:latin typeface="+mn-lt"/>
              <a:cs typeface="Times New Roman" pitchFamily="18" charset="0"/>
            </a:rPr>
            <a:t>GAGNE</a:t>
          </a:r>
          <a:endParaRPr lang="el-GR" sz="1400" kern="1200" dirty="0">
            <a:latin typeface="+mn-lt"/>
            <a:cs typeface="Times New Roman" pitchFamily="18" charset="0"/>
          </a:endParaRPr>
        </a:p>
      </dsp:txBody>
      <dsp:txXfrm>
        <a:off x="1071760" y="1166912"/>
        <a:ext cx="1678168" cy="856176"/>
      </dsp:txXfrm>
    </dsp:sp>
    <dsp:sp modelId="{BE5D79FC-2965-42EC-B18C-ED4C5B0F098D}">
      <dsp:nvSpPr>
        <dsp:cNvPr id="0" name=""/>
        <dsp:cNvSpPr/>
      </dsp:nvSpPr>
      <dsp:spPr>
        <a:xfrm>
          <a:off x="1611138" y="476483"/>
          <a:ext cx="4474068" cy="4474068"/>
        </a:xfrm>
        <a:custGeom>
          <a:avLst/>
          <a:gdLst/>
          <a:ahLst/>
          <a:cxnLst/>
          <a:rect l="0" t="0" r="0" b="0"/>
          <a:pathLst>
            <a:path>
              <a:moveTo>
                <a:pt x="671707" y="638886"/>
              </a:moveTo>
              <a:arcTo wR="2237034" hR="2237034" stAng="13535666" swAng="11280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201817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1004018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1098732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666456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2591019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11/27/2020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11/27/2020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11/27/2020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11/27/2020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11/27/2020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11/27/2020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11/27/2020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11/27/2020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11/27/2020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11/27/2020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chamilo.datacenter.uoc.gr/metchamilo/main/lp/lp_controller.php?cidReq=DIDASKALIAELLPARADOSIAKWNXORWNBDH&amp;id_session=0&amp;gidReq=0&amp;gradebook=0&amp;origin=&amp;action=view&amp;lp_id=1269&amp;isStudentView=tru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55576" y="1598003"/>
            <a:ext cx="8181221" cy="2047021"/>
          </a:xfrm>
          <a:solidFill>
            <a:schemeClr val="accent2">
              <a:lumMod val="20000"/>
              <a:lumOff val="80000"/>
            </a:schemeClr>
          </a:solidFill>
          <a:ln>
            <a:solidFill>
              <a:srgbClr val="931B1B"/>
            </a:solidFill>
          </a:ln>
        </p:spPr>
        <p:txBody>
          <a:bodyPr>
            <a:noAutofit/>
          </a:bodyPr>
          <a:lstStyle/>
          <a:p>
            <a:pPr algn="ctr">
              <a:lnSpc>
                <a:spcPct val="110000"/>
              </a:lnSpc>
            </a:pPr>
            <a:r>
              <a:rPr kumimoji="0" lang="el-GR" sz="2000" b="1" i="0" u="none" strike="noStrike" kern="1200" cap="none" spc="10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ΣΧΕΔΙΑΣΜΟΣ, ΥΛΟΠΟΙΗΣΗ ΚΑΙ ΑΠΟΤΙΜΗΣΗ</a:t>
            </a:r>
            <a:r>
              <a:rPr lang="el-GR" sz="2000" dirty="0">
                <a:solidFill>
                  <a:prstClr val="black"/>
                </a:solidFill>
                <a:latin typeface="+mn-lt"/>
                <a:ea typeface="Times New Roman" panose="02020603050405020304" pitchFamily="18" charset="0"/>
                <a:cs typeface="Times New Roman" panose="02020603050405020304" pitchFamily="18" charset="0"/>
              </a:rPr>
              <a:t> </a:t>
            </a:r>
            <a:r>
              <a:rPr kumimoji="0" lang="el-GR" sz="2000" b="1" i="0" u="none" strike="noStrike" kern="1200" cap="none" spc="10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ΕΞ ΑΠΟΣΤΑΣΕΩΣ ΕΚΠΑΙΔΕΥΤΙΚΟΥ ΥΛΙΚΟΥ ΓΙΑ ΤΟΥΣ ΕΚΠΑΙΔΕΥΤΙΚΟΥΣ ΦΥΣΙΚΗΣ ΑΓΩΓΗΣ </a:t>
            </a:r>
            <a:br>
              <a:rPr kumimoji="0" lang="el-GR" sz="2000" b="1" i="0" u="none" strike="noStrike" kern="1200" cap="none" spc="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br>
            <a:r>
              <a:rPr kumimoji="0" lang="el-GR" sz="2000" b="1" i="0" u="none" strike="noStrike" kern="1200" cap="none" spc="10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ΠΡΩΤΟΒΑΘΜΙΑΣ ΕΚΠΑΙΔΕΥΣΗΣ: </a:t>
            </a:r>
            <a:br>
              <a:rPr kumimoji="0" lang="el-GR" sz="2000" b="1" i="0" u="none" strike="noStrike" kern="1200" cap="none" spc="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br>
            <a:r>
              <a:rPr kumimoji="0" lang="el-GR" sz="1800" b="1" i="0" u="none" strike="noStrike" kern="1200" cap="none" spc="10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ΤΟ ΠΑΡΑΔΕΙΓΜΑ ΤΗΣ ΘΕΜΑΤΙΚΗΣ ΕΝΟΤΗΤΑΣ</a:t>
            </a:r>
            <a:r>
              <a:rPr lang="el-GR" sz="1800" dirty="0">
                <a:solidFill>
                  <a:prstClr val="black"/>
                </a:solidFill>
                <a:latin typeface="+mn-lt"/>
                <a:ea typeface="Times New Roman" panose="02020603050405020304" pitchFamily="18" charset="0"/>
                <a:cs typeface="Times New Roman" panose="02020603050405020304" pitchFamily="18" charset="0"/>
              </a:rPr>
              <a:t> </a:t>
            </a:r>
            <a:r>
              <a:rPr kumimoji="0" lang="el-GR" sz="1800" b="1" i="0" u="none" strike="noStrike" kern="1200" cap="none" spc="10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ΤΟΥ ΕΛΛΗΝΙΚΟΥ ΠΑΡΑΔΟΣΙΑΚΟΥ ΧΟΡΟΥ ΓΙΑ ΤΙΣ Α΄ΚΑΙ Β΄ΔΗΜΟΤΙΚΟΥ</a:t>
            </a:r>
            <a:br>
              <a:rPr kumimoji="0" lang="el-GR" sz="1800" b="1" i="0" u="none" strike="noStrike" kern="1200" cap="none" spc="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br>
            <a:r>
              <a:rPr kumimoji="0" lang="el-GR" sz="1800" b="1" i="0" u="none" strike="noStrike" kern="1200" cap="none" spc="100" normalizeH="0" baseline="0" noProof="0" dirty="0">
                <a:ln>
                  <a:noFill/>
                </a:ln>
                <a:solidFill>
                  <a:prstClr val="black"/>
                </a:solidFill>
                <a:effectLst/>
                <a:uLnTx/>
                <a:uFillTx/>
                <a:latin typeface="+mn-lt"/>
                <a:ea typeface="Times New Roman" panose="02020603050405020304" pitchFamily="18" charset="0"/>
                <a:cs typeface="Times New Roman" panose="02020603050405020304" pitchFamily="18" charset="0"/>
              </a:rPr>
              <a:t>(ΒΙΒΛΙΟ ΕΚΠΑΙΔΕΥΤΙΚΟΥ) </a:t>
            </a:r>
            <a:endParaRPr lang="el-GR" sz="1800" b="1" dirty="0">
              <a:solidFill>
                <a:srgbClr val="C00000"/>
              </a:solidFill>
              <a:latin typeface="+mn-lt"/>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475656" y="457508"/>
            <a:ext cx="7403909" cy="523220"/>
          </a:xfrm>
          <a:prstGeom prst="rect">
            <a:avLst/>
          </a:prstGeom>
          <a:noFill/>
          <a:ln w="9525">
            <a:noFill/>
            <a:miter lim="800000"/>
            <a:headEnd/>
            <a:tailEnd/>
          </a:ln>
        </p:spPr>
        <p:txBody>
          <a:bodyPr wrap="square">
            <a:spAutoFit/>
          </a:bodyPr>
          <a:lstStyle/>
          <a:p>
            <a:pPr algn="ctr"/>
            <a:r>
              <a:rPr lang="el-GR" sz="1400" b="1" dirty="0">
                <a:latin typeface="+mn-lt"/>
                <a:cs typeface="Times New Roman" panose="02020603050405020304" pitchFamily="18" charset="0"/>
              </a:rPr>
              <a:t>Πρόγραμμα Μεταπτυχιακών Σπουδών: </a:t>
            </a:r>
            <a:endParaRPr lang="en-US" sz="1400" b="1" dirty="0">
              <a:latin typeface="+mn-lt"/>
              <a:cs typeface="Times New Roman" panose="02020603050405020304" pitchFamily="18" charset="0"/>
            </a:endParaRPr>
          </a:p>
          <a:p>
            <a:pPr algn="ctr"/>
            <a:r>
              <a:rPr lang="el-GR" sz="1400" b="1" dirty="0">
                <a:latin typeface="+mn-lt"/>
                <a:cs typeface="Times New Roman" panose="02020603050405020304" pitchFamily="18" charset="0"/>
              </a:rPr>
              <a:t>«Επιστήμες της Αγωγής - Εξ Αποστάσεως Εκπαίδευση  με την χρήση των ΤΠΕ (e-</a:t>
            </a:r>
            <a:r>
              <a:rPr lang="el-GR" sz="1400" b="1" dirty="0" err="1">
                <a:latin typeface="+mn-lt"/>
                <a:cs typeface="Times New Roman" panose="02020603050405020304" pitchFamily="18" charset="0"/>
              </a:rPr>
              <a:t>Learning</a:t>
            </a:r>
            <a:r>
              <a:rPr lang="el-GR" sz="1400" b="1" dirty="0">
                <a:latin typeface="+mn-lt"/>
                <a:cs typeface="Times New Roman" panose="02020603050405020304" pitchFamily="18" charset="0"/>
              </a:rPr>
              <a:t>)»</a:t>
            </a:r>
            <a:endParaRPr lang="el-GR" sz="1200" b="1" dirty="0">
              <a:latin typeface="+mn-lt"/>
              <a:cs typeface="Times New Roman" panose="02020603050405020304" pitchFamily="18" charset="0"/>
            </a:endParaRPr>
          </a:p>
        </p:txBody>
      </p:sp>
      <p:sp>
        <p:nvSpPr>
          <p:cNvPr id="11" name="Rectangle 1"/>
          <p:cNvSpPr>
            <a:spLocks noChangeArrowheads="1"/>
          </p:cNvSpPr>
          <p:nvPr/>
        </p:nvSpPr>
        <p:spPr bwMode="auto">
          <a:xfrm>
            <a:off x="1328170" y="6341258"/>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Ρέθυμνο,</a:t>
            </a:r>
            <a:r>
              <a:rPr kumimoji="0" lang="el-GR" sz="2000" b="1" u="none" strike="noStrike" cap="none" normalizeH="0" dirty="0">
                <a:ln>
                  <a:noFill/>
                </a:ln>
                <a:solidFill>
                  <a:schemeClr val="tx1"/>
                </a:solidFill>
                <a:effectLst/>
                <a:latin typeface="+mn-lt"/>
                <a:ea typeface="Times New Roman" panose="02020603050405020304" pitchFamily="18" charset="0"/>
                <a:cs typeface="Times New Roman" panose="02020603050405020304" pitchFamily="18" charset="0"/>
              </a:rPr>
              <a:t> 2020</a:t>
            </a:r>
            <a:endParaRPr kumimoji="0" lang="el-GR" sz="2000" b="1" u="none" strike="noStrike" cap="none" normalizeH="0" baseline="0" dirty="0">
              <a:ln>
                <a:noFill/>
              </a:ln>
              <a:solidFill>
                <a:schemeClr val="tx1"/>
              </a:solidFill>
              <a:effectLst/>
              <a:latin typeface="+mn-lt"/>
              <a:cs typeface="Times New Roman" panose="02020603050405020304" pitchFamily="18"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97643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619672" y="3903439"/>
            <a:ext cx="6840760" cy="461665"/>
          </a:xfrm>
          <a:prstGeom prst="rect">
            <a:avLst/>
          </a:prstGeom>
        </p:spPr>
        <p:txBody>
          <a:bodyPr wrap="square">
            <a:spAutoFit/>
          </a:bodyPr>
          <a:lstStyle/>
          <a:p>
            <a:pPr algn="ctr"/>
            <a:r>
              <a:rPr lang="el-GR" b="1" dirty="0">
                <a:solidFill>
                  <a:srgbClr val="931B1B"/>
                </a:solidFill>
                <a:latin typeface="+mn-lt"/>
                <a:cs typeface="Times New Roman" panose="02020603050405020304" pitchFamily="18" charset="0"/>
              </a:rPr>
              <a:t>Σκουλά Ελένη</a:t>
            </a:r>
          </a:p>
        </p:txBody>
      </p:sp>
      <p:sp>
        <p:nvSpPr>
          <p:cNvPr id="13" name="9 - Ορθογώνιο"/>
          <p:cNvSpPr/>
          <p:nvPr/>
        </p:nvSpPr>
        <p:spPr>
          <a:xfrm>
            <a:off x="1535809" y="5044009"/>
            <a:ext cx="6840760" cy="369332"/>
          </a:xfrm>
          <a:prstGeom prst="rect">
            <a:avLst/>
          </a:prstGeom>
        </p:spPr>
        <p:txBody>
          <a:bodyPr wrap="square">
            <a:spAutoFit/>
          </a:bodyPr>
          <a:lstStyle/>
          <a:p>
            <a:pPr algn="ctr"/>
            <a:r>
              <a:rPr lang="el-GR" sz="1800" b="1" dirty="0">
                <a:latin typeface="+mn-lt"/>
              </a:rPr>
              <a:t>Επιτροπή Κρίσης ΔΕ</a:t>
            </a:r>
          </a:p>
        </p:txBody>
      </p:sp>
      <p:graphicFrame>
        <p:nvGraphicFramePr>
          <p:cNvPr id="3" name="Πίνακας 2">
            <a:extLst>
              <a:ext uri="{FF2B5EF4-FFF2-40B4-BE49-F238E27FC236}">
                <a16:creationId xmlns:a16="http://schemas.microsoft.com/office/drawing/2014/main" id="{53F6AF42-E665-4D00-846F-F1736B5DDA6C}"/>
              </a:ext>
            </a:extLst>
          </p:cNvPr>
          <p:cNvGraphicFramePr>
            <a:graphicFrameLocks noGrp="1"/>
          </p:cNvGraphicFramePr>
          <p:nvPr>
            <p:extLst>
              <p:ext uri="{D42A27DB-BD31-4B8C-83A1-F6EECF244321}">
                <p14:modId xmlns:p14="http://schemas.microsoft.com/office/powerpoint/2010/main" val="769178706"/>
              </p:ext>
            </p:extLst>
          </p:nvPr>
        </p:nvGraphicFramePr>
        <p:xfrm>
          <a:off x="1676903" y="5453216"/>
          <a:ext cx="6793897" cy="640080"/>
        </p:xfrm>
        <a:graphic>
          <a:graphicData uri="http://schemas.openxmlformats.org/drawingml/2006/table">
            <a:tbl>
              <a:tblPr firstRow="1" bandRow="1">
                <a:tableStyleId>{5C22544A-7EE6-4342-B048-85BDC9FD1C3A}</a:tableStyleId>
              </a:tblPr>
              <a:tblGrid>
                <a:gridCol w="2163318">
                  <a:extLst>
                    <a:ext uri="{9D8B030D-6E8A-4147-A177-3AD203B41FA5}">
                      <a16:colId xmlns:a16="http://schemas.microsoft.com/office/drawing/2014/main" val="20000"/>
                    </a:ext>
                  </a:extLst>
                </a:gridCol>
                <a:gridCol w="2369403">
                  <a:extLst>
                    <a:ext uri="{9D8B030D-6E8A-4147-A177-3AD203B41FA5}">
                      <a16:colId xmlns:a16="http://schemas.microsoft.com/office/drawing/2014/main" val="20001"/>
                    </a:ext>
                  </a:extLst>
                </a:gridCol>
                <a:gridCol w="2261176">
                  <a:extLst>
                    <a:ext uri="{9D8B030D-6E8A-4147-A177-3AD203B41FA5}">
                      <a16:colId xmlns:a16="http://schemas.microsoft.com/office/drawing/2014/main" val="20002"/>
                    </a:ext>
                  </a:extLst>
                </a:gridCol>
              </a:tblGrid>
              <a:tr h="445406">
                <a:tc>
                  <a:txBody>
                    <a:bodyPr/>
                    <a:lstStyle/>
                    <a:p>
                      <a:pPr algn="ctr"/>
                      <a:r>
                        <a:rPr lang="el-GR" sz="1800" b="1" kern="1200" dirty="0">
                          <a:solidFill>
                            <a:schemeClr val="tx1"/>
                          </a:solidFill>
                          <a:latin typeface="+mn-lt"/>
                          <a:ea typeface="+mn-ea"/>
                          <a:cs typeface="Times New Roman" panose="02020603050405020304" pitchFamily="18" charset="0"/>
                        </a:rPr>
                        <a:t>Κουτσούμπα Μαρία</a:t>
                      </a:r>
                    </a:p>
                    <a:p>
                      <a:pPr algn="ctr"/>
                      <a:r>
                        <a:rPr lang="el-GR" sz="1800" b="0" kern="1200" dirty="0">
                          <a:solidFill>
                            <a:schemeClr val="tx1"/>
                          </a:solidFill>
                          <a:latin typeface="+mn-lt"/>
                          <a:ea typeface="+mn-ea"/>
                          <a:cs typeface="Times New Roman" panose="02020603050405020304" pitchFamily="18" charset="0"/>
                        </a:rPr>
                        <a:t>Επιβλέπουσα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mn-lt"/>
                          <a:ea typeface="+mn-ea"/>
                          <a:cs typeface="Times New Roman" panose="02020603050405020304" pitchFamily="18" charset="0"/>
                        </a:rPr>
                        <a:t>Γκιόσος</a:t>
                      </a:r>
                      <a:r>
                        <a:rPr lang="en-US" sz="1800" b="1" kern="1200" baseline="0" dirty="0">
                          <a:solidFill>
                            <a:schemeClr val="tx1"/>
                          </a:solidFill>
                          <a:latin typeface="+mn-lt"/>
                          <a:ea typeface="+mn-ea"/>
                          <a:cs typeface="Times New Roman" panose="02020603050405020304" pitchFamily="18" charset="0"/>
                        </a:rPr>
                        <a:t> </a:t>
                      </a:r>
                      <a:r>
                        <a:rPr lang="el-GR" sz="1800" b="1" kern="1200" dirty="0">
                          <a:solidFill>
                            <a:schemeClr val="tx1"/>
                          </a:solidFill>
                          <a:latin typeface="+mn-lt"/>
                          <a:ea typeface="+mn-ea"/>
                          <a:cs typeface="Times New Roman" panose="02020603050405020304" pitchFamily="18" charset="0"/>
                        </a:rPr>
                        <a:t>Ιωάννης</a:t>
                      </a:r>
                    </a:p>
                    <a:p>
                      <a:pPr algn="ctr"/>
                      <a:r>
                        <a:rPr lang="el-GR" sz="1800" b="0" kern="1200" dirty="0">
                          <a:solidFill>
                            <a:schemeClr val="tx1"/>
                          </a:solidFill>
                          <a:latin typeface="+mn-lt"/>
                          <a:ea typeface="+mn-ea"/>
                          <a:cs typeface="Times New Roman" panose="02020603050405020304" pitchFamily="18" charset="0"/>
                        </a:rPr>
                        <a:t>Μέλος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mn-lt"/>
                          <a:ea typeface="+mn-ea"/>
                          <a:cs typeface="Times New Roman" panose="02020603050405020304" pitchFamily="18" charset="0"/>
                        </a:rPr>
                        <a:t>Μαυροειδής Ηλίας</a:t>
                      </a:r>
                    </a:p>
                    <a:p>
                      <a:pPr algn="ctr"/>
                      <a:r>
                        <a:rPr lang="el-GR" sz="1800" b="0" kern="1200" dirty="0">
                          <a:solidFill>
                            <a:schemeClr val="tx1"/>
                          </a:solidFill>
                          <a:latin typeface="+mn-lt"/>
                          <a:ea typeface="+mn-ea"/>
                          <a:cs typeface="Times New Roman" panose="02020603050405020304" pitchFamily="18" charset="0"/>
                        </a:rPr>
                        <a:t>Μέλος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620688"/>
            <a:ext cx="7199240" cy="765652"/>
          </a:xfrm>
        </p:spPr>
        <p:txBody>
          <a:bodyPr>
            <a:noAutofit/>
          </a:bodyPr>
          <a:lstStyle/>
          <a:p>
            <a:pPr algn="ctr"/>
            <a:r>
              <a:rPr lang="el-GR" sz="2400" dirty="0">
                <a:latin typeface="+mn-lt"/>
                <a:cs typeface="Times New Roman" panose="02020603050405020304" pitchFamily="18" charset="0"/>
              </a:rPr>
              <a:t>Θεωρητικό Πλαίσιο 2/4</a:t>
            </a:r>
            <a:endParaRPr lang="el-GR" sz="2400" b="1" dirty="0">
              <a:latin typeface="+mn-lt"/>
              <a:cs typeface="Times New Roman" panose="02020603050405020304" pitchFamily="18" charset="0"/>
            </a:endParaRPr>
          </a:p>
        </p:txBody>
      </p:sp>
      <p:sp>
        <p:nvSpPr>
          <p:cNvPr id="4" name="9 - Ορθογώνιο"/>
          <p:cNvSpPr/>
          <p:nvPr/>
        </p:nvSpPr>
        <p:spPr>
          <a:xfrm>
            <a:off x="530299" y="1851294"/>
            <a:ext cx="8218165" cy="3737946"/>
          </a:xfrm>
          <a:prstGeom prst="rect">
            <a:avLst/>
          </a:prstGeom>
        </p:spPr>
        <p:txBody>
          <a:bodyPr wrap="square">
            <a:spAutoFit/>
          </a:bodyPr>
          <a:lstStyle/>
          <a:p>
            <a:pPr marL="800100" lvl="1" indent="-342900">
              <a:lnSpc>
                <a:spcPct val="150000"/>
              </a:lnSpc>
              <a:spcAft>
                <a:spcPts val="600"/>
              </a:spcAft>
              <a:buFont typeface="Arial" panose="020B0604020202020204" pitchFamily="34" charset="0"/>
              <a:buChar char="•"/>
            </a:pPr>
            <a:r>
              <a:rPr lang="el-GR" sz="2000" b="1" dirty="0">
                <a:latin typeface="+mn-lt"/>
                <a:ea typeface="Times New Roman"/>
                <a:cs typeface="Times New Roman" pitchFamily="18" charset="0"/>
              </a:rPr>
              <a:t>Κύριο μέσο της διδασκαλίας</a:t>
            </a:r>
          </a:p>
          <a:p>
            <a:pPr marL="800100" lvl="1" indent="-342900">
              <a:lnSpc>
                <a:spcPct val="150000"/>
              </a:lnSpc>
              <a:spcAft>
                <a:spcPts val="600"/>
              </a:spcAft>
              <a:buFont typeface="Arial" panose="020B0604020202020204" pitchFamily="34" charset="0"/>
              <a:buChar char="•"/>
            </a:pPr>
            <a:r>
              <a:rPr lang="el-GR" sz="2000" b="1" dirty="0">
                <a:latin typeface="+mn-lt"/>
                <a:ea typeface="Times New Roman"/>
                <a:cs typeface="Times New Roman" pitchFamily="18" charset="0"/>
              </a:rPr>
              <a:t>Κύρια χαρακτηριστικά</a:t>
            </a:r>
          </a:p>
          <a:p>
            <a:pPr marL="800100" lvl="1" indent="-342900">
              <a:lnSpc>
                <a:spcPct val="150000"/>
              </a:lnSpc>
              <a:spcAft>
                <a:spcPts val="600"/>
              </a:spcAft>
              <a:buFont typeface="Arial" panose="020B0604020202020204" pitchFamily="34" charset="0"/>
              <a:buChar char="•"/>
            </a:pPr>
            <a:r>
              <a:rPr lang="el-GR" sz="2000" b="1" dirty="0">
                <a:latin typeface="+mn-lt"/>
                <a:cs typeface="Times New Roman" pitchFamily="18" charset="0"/>
              </a:rPr>
              <a:t>Παιδαγωγικές αρχές </a:t>
            </a:r>
          </a:p>
          <a:p>
            <a:pPr marL="800100" lvl="1" indent="-342900">
              <a:lnSpc>
                <a:spcPct val="150000"/>
              </a:lnSpc>
              <a:spcAft>
                <a:spcPts val="600"/>
              </a:spcAft>
              <a:buFont typeface="Arial" panose="020B0604020202020204" pitchFamily="34" charset="0"/>
              <a:buChar char="•"/>
            </a:pPr>
            <a:r>
              <a:rPr lang="el-GR" sz="2000" b="1" dirty="0">
                <a:latin typeface="+mn-lt"/>
                <a:cs typeface="Times New Roman" pitchFamily="18" charset="0"/>
              </a:rPr>
              <a:t>Παιδαγωγικοί παράγοντες</a:t>
            </a:r>
            <a:r>
              <a:rPr lang="en-US" sz="2000" b="1" dirty="0">
                <a:latin typeface="+mn-lt"/>
                <a:cs typeface="Times New Roman" panose="02020603050405020304" pitchFamily="18" charset="0"/>
              </a:rPr>
              <a:t> </a:t>
            </a:r>
            <a:endParaRPr lang="el-GR" sz="2000" b="1" dirty="0">
              <a:latin typeface="+mn-lt"/>
              <a:cs typeface="Times New Roman" panose="02020603050405020304" pitchFamily="18" charset="0"/>
            </a:endParaRPr>
          </a:p>
          <a:p>
            <a:pPr marL="800100" lvl="1" indent="-342900">
              <a:lnSpc>
                <a:spcPct val="150000"/>
              </a:lnSpc>
              <a:spcAft>
                <a:spcPts val="600"/>
              </a:spcAft>
              <a:buFont typeface="Arial" panose="020B0604020202020204" pitchFamily="34" charset="0"/>
              <a:buChar char="•"/>
            </a:pPr>
            <a:r>
              <a:rPr lang="el-GR" sz="2000" b="1" dirty="0">
                <a:latin typeface="+mn-lt"/>
                <a:ea typeface="Times New Roman"/>
                <a:cs typeface="Times New Roman" pitchFamily="18" charset="0"/>
              </a:rPr>
              <a:t>Πολυμορφικότητα</a:t>
            </a:r>
          </a:p>
          <a:p>
            <a:pPr marL="800100" lvl="1" indent="-342900">
              <a:lnSpc>
                <a:spcPct val="150000"/>
              </a:lnSpc>
              <a:spcAft>
                <a:spcPts val="600"/>
              </a:spcAft>
              <a:buFont typeface="Arial" panose="020B0604020202020204" pitchFamily="34" charset="0"/>
              <a:buChar char="•"/>
            </a:pPr>
            <a:r>
              <a:rPr lang="el-GR" sz="2000" b="1" dirty="0">
                <a:latin typeface="+mn-lt"/>
                <a:ea typeface="Times New Roman"/>
                <a:cs typeface="Times New Roman" pitchFamily="18" charset="0"/>
              </a:rPr>
              <a:t>Δραστηριότητες</a:t>
            </a:r>
          </a:p>
          <a:p>
            <a:pPr marL="800100" lvl="1" indent="-342900">
              <a:lnSpc>
                <a:spcPct val="150000"/>
              </a:lnSpc>
              <a:spcAft>
                <a:spcPts val="600"/>
              </a:spcAft>
              <a:buFont typeface="Arial" panose="020B0604020202020204" pitchFamily="34" charset="0"/>
              <a:buChar char="•"/>
            </a:pPr>
            <a:r>
              <a:rPr lang="el-GR" sz="2000" b="1" dirty="0">
                <a:latin typeface="+mn-lt"/>
                <a:ea typeface="Times New Roman"/>
                <a:cs typeface="Times New Roman" pitchFamily="18" charset="0"/>
              </a:rPr>
              <a:t>Βασικοί συντελεστές</a:t>
            </a:r>
            <a:endParaRPr lang="el-GR" sz="2000" dirty="0">
              <a:latin typeface="+mn-lt"/>
            </a:endParaRPr>
          </a:p>
        </p:txBody>
      </p:sp>
      <p:sp>
        <p:nvSpPr>
          <p:cNvPr id="27" name="Οβάλ 26">
            <a:extLst>
              <a:ext uri="{FF2B5EF4-FFF2-40B4-BE49-F238E27FC236}">
                <a16:creationId xmlns:a16="http://schemas.microsoft.com/office/drawing/2014/main" id="{DC3E8FD3-DD8E-4641-8645-A4C4E934BDCC}"/>
              </a:ext>
            </a:extLst>
          </p:cNvPr>
          <p:cNvSpPr>
            <a:spLocks noChangeArrowheads="1"/>
          </p:cNvSpPr>
          <p:nvPr/>
        </p:nvSpPr>
        <p:spPr bwMode="auto">
          <a:xfrm>
            <a:off x="6124625" y="4941168"/>
            <a:ext cx="2047775" cy="656727"/>
          </a:xfrm>
          <a:prstGeom prst="ellipse">
            <a:avLst/>
          </a:prstGeom>
          <a:solidFill>
            <a:schemeClr val="accent1">
              <a:lumMod val="100000"/>
              <a:lumOff val="0"/>
            </a:schemeClr>
          </a:solidFill>
          <a:ln w="38100">
            <a:solidFill>
              <a:schemeClr val="lt1">
                <a:lumMod val="95000"/>
                <a:lumOff val="0"/>
              </a:schemeClr>
            </a:solidFill>
            <a:round/>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t" anchorCtr="0" upright="1">
            <a:noAutofit/>
          </a:bodyPr>
          <a:lstStyle/>
          <a:p>
            <a:pPr>
              <a:lnSpc>
                <a:spcPct val="115000"/>
              </a:lnSpc>
              <a:spcAft>
                <a:spcPts val="1000"/>
              </a:spcAft>
            </a:pPr>
            <a:r>
              <a:rPr lang="el-GR" sz="1400" b="1" dirty="0">
                <a:solidFill>
                  <a:schemeClr val="bg1"/>
                </a:solidFill>
                <a:effectLst/>
                <a:latin typeface="+mn-lt"/>
                <a:ea typeface="Times New Roman" panose="02020603050405020304" pitchFamily="18" charset="0"/>
                <a:cs typeface="Times New Roman" panose="02020603050405020304" pitchFamily="18" charset="0"/>
              </a:rPr>
              <a:t>Εκπαιδευόμενος</a:t>
            </a:r>
          </a:p>
        </p:txBody>
      </p:sp>
      <p:cxnSp>
        <p:nvCxnSpPr>
          <p:cNvPr id="28" name="Ευθύγραμμο βέλος σύνδεσης 27">
            <a:extLst>
              <a:ext uri="{FF2B5EF4-FFF2-40B4-BE49-F238E27FC236}">
                <a16:creationId xmlns:a16="http://schemas.microsoft.com/office/drawing/2014/main" id="{AB1EC164-EFF9-4930-8873-8508233C5A3D}"/>
              </a:ext>
            </a:extLst>
          </p:cNvPr>
          <p:cNvCxnSpPr>
            <a:cxnSpLocks noChangeShapeType="1"/>
          </p:cNvCxnSpPr>
          <p:nvPr/>
        </p:nvCxnSpPr>
        <p:spPr bwMode="auto">
          <a:xfrm>
            <a:off x="5584573" y="5342321"/>
            <a:ext cx="593422" cy="0"/>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32" name="Οβάλ 31">
            <a:extLst>
              <a:ext uri="{FF2B5EF4-FFF2-40B4-BE49-F238E27FC236}">
                <a16:creationId xmlns:a16="http://schemas.microsoft.com/office/drawing/2014/main" id="{1448B0B8-8548-42AE-89F5-B2E2946AD041}"/>
              </a:ext>
            </a:extLst>
          </p:cNvPr>
          <p:cNvSpPr>
            <a:spLocks noChangeArrowheads="1"/>
          </p:cNvSpPr>
          <p:nvPr/>
        </p:nvSpPr>
        <p:spPr bwMode="auto">
          <a:xfrm>
            <a:off x="5138855" y="5857992"/>
            <a:ext cx="1971540" cy="846426"/>
          </a:xfrm>
          <a:prstGeom prst="ellipse">
            <a:avLst/>
          </a:prstGeom>
          <a:solidFill>
            <a:schemeClr val="accent2">
              <a:lumMod val="100000"/>
              <a:lumOff val="0"/>
            </a:schemeClr>
          </a:solidFill>
          <a:ln w="38100">
            <a:solidFill>
              <a:schemeClr val="lt1">
                <a:lumMod val="95000"/>
                <a:lumOff val="0"/>
              </a:schemeClr>
            </a:solidFill>
            <a:round/>
            <a:headEnd/>
            <a:tailEnd/>
          </a:ln>
          <a:effectLst>
            <a:outerShdw dist="28398" dir="3806097" algn="ctr" rotWithShape="0">
              <a:schemeClr val="accent2">
                <a:lumMod val="50000"/>
                <a:lumOff val="0"/>
                <a:alpha val="50000"/>
              </a:schemeClr>
            </a:outerShdw>
          </a:effectLst>
        </p:spPr>
        <p:txBody>
          <a:bodyPr rot="0" vert="horz" wrap="square" lIns="91440" tIns="45720" rIns="91440" bIns="45720" anchor="t" anchorCtr="0" upright="1">
            <a:noAutofit/>
          </a:bodyPr>
          <a:lstStyle/>
          <a:p>
            <a:pPr algn="ctr">
              <a:lnSpc>
                <a:spcPct val="115000"/>
              </a:lnSpc>
              <a:spcAft>
                <a:spcPts val="1000"/>
              </a:spcAft>
            </a:pPr>
            <a:r>
              <a:rPr lang="el-GR" sz="1400" b="1" dirty="0">
                <a:solidFill>
                  <a:schemeClr val="bg1"/>
                </a:solidFill>
                <a:effectLst/>
                <a:latin typeface="+mn-lt"/>
                <a:ea typeface="Times New Roman" panose="02020603050405020304" pitchFamily="18" charset="0"/>
                <a:cs typeface="Times New Roman" panose="02020603050405020304" pitchFamily="18" charset="0"/>
              </a:rPr>
              <a:t>Εκπαιδευτικό υλικό</a:t>
            </a:r>
          </a:p>
        </p:txBody>
      </p:sp>
      <p:sp>
        <p:nvSpPr>
          <p:cNvPr id="34" name="Οβάλ 33">
            <a:extLst>
              <a:ext uri="{FF2B5EF4-FFF2-40B4-BE49-F238E27FC236}">
                <a16:creationId xmlns:a16="http://schemas.microsoft.com/office/drawing/2014/main" id="{EC54DAB5-CE60-4F22-953E-E7E1CCC15D6E}"/>
              </a:ext>
            </a:extLst>
          </p:cNvPr>
          <p:cNvSpPr>
            <a:spLocks noChangeArrowheads="1"/>
          </p:cNvSpPr>
          <p:nvPr/>
        </p:nvSpPr>
        <p:spPr bwMode="auto">
          <a:xfrm>
            <a:off x="3878198" y="4941169"/>
            <a:ext cx="1933308" cy="656726"/>
          </a:xfrm>
          <a:prstGeom prst="ellipse">
            <a:avLst/>
          </a:prstGeom>
          <a:solidFill>
            <a:schemeClr val="accent6"/>
          </a:solidFill>
          <a:ln w="38100">
            <a:solidFill>
              <a:schemeClr val="lt1">
                <a:lumMod val="95000"/>
                <a:lumOff val="0"/>
              </a:schemeClr>
            </a:solidFill>
            <a:round/>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t" anchorCtr="0" upright="1">
            <a:noAutofit/>
          </a:bodyPr>
          <a:lstStyle/>
          <a:p>
            <a:pPr algn="ctr">
              <a:lnSpc>
                <a:spcPct val="115000"/>
              </a:lnSpc>
              <a:spcAft>
                <a:spcPts val="1000"/>
              </a:spcAft>
            </a:pPr>
            <a:r>
              <a:rPr lang="el-GR" sz="1400" b="1" dirty="0">
                <a:solidFill>
                  <a:schemeClr val="bg1"/>
                </a:solidFill>
                <a:effectLst/>
                <a:latin typeface="+mn-lt"/>
                <a:ea typeface="Times New Roman" panose="02020603050405020304" pitchFamily="18" charset="0"/>
                <a:cs typeface="Times New Roman" panose="02020603050405020304" pitchFamily="18" charset="0"/>
              </a:rPr>
              <a:t> Εκπαιδευτικός</a:t>
            </a:r>
            <a:endParaRPr lang="el-GR" sz="1200" b="1" dirty="0">
              <a:solidFill>
                <a:schemeClr val="bg1"/>
              </a:solidFill>
              <a:effectLst/>
              <a:latin typeface="+mn-lt"/>
              <a:ea typeface="Times New Roman" panose="02020603050405020304" pitchFamily="18" charset="0"/>
              <a:cs typeface="Times New Roman" panose="02020603050405020304" pitchFamily="18" charset="0"/>
            </a:endParaRPr>
          </a:p>
        </p:txBody>
      </p:sp>
      <p:cxnSp>
        <p:nvCxnSpPr>
          <p:cNvPr id="35" name="Ευθύγραμμο βέλος σύνδεσης 34">
            <a:extLst>
              <a:ext uri="{FF2B5EF4-FFF2-40B4-BE49-F238E27FC236}">
                <a16:creationId xmlns:a16="http://schemas.microsoft.com/office/drawing/2014/main" id="{C82ECA28-C674-4E8B-B880-992FAC88EEE3}"/>
              </a:ext>
            </a:extLst>
          </p:cNvPr>
          <p:cNvCxnSpPr>
            <a:cxnSpLocks noChangeShapeType="1"/>
          </p:cNvCxnSpPr>
          <p:nvPr/>
        </p:nvCxnSpPr>
        <p:spPr bwMode="auto">
          <a:xfrm>
            <a:off x="5100604" y="5653676"/>
            <a:ext cx="403965" cy="305068"/>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36" name="Ευθύγραμμο βέλος σύνδεσης 35">
            <a:extLst>
              <a:ext uri="{FF2B5EF4-FFF2-40B4-BE49-F238E27FC236}">
                <a16:creationId xmlns:a16="http://schemas.microsoft.com/office/drawing/2014/main" id="{C672267D-DDDE-4C3D-8570-2F7EC00E260F}"/>
              </a:ext>
            </a:extLst>
          </p:cNvPr>
          <p:cNvCxnSpPr>
            <a:cxnSpLocks noChangeShapeType="1"/>
          </p:cNvCxnSpPr>
          <p:nvPr/>
        </p:nvCxnSpPr>
        <p:spPr bwMode="auto">
          <a:xfrm flipV="1">
            <a:off x="6685405" y="5653676"/>
            <a:ext cx="397782" cy="324042"/>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3" name="Ορθογώνιο 2">
            <a:extLst>
              <a:ext uri="{FF2B5EF4-FFF2-40B4-BE49-F238E27FC236}">
                <a16:creationId xmlns:a16="http://schemas.microsoft.com/office/drawing/2014/main" id="{228428E8-1360-47DC-AC3D-D460EF4EF34D}"/>
              </a:ext>
            </a:extLst>
          </p:cNvPr>
          <p:cNvSpPr/>
          <p:nvPr/>
        </p:nvSpPr>
        <p:spPr>
          <a:xfrm>
            <a:off x="3562070" y="1412776"/>
            <a:ext cx="2541850" cy="430887"/>
          </a:xfrm>
          <a:prstGeom prst="rect">
            <a:avLst/>
          </a:prstGeom>
        </p:spPr>
        <p:txBody>
          <a:bodyPr wrap="none">
            <a:spAutoFit/>
          </a:bodyPr>
          <a:lstStyle/>
          <a:p>
            <a:r>
              <a:rPr lang="el-GR" sz="2200" b="1" dirty="0">
                <a:solidFill>
                  <a:srgbClr val="C00000"/>
                </a:solidFill>
                <a:latin typeface="+mn-lt"/>
                <a:ea typeface="Times New Roman"/>
              </a:rPr>
              <a:t> </a:t>
            </a:r>
            <a:r>
              <a:rPr lang="el-GR" sz="2200" b="1" dirty="0">
                <a:solidFill>
                  <a:srgbClr val="931B1B"/>
                </a:solidFill>
                <a:latin typeface="+mn-lt"/>
                <a:ea typeface="Times New Roman"/>
                <a:cs typeface="Times New Roman" pitchFamily="18" charset="0"/>
              </a:rPr>
              <a:t>Εκπαιδευτικό υλικό</a:t>
            </a:r>
            <a:endParaRPr lang="el-GR" sz="2200" dirty="0">
              <a:solidFill>
                <a:srgbClr val="931B1B"/>
              </a:solidFill>
              <a:latin typeface="+mn-lt"/>
            </a:endParaRPr>
          </a:p>
        </p:txBody>
      </p:sp>
    </p:spTree>
    <p:extLst>
      <p:ext uri="{BB962C8B-B14F-4D97-AF65-F5344CB8AC3E}">
        <p14:creationId xmlns:p14="http://schemas.microsoft.com/office/powerpoint/2010/main" val="3484684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199240" cy="765652"/>
          </a:xfrm>
        </p:spPr>
        <p:txBody>
          <a:bodyPr>
            <a:noAutofit/>
          </a:bodyPr>
          <a:lstStyle/>
          <a:p>
            <a:pPr algn="ctr"/>
            <a:r>
              <a:rPr lang="el-GR" sz="2400" dirty="0">
                <a:latin typeface="+mn-lt"/>
                <a:cs typeface="Times New Roman" panose="02020603050405020304" pitchFamily="18" charset="0"/>
              </a:rPr>
              <a:t>       Θεωρητικό Πλαίσιο 3/4</a:t>
            </a:r>
            <a:endParaRPr lang="el-GR" sz="2400" b="1" dirty="0">
              <a:latin typeface="+mn-lt"/>
              <a:cs typeface="Times New Roman" panose="02020603050405020304" pitchFamily="18" charset="0"/>
            </a:endParaRPr>
          </a:p>
        </p:txBody>
      </p:sp>
      <p:graphicFrame>
        <p:nvGraphicFramePr>
          <p:cNvPr id="3" name="Διάγραμμα 2">
            <a:extLst>
              <a:ext uri="{FF2B5EF4-FFF2-40B4-BE49-F238E27FC236}">
                <a16:creationId xmlns:a16="http://schemas.microsoft.com/office/drawing/2014/main" id="{51207F12-2E8A-4D6C-88EC-C36EE3B86212}"/>
              </a:ext>
            </a:extLst>
          </p:cNvPr>
          <p:cNvGraphicFramePr/>
          <p:nvPr/>
        </p:nvGraphicFramePr>
        <p:xfrm>
          <a:off x="911660" y="1301756"/>
          <a:ext cx="7704856" cy="5427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Ορθογώνιο 5">
            <a:extLst>
              <a:ext uri="{FF2B5EF4-FFF2-40B4-BE49-F238E27FC236}">
                <a16:creationId xmlns:a16="http://schemas.microsoft.com/office/drawing/2014/main" id="{C179499E-86D2-4013-8B7C-F647739B6A5B}"/>
              </a:ext>
            </a:extLst>
          </p:cNvPr>
          <p:cNvSpPr/>
          <p:nvPr/>
        </p:nvSpPr>
        <p:spPr>
          <a:xfrm>
            <a:off x="2478088" y="3501008"/>
            <a:ext cx="4572000" cy="1107996"/>
          </a:xfrm>
          <a:prstGeom prst="rect">
            <a:avLst/>
          </a:prstGeom>
        </p:spPr>
        <p:txBody>
          <a:bodyPr>
            <a:spAutoFit/>
          </a:bodyPr>
          <a:lstStyle/>
          <a:p>
            <a:pPr algn="ctr"/>
            <a:r>
              <a:rPr lang="el-GR" sz="2200" b="1" dirty="0">
                <a:solidFill>
                  <a:srgbClr val="931B1B"/>
                </a:solidFill>
                <a:latin typeface="+mn-lt"/>
                <a:ea typeface="Times New Roman"/>
              </a:rPr>
              <a:t>Μοντέλα σχεδιασμού </a:t>
            </a:r>
          </a:p>
          <a:p>
            <a:pPr algn="ctr"/>
            <a:r>
              <a:rPr lang="el-GR" sz="2200" b="1" dirty="0">
                <a:solidFill>
                  <a:srgbClr val="931B1B"/>
                </a:solidFill>
                <a:latin typeface="+mn-lt"/>
                <a:ea typeface="Times New Roman"/>
              </a:rPr>
              <a:t>εξ αποστάσεως </a:t>
            </a:r>
          </a:p>
          <a:p>
            <a:pPr algn="ctr"/>
            <a:r>
              <a:rPr lang="el-GR" sz="2200" b="1" dirty="0">
                <a:solidFill>
                  <a:srgbClr val="931B1B"/>
                </a:solidFill>
                <a:latin typeface="+mn-lt"/>
                <a:ea typeface="Times New Roman"/>
              </a:rPr>
              <a:t>εκπαιδευτικού υλικού</a:t>
            </a:r>
          </a:p>
        </p:txBody>
      </p:sp>
    </p:spTree>
    <p:extLst>
      <p:ext uri="{BB962C8B-B14F-4D97-AF65-F5344CB8AC3E}">
        <p14:creationId xmlns:p14="http://schemas.microsoft.com/office/powerpoint/2010/main" val="3925114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algn="ctr"/>
            <a:r>
              <a:rPr lang="el-GR" sz="2400" dirty="0">
                <a:latin typeface="+mn-lt"/>
                <a:cs typeface="Times New Roman" panose="02020603050405020304" pitchFamily="18" charset="0"/>
              </a:rPr>
              <a:t>Θεωρητικό Πλαίσιο 4/4</a:t>
            </a:r>
            <a:endParaRPr lang="el-GR" sz="2400" b="1" dirty="0">
              <a:latin typeface="+mn-lt"/>
              <a:cs typeface="Times New Roman" panose="02020603050405020304" pitchFamily="18" charset="0"/>
            </a:endParaRPr>
          </a:p>
        </p:txBody>
      </p:sp>
      <p:sp>
        <p:nvSpPr>
          <p:cNvPr id="4" name="9 - Ορθογώνιο"/>
          <p:cNvSpPr/>
          <p:nvPr/>
        </p:nvSpPr>
        <p:spPr>
          <a:xfrm>
            <a:off x="2051720" y="2492896"/>
            <a:ext cx="6275659" cy="2045175"/>
          </a:xfrm>
          <a:prstGeom prst="rect">
            <a:avLst/>
          </a:prstGeom>
        </p:spPr>
        <p:txBody>
          <a:bodyPr wrap="square">
            <a:spAutoFit/>
          </a:bodyPr>
          <a:lstStyle/>
          <a:p>
            <a:pPr marL="342900" indent="-342900">
              <a:lnSpc>
                <a:spcPct val="150000"/>
              </a:lnSpc>
              <a:spcAft>
                <a:spcPts val="600"/>
              </a:spcAft>
              <a:buFont typeface="Wingdings" panose="05000000000000000000" pitchFamily="2" charset="2"/>
              <a:buChar char="§"/>
            </a:pPr>
            <a:r>
              <a:rPr lang="el-GR" sz="2000" b="1" dirty="0">
                <a:latin typeface="+mn-lt"/>
                <a:cs typeface="Times New Roman" pitchFamily="18" charset="0"/>
              </a:rPr>
              <a:t>Μοντέλα και Θεωρίες μάθησης των ενηλίκων</a:t>
            </a:r>
          </a:p>
          <a:p>
            <a:pPr marL="342900" indent="-342900">
              <a:lnSpc>
                <a:spcPct val="150000"/>
              </a:lnSpc>
              <a:spcAft>
                <a:spcPts val="600"/>
              </a:spcAft>
              <a:buFont typeface="Wingdings" panose="05000000000000000000" pitchFamily="2" charset="2"/>
              <a:buChar char="§"/>
            </a:pPr>
            <a:r>
              <a:rPr lang="el-GR" sz="2000" b="1" dirty="0">
                <a:latin typeface="+mn-lt"/>
                <a:cs typeface="Times New Roman" pitchFamily="18" charset="0"/>
              </a:rPr>
              <a:t>Εμπόδια στη μάθηση των ενηλίκων εκπαιδευόμενων</a:t>
            </a:r>
          </a:p>
          <a:p>
            <a:pPr marL="342900" indent="-342900">
              <a:lnSpc>
                <a:spcPct val="150000"/>
              </a:lnSpc>
              <a:spcAft>
                <a:spcPts val="600"/>
              </a:spcAft>
              <a:buFont typeface="Wingdings" panose="05000000000000000000" pitchFamily="2" charset="2"/>
              <a:buChar char="§"/>
            </a:pPr>
            <a:r>
              <a:rPr lang="el-GR" sz="2000" b="1" dirty="0">
                <a:latin typeface="+mn-lt"/>
                <a:cs typeface="Times New Roman" pitchFamily="18" charset="0"/>
              </a:rPr>
              <a:t>Η συμβολή της εξ αποστάσεως εκπαίδευσης στην εκπαίδευση ενηλίκων</a:t>
            </a:r>
            <a:endParaRPr lang="el-GR" sz="2000" b="1" dirty="0">
              <a:latin typeface="+mn-lt"/>
            </a:endParaRPr>
          </a:p>
        </p:txBody>
      </p:sp>
      <p:sp>
        <p:nvSpPr>
          <p:cNvPr id="3" name="Ορθογώνιο 2">
            <a:extLst>
              <a:ext uri="{FF2B5EF4-FFF2-40B4-BE49-F238E27FC236}">
                <a16:creationId xmlns:a16="http://schemas.microsoft.com/office/drawing/2014/main" id="{0330A1C8-516A-49B3-8BD0-F53ED8317BCA}"/>
              </a:ext>
            </a:extLst>
          </p:cNvPr>
          <p:cNvSpPr/>
          <p:nvPr/>
        </p:nvSpPr>
        <p:spPr>
          <a:xfrm>
            <a:off x="3502653" y="1737499"/>
            <a:ext cx="2774799" cy="430887"/>
          </a:xfrm>
          <a:prstGeom prst="rect">
            <a:avLst/>
          </a:prstGeom>
        </p:spPr>
        <p:txBody>
          <a:bodyPr wrap="none">
            <a:spAutoFit/>
          </a:bodyPr>
          <a:lstStyle/>
          <a:p>
            <a:r>
              <a:rPr lang="el-GR" sz="2200" b="1" dirty="0">
                <a:solidFill>
                  <a:srgbClr val="931B1B"/>
                </a:solidFill>
                <a:latin typeface="+mn-lt"/>
                <a:cs typeface="Times New Roman" pitchFamily="18" charset="0"/>
              </a:rPr>
              <a:t>Εκπαίδευση Ενηλίκων</a:t>
            </a:r>
            <a:endParaRPr lang="el-GR" sz="2200" dirty="0">
              <a:solidFill>
                <a:srgbClr val="931B1B"/>
              </a:solidFill>
            </a:endParaRPr>
          </a:p>
        </p:txBody>
      </p:sp>
    </p:spTree>
    <p:extLst>
      <p:ext uri="{BB962C8B-B14F-4D97-AF65-F5344CB8AC3E}">
        <p14:creationId xmlns:p14="http://schemas.microsoft.com/office/powerpoint/2010/main" val="48200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1619672" y="2361074"/>
            <a:ext cx="6840760" cy="646331"/>
          </a:xfrm>
          <a:prstGeom prst="rect">
            <a:avLst/>
          </a:prstGeom>
          <a:ln>
            <a:solidFill>
              <a:srgbClr val="C00000"/>
            </a:solidFill>
          </a:ln>
        </p:spPr>
        <p:txBody>
          <a:bodyPr wrap="square">
            <a:spAutoFit/>
          </a:bodyPr>
          <a:lstStyle/>
          <a:p>
            <a:pPr algn="ctr"/>
            <a:r>
              <a:rPr lang="el-GR" sz="3600" b="1" dirty="0">
                <a:solidFill>
                  <a:srgbClr val="931B1B"/>
                </a:solidFill>
                <a:latin typeface="+mn-lt"/>
                <a:cs typeface="Times New Roman" panose="02020603050405020304" pitchFamily="18" charset="0"/>
              </a:rPr>
              <a:t>ΜΕΘΟΔΟΛΟΓΙΑ</a:t>
            </a:r>
          </a:p>
        </p:txBody>
      </p:sp>
      <p:sp>
        <p:nvSpPr>
          <p:cNvPr id="5" name="Ορθογώνιο 4">
            <a:extLst>
              <a:ext uri="{FF2B5EF4-FFF2-40B4-BE49-F238E27FC236}">
                <a16:creationId xmlns:a16="http://schemas.microsoft.com/office/drawing/2014/main" id="{A4959AAA-76FD-4974-9A91-BA8E1F392DF1}"/>
              </a:ext>
            </a:extLst>
          </p:cNvPr>
          <p:cNvSpPr/>
          <p:nvPr/>
        </p:nvSpPr>
        <p:spPr>
          <a:xfrm>
            <a:off x="2591780" y="3429000"/>
            <a:ext cx="4896544" cy="957313"/>
          </a:xfrm>
          <a:prstGeom prst="rect">
            <a:avLst/>
          </a:prstGeom>
        </p:spPr>
        <p:txBody>
          <a:bodyPr wrap="square">
            <a:spAutoFit/>
          </a:bodyPr>
          <a:lstStyle/>
          <a:p>
            <a:pPr marL="342900" indent="-342900" algn="just">
              <a:lnSpc>
                <a:spcPct val="150000"/>
              </a:lnSpc>
              <a:spcAft>
                <a:spcPts val="600"/>
              </a:spcAft>
              <a:buFont typeface="Wingdings" panose="05000000000000000000" pitchFamily="2" charset="2"/>
              <a:buChar char="ü"/>
            </a:pPr>
            <a:r>
              <a:rPr lang="el-GR" sz="1800" b="1" dirty="0">
                <a:solidFill>
                  <a:srgbClr val="931B1B"/>
                </a:solidFill>
                <a:latin typeface="+mn-lt"/>
              </a:rPr>
              <a:t>Μοντέλο σχεδιασμού εκπαιδευτικού υλικού</a:t>
            </a:r>
          </a:p>
          <a:p>
            <a:pPr marL="342900" indent="-342900" algn="just">
              <a:lnSpc>
                <a:spcPct val="150000"/>
              </a:lnSpc>
              <a:spcAft>
                <a:spcPts val="600"/>
              </a:spcAft>
              <a:buFont typeface="Wingdings" panose="05000000000000000000" pitchFamily="2" charset="2"/>
              <a:buChar char="ü"/>
            </a:pPr>
            <a:r>
              <a:rPr lang="el-GR" sz="1800" b="1" dirty="0">
                <a:solidFill>
                  <a:srgbClr val="931B1B"/>
                </a:solidFill>
                <a:latin typeface="+mn-lt"/>
              </a:rPr>
              <a:t>Εργαλεία</a:t>
            </a:r>
          </a:p>
        </p:txBody>
      </p:sp>
    </p:spTree>
    <p:extLst>
      <p:ext uri="{BB962C8B-B14F-4D97-AF65-F5344CB8AC3E}">
        <p14:creationId xmlns:p14="http://schemas.microsoft.com/office/powerpoint/2010/main" val="4023888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07159" y="693217"/>
            <a:ext cx="4032448" cy="576064"/>
          </a:xfrm>
        </p:spPr>
        <p:txBody>
          <a:bodyPr>
            <a:noAutofit/>
          </a:bodyPr>
          <a:lstStyle/>
          <a:p>
            <a:pPr algn="ctr"/>
            <a:r>
              <a:rPr lang="el-GR" sz="2800" dirty="0">
                <a:latin typeface="+mn-lt"/>
                <a:cs typeface="Times New Roman" panose="02020603050405020304" pitchFamily="18" charset="0"/>
              </a:rPr>
              <a:t>Μεθοδολογία 1/2</a:t>
            </a:r>
            <a:endParaRPr lang="el-GR" sz="2800" b="1" dirty="0">
              <a:latin typeface="+mn-lt"/>
              <a:cs typeface="Times New Roman" panose="02020603050405020304" pitchFamily="18" charset="0"/>
            </a:endParaRPr>
          </a:p>
        </p:txBody>
      </p:sp>
      <p:sp>
        <p:nvSpPr>
          <p:cNvPr id="4" name="9 - Ορθογώνιο"/>
          <p:cNvSpPr/>
          <p:nvPr/>
        </p:nvSpPr>
        <p:spPr>
          <a:xfrm>
            <a:off x="2051720" y="1844824"/>
            <a:ext cx="6048672" cy="2562496"/>
          </a:xfrm>
          <a:prstGeom prst="rect">
            <a:avLst/>
          </a:prstGeom>
        </p:spPr>
        <p:txBody>
          <a:bodyPr wrap="square">
            <a:spAutoFit/>
          </a:bodyPr>
          <a:lstStyle/>
          <a:p>
            <a:pPr marL="180975" indent="-180975" algn="just">
              <a:lnSpc>
                <a:spcPct val="110000"/>
              </a:lnSpc>
              <a:spcAft>
                <a:spcPts val="600"/>
              </a:spcAft>
              <a:buFont typeface="Wingdings" panose="05000000000000000000" pitchFamily="2" charset="2"/>
              <a:buChar char="§"/>
            </a:pPr>
            <a:r>
              <a:rPr lang="en-US" sz="2000" dirty="0">
                <a:latin typeface="+mn-lt"/>
                <a:cs typeface="Times New Roman" pitchFamily="18" charset="0"/>
              </a:rPr>
              <a:t>West</a:t>
            </a:r>
            <a:r>
              <a:rPr lang="el-GR" sz="2000" dirty="0">
                <a:latin typeface="+mn-lt"/>
                <a:cs typeface="Times New Roman" pitchFamily="18" charset="0"/>
              </a:rPr>
              <a:t> και Λιοναράκη</a:t>
            </a:r>
          </a:p>
          <a:p>
            <a:pPr marL="180975" indent="-180975" algn="just">
              <a:lnSpc>
                <a:spcPct val="110000"/>
              </a:lnSpc>
              <a:spcAft>
                <a:spcPts val="600"/>
              </a:spcAft>
              <a:buFont typeface="Wingdings" panose="05000000000000000000" pitchFamily="2" charset="2"/>
              <a:buChar char="§"/>
            </a:pPr>
            <a:r>
              <a:rPr lang="el-GR" sz="2000" dirty="0">
                <a:latin typeface="+mn-lt"/>
                <a:cs typeface="Times New Roman" pitchFamily="18" charset="0"/>
              </a:rPr>
              <a:t>Δέσμες υλικού: </a:t>
            </a:r>
          </a:p>
          <a:p>
            <a:pPr marL="466725" indent="-285750" algn="just">
              <a:lnSpc>
                <a:spcPct val="110000"/>
              </a:lnSpc>
              <a:spcAft>
                <a:spcPts val="600"/>
              </a:spcAft>
              <a:buClr>
                <a:schemeClr val="accent1"/>
              </a:buClr>
              <a:buFont typeface="Wingdings" panose="05000000000000000000" pitchFamily="2" charset="2"/>
              <a:buChar char="§"/>
            </a:pPr>
            <a:r>
              <a:rPr lang="el-GR" sz="1600" dirty="0">
                <a:latin typeface="+mn-lt"/>
                <a:cs typeface="Times New Roman" pitchFamily="18" charset="0"/>
              </a:rPr>
              <a:t>1</a:t>
            </a:r>
            <a:r>
              <a:rPr lang="el-GR" sz="1600" baseline="30000" dirty="0">
                <a:latin typeface="+mn-lt"/>
                <a:cs typeface="Times New Roman" pitchFamily="18" charset="0"/>
              </a:rPr>
              <a:t>η</a:t>
            </a:r>
            <a:r>
              <a:rPr lang="el-GR" sz="1600" dirty="0">
                <a:latin typeface="+mn-lt"/>
                <a:cs typeface="Times New Roman" pitchFamily="18" charset="0"/>
              </a:rPr>
              <a:t>δέσμη: κείμενα, προκείμενα, μετακείμενα</a:t>
            </a:r>
          </a:p>
          <a:p>
            <a:pPr marL="466725" lvl="0" indent="-285750" algn="just">
              <a:lnSpc>
                <a:spcPct val="110000"/>
              </a:lnSpc>
              <a:spcAft>
                <a:spcPts val="600"/>
              </a:spcAft>
              <a:buClr>
                <a:schemeClr val="accent1"/>
              </a:buClr>
              <a:buFont typeface="Wingdings" panose="05000000000000000000" pitchFamily="2" charset="2"/>
              <a:buChar char="§"/>
            </a:pPr>
            <a:r>
              <a:rPr lang="el-GR" sz="1600" dirty="0">
                <a:latin typeface="+mn-lt"/>
                <a:cs typeface="Times New Roman" pitchFamily="18" charset="0"/>
              </a:rPr>
              <a:t>2</a:t>
            </a:r>
            <a:r>
              <a:rPr lang="el-GR" sz="1600" baseline="30000" dirty="0">
                <a:latin typeface="+mn-lt"/>
                <a:cs typeface="Times New Roman" pitchFamily="18" charset="0"/>
              </a:rPr>
              <a:t>η</a:t>
            </a:r>
            <a:r>
              <a:rPr lang="el-GR" sz="1600" dirty="0">
                <a:latin typeface="+mn-lt"/>
                <a:cs typeface="Times New Roman" pitchFamily="18" charset="0"/>
              </a:rPr>
              <a:t>δέσμη: διακείμενα, επικείμενα, παρακείμενα, περικείμενα</a:t>
            </a:r>
          </a:p>
          <a:p>
            <a:pPr marL="466725" indent="-285750" algn="just">
              <a:lnSpc>
                <a:spcPct val="110000"/>
              </a:lnSpc>
              <a:spcAft>
                <a:spcPts val="600"/>
              </a:spcAft>
              <a:buClr>
                <a:schemeClr val="accent1"/>
              </a:buClr>
              <a:buFont typeface="Wingdings" panose="05000000000000000000" pitchFamily="2" charset="2"/>
              <a:buChar char="§"/>
            </a:pPr>
            <a:r>
              <a:rPr lang="el-GR" sz="1600" dirty="0">
                <a:latin typeface="+mn-lt"/>
                <a:cs typeface="Times New Roman" pitchFamily="18" charset="0"/>
              </a:rPr>
              <a:t>3</a:t>
            </a:r>
            <a:r>
              <a:rPr lang="el-GR" sz="1600" baseline="30000" dirty="0">
                <a:latin typeface="+mn-lt"/>
                <a:cs typeface="Times New Roman" pitchFamily="18" charset="0"/>
              </a:rPr>
              <a:t>η</a:t>
            </a:r>
            <a:r>
              <a:rPr lang="el-GR" sz="1600" dirty="0">
                <a:latin typeface="+mn-lt"/>
                <a:cs typeface="Times New Roman" pitchFamily="18" charset="0"/>
              </a:rPr>
              <a:t> δέσμη: πολυκείμενα, πολυαντικείμενα</a:t>
            </a:r>
          </a:p>
          <a:p>
            <a:pPr marL="180975" indent="-180975" algn="just">
              <a:lnSpc>
                <a:spcPct val="110000"/>
              </a:lnSpc>
              <a:spcAft>
                <a:spcPts val="600"/>
              </a:spcAft>
              <a:buFont typeface="Wingdings" panose="05000000000000000000" pitchFamily="2" charset="2"/>
              <a:buChar char="§"/>
            </a:pPr>
            <a:r>
              <a:rPr lang="el-GR" sz="2000" dirty="0">
                <a:latin typeface="+mn-lt"/>
                <a:cs typeface="Times New Roman" pitchFamily="18" charset="0"/>
              </a:rPr>
              <a:t>Ταξινομία </a:t>
            </a:r>
            <a:r>
              <a:rPr lang="en-US" sz="2000" dirty="0">
                <a:latin typeface="+mn-lt"/>
                <a:cs typeface="Times New Roman" pitchFamily="18" charset="0"/>
              </a:rPr>
              <a:t>Bloom</a:t>
            </a:r>
            <a:r>
              <a:rPr lang="el-GR" sz="2000" dirty="0">
                <a:latin typeface="+mn-lt"/>
                <a:cs typeface="Times New Roman" pitchFamily="18" charset="0"/>
              </a:rPr>
              <a:t> </a:t>
            </a:r>
            <a:r>
              <a:rPr lang="el-GR" sz="1600" dirty="0">
                <a:latin typeface="+mn-lt"/>
                <a:cs typeface="Times New Roman" pitchFamily="18" charset="0"/>
              </a:rPr>
              <a:t>(Αναθεωρημένη ταξινομία του Bloom</a:t>
            </a:r>
            <a:br>
              <a:rPr lang="el-GR" sz="1600" dirty="0">
                <a:latin typeface="+mn-lt"/>
                <a:cs typeface="Times New Roman" pitchFamily="18" charset="0"/>
              </a:rPr>
            </a:br>
            <a:r>
              <a:rPr lang="el-GR" sz="1600" dirty="0">
                <a:latin typeface="+mn-lt"/>
                <a:cs typeface="Times New Roman" pitchFamily="18" charset="0"/>
              </a:rPr>
              <a:t>http://www.nwlink.com)</a:t>
            </a:r>
            <a:endParaRPr lang="en-US" sz="1600" dirty="0">
              <a:latin typeface="+mn-lt"/>
              <a:cs typeface="Times New Roman" pitchFamily="18" charset="0"/>
            </a:endParaRPr>
          </a:p>
        </p:txBody>
      </p:sp>
      <p:sp>
        <p:nvSpPr>
          <p:cNvPr id="3" name="Ορθογώνιο 2">
            <a:extLst>
              <a:ext uri="{FF2B5EF4-FFF2-40B4-BE49-F238E27FC236}">
                <a16:creationId xmlns:a16="http://schemas.microsoft.com/office/drawing/2014/main" id="{C9D579A7-FD57-4ACA-95E3-C9EFF695AB76}"/>
              </a:ext>
            </a:extLst>
          </p:cNvPr>
          <p:cNvSpPr/>
          <p:nvPr/>
        </p:nvSpPr>
        <p:spPr>
          <a:xfrm>
            <a:off x="1691680" y="1384320"/>
            <a:ext cx="5868144" cy="430887"/>
          </a:xfrm>
          <a:prstGeom prst="rect">
            <a:avLst/>
          </a:prstGeom>
        </p:spPr>
        <p:txBody>
          <a:bodyPr wrap="square">
            <a:spAutoFit/>
          </a:bodyPr>
          <a:lstStyle/>
          <a:p>
            <a:pPr algn="ctr"/>
            <a:r>
              <a:rPr lang="el-GR" sz="2200" b="1" dirty="0">
                <a:solidFill>
                  <a:srgbClr val="931B1B"/>
                </a:solidFill>
                <a:latin typeface="+mn-lt"/>
                <a:cs typeface="Times New Roman" pitchFamily="18" charset="0"/>
              </a:rPr>
              <a:t>Μοντέλο σχεδιασμού εκπαιδευτικού υλικού</a:t>
            </a:r>
          </a:p>
        </p:txBody>
      </p:sp>
      <p:sp>
        <p:nvSpPr>
          <p:cNvPr id="23" name="Θέση περιεχομένου 2">
            <a:extLst>
              <a:ext uri="{FF2B5EF4-FFF2-40B4-BE49-F238E27FC236}">
                <a16:creationId xmlns:a16="http://schemas.microsoft.com/office/drawing/2014/main" id="{37E692D4-C474-41F3-9160-BADC18DDCE84}"/>
              </a:ext>
            </a:extLst>
          </p:cNvPr>
          <p:cNvSpPr txBox="1">
            <a:spLocks/>
          </p:cNvSpPr>
          <p:nvPr/>
        </p:nvSpPr>
        <p:spPr>
          <a:xfrm>
            <a:off x="2339752" y="4365104"/>
            <a:ext cx="2376263" cy="172819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spcBef>
                <a:spcPts val="0"/>
              </a:spcBef>
              <a:spcAft>
                <a:spcPts val="600"/>
              </a:spcAft>
            </a:pPr>
            <a:r>
              <a:rPr lang="el-GR" sz="1600" dirty="0"/>
              <a:t>Δημιουργώντας</a:t>
            </a:r>
          </a:p>
          <a:p>
            <a:pPr>
              <a:spcBef>
                <a:spcPts val="0"/>
              </a:spcBef>
              <a:spcAft>
                <a:spcPts val="600"/>
              </a:spcAft>
            </a:pPr>
            <a:r>
              <a:rPr lang="el-GR" sz="1600" dirty="0"/>
              <a:t>Αξιολογώντας</a:t>
            </a:r>
          </a:p>
          <a:p>
            <a:pPr>
              <a:spcBef>
                <a:spcPts val="0"/>
              </a:spcBef>
              <a:spcAft>
                <a:spcPts val="600"/>
              </a:spcAft>
            </a:pPr>
            <a:r>
              <a:rPr lang="el-GR" sz="1600" dirty="0"/>
              <a:t>Αναλύοντας</a:t>
            </a:r>
          </a:p>
          <a:p>
            <a:pPr>
              <a:spcBef>
                <a:spcPts val="0"/>
              </a:spcBef>
              <a:spcAft>
                <a:spcPts val="600"/>
              </a:spcAft>
            </a:pPr>
            <a:r>
              <a:rPr lang="el-GR" sz="1600" dirty="0"/>
              <a:t>Εφαρμόζοντας</a:t>
            </a:r>
          </a:p>
          <a:p>
            <a:pPr>
              <a:spcBef>
                <a:spcPts val="0"/>
              </a:spcBef>
              <a:spcAft>
                <a:spcPts val="600"/>
              </a:spcAft>
            </a:pPr>
            <a:r>
              <a:rPr lang="el-GR" sz="1600" dirty="0"/>
              <a:t>Κατανοώντας</a:t>
            </a:r>
          </a:p>
          <a:p>
            <a:pPr>
              <a:spcBef>
                <a:spcPts val="0"/>
              </a:spcBef>
              <a:spcAft>
                <a:spcPts val="600"/>
              </a:spcAft>
            </a:pPr>
            <a:r>
              <a:rPr lang="el-GR" sz="1600" dirty="0"/>
              <a:t>Ανακαλώντας</a:t>
            </a:r>
          </a:p>
        </p:txBody>
      </p:sp>
    </p:spTree>
    <p:extLst>
      <p:ext uri="{BB962C8B-B14F-4D97-AF65-F5344CB8AC3E}">
        <p14:creationId xmlns:p14="http://schemas.microsoft.com/office/powerpoint/2010/main" val="1813676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187624" y="1772816"/>
            <a:ext cx="7056784" cy="4016484"/>
          </a:xfrm>
          <a:prstGeom prst="rect">
            <a:avLst/>
          </a:prstGeom>
        </p:spPr>
        <p:txBody>
          <a:bodyPr wrap="square">
            <a:spAutoFit/>
          </a:bodyPr>
          <a:lstStyle/>
          <a:p>
            <a:pPr marL="0" lvl="1" algn="ctr"/>
            <a:r>
              <a:rPr lang="el-GR" b="1" dirty="0">
                <a:solidFill>
                  <a:srgbClr val="931B1B"/>
                </a:solidFill>
                <a:latin typeface="+mn-lt"/>
                <a:cs typeface="Times New Roman" pitchFamily="18" charset="0"/>
              </a:rPr>
              <a:t>Εργαλεία</a:t>
            </a:r>
          </a:p>
          <a:p>
            <a:pPr marL="457200" indent="-457200">
              <a:buFont typeface="Wingdings" panose="05000000000000000000" pitchFamily="2" charset="2"/>
              <a:buChar char="Ø"/>
            </a:pPr>
            <a:endParaRPr lang="el-GR" sz="2400" dirty="0">
              <a:latin typeface="+mn-lt"/>
              <a:cs typeface="Times New Roman" pitchFamily="18" charset="0"/>
            </a:endParaRPr>
          </a:p>
          <a:p>
            <a:pPr marL="361950" indent="-361950" algn="just">
              <a:lnSpc>
                <a:spcPct val="150000"/>
              </a:lnSpc>
              <a:buFont typeface="Wingdings" panose="05000000000000000000" pitchFamily="2" charset="2"/>
              <a:buChar char="Ø"/>
            </a:pPr>
            <a:r>
              <a:rPr lang="el-GR" sz="2000" dirty="0">
                <a:latin typeface="+mn-lt"/>
                <a:cs typeface="Times New Roman" pitchFamily="18" charset="0"/>
              </a:rPr>
              <a:t>Πλατφόρμα ασύγχρονης τηλεκπαίδευσης </a:t>
            </a:r>
            <a:r>
              <a:rPr lang="en-US" sz="2000" dirty="0">
                <a:latin typeface="+mn-lt"/>
                <a:cs typeface="Times New Roman" pitchFamily="18" charset="0"/>
              </a:rPr>
              <a:t>Chamilo e</a:t>
            </a:r>
            <a:r>
              <a:rPr lang="el-GR" sz="2000" dirty="0">
                <a:latin typeface="+mn-lt"/>
                <a:cs typeface="Times New Roman" pitchFamily="18" charset="0"/>
              </a:rPr>
              <a:t>-</a:t>
            </a:r>
            <a:r>
              <a:rPr lang="en-US" sz="2000" dirty="0">
                <a:latin typeface="+mn-lt"/>
                <a:cs typeface="Times New Roman" pitchFamily="18" charset="0"/>
              </a:rPr>
              <a:t>learning</a:t>
            </a:r>
            <a:r>
              <a:rPr lang="el-GR" sz="2000" dirty="0">
                <a:latin typeface="+mn-lt"/>
                <a:cs typeface="Times New Roman" pitchFamily="18" charset="0"/>
              </a:rPr>
              <a:t> &amp; </a:t>
            </a:r>
            <a:r>
              <a:rPr lang="en-US" sz="2000" dirty="0">
                <a:latin typeface="+mn-lt"/>
                <a:cs typeface="Times New Roman" pitchFamily="18" charset="0"/>
              </a:rPr>
              <a:t>Collaboration Software</a:t>
            </a:r>
            <a:endParaRPr lang="el-GR" sz="2400" dirty="0">
              <a:latin typeface="+mn-lt"/>
              <a:cs typeface="Times New Roman" pitchFamily="18" charset="0"/>
            </a:endParaRPr>
          </a:p>
          <a:p>
            <a:pPr marL="361950" indent="-361950">
              <a:lnSpc>
                <a:spcPct val="150000"/>
              </a:lnSpc>
              <a:buNone/>
            </a:pPr>
            <a:r>
              <a:rPr lang="el-GR" sz="1800" dirty="0">
                <a:latin typeface="+mn-lt"/>
                <a:cs typeface="Times New Roman" pitchFamily="18" charset="0"/>
              </a:rPr>
              <a:t>     -</a:t>
            </a:r>
            <a:r>
              <a:rPr lang="en-US" sz="1800" dirty="0">
                <a:latin typeface="+mn-lt"/>
                <a:cs typeface="Times New Roman" pitchFamily="18" charset="0"/>
              </a:rPr>
              <a:t> </a:t>
            </a:r>
            <a:r>
              <a:rPr lang="el-GR" sz="1800" dirty="0">
                <a:latin typeface="+mn-lt"/>
                <a:cs typeface="Times New Roman" pitchFamily="18" charset="0"/>
              </a:rPr>
              <a:t>ευελιξία στον χώρο, τον χρόνο και τον ρυθμό της μάθησης</a:t>
            </a:r>
          </a:p>
          <a:p>
            <a:pPr marL="361950" indent="-361950">
              <a:lnSpc>
                <a:spcPct val="150000"/>
              </a:lnSpc>
              <a:buNone/>
            </a:pPr>
            <a:r>
              <a:rPr lang="el-GR" sz="1800" dirty="0">
                <a:latin typeface="+mn-lt"/>
                <a:cs typeface="Times New Roman" pitchFamily="18" charset="0"/>
              </a:rPr>
              <a:t>     -</a:t>
            </a:r>
            <a:r>
              <a:rPr lang="en-US" sz="1800" dirty="0">
                <a:latin typeface="+mn-lt"/>
                <a:cs typeface="Times New Roman" pitchFamily="18" charset="0"/>
              </a:rPr>
              <a:t> </a:t>
            </a:r>
            <a:r>
              <a:rPr lang="el-GR" sz="1800" dirty="0">
                <a:latin typeface="+mn-lt"/>
                <a:cs typeface="Times New Roman" pitchFamily="18" charset="0"/>
              </a:rPr>
              <a:t>ποικίλων εργαλείων διαχείρησης μαθημάτων</a:t>
            </a:r>
          </a:p>
          <a:p>
            <a:pPr marL="361950" indent="-361950">
              <a:lnSpc>
                <a:spcPct val="150000"/>
              </a:lnSpc>
              <a:buNone/>
            </a:pPr>
            <a:endParaRPr lang="el-GR" sz="1000" dirty="0">
              <a:latin typeface="+mn-lt"/>
              <a:cs typeface="Times New Roman" pitchFamily="18" charset="0"/>
            </a:endParaRPr>
          </a:p>
          <a:p>
            <a:pPr marL="361950" indent="-361950">
              <a:lnSpc>
                <a:spcPct val="150000"/>
              </a:lnSpc>
              <a:buFont typeface="Wingdings" panose="05000000000000000000" pitchFamily="2" charset="2"/>
              <a:buChar char="Ø"/>
            </a:pPr>
            <a:r>
              <a:rPr lang="en-US" sz="2000" dirty="0">
                <a:latin typeface="+mn-lt"/>
                <a:cs typeface="Times New Roman" pitchFamily="18" charset="0"/>
              </a:rPr>
              <a:t>E</a:t>
            </a:r>
            <a:r>
              <a:rPr lang="el-GR" sz="2000" dirty="0">
                <a:latin typeface="+mn-lt"/>
                <a:cs typeface="Times New Roman" pitchFamily="18" charset="0"/>
              </a:rPr>
              <a:t>ργαλείο Η5</a:t>
            </a:r>
            <a:r>
              <a:rPr lang="en-US" sz="2000" dirty="0">
                <a:latin typeface="+mn-lt"/>
                <a:cs typeface="Times New Roman" pitchFamily="18" charset="0"/>
              </a:rPr>
              <a:t>P (interactive video)</a:t>
            </a:r>
            <a:endParaRPr lang="el-GR" sz="2000" dirty="0">
              <a:latin typeface="+mn-lt"/>
              <a:cs typeface="Times New Roman" pitchFamily="18" charset="0"/>
            </a:endParaRPr>
          </a:p>
          <a:p>
            <a:pPr algn="ctr">
              <a:buFont typeface="Wingdings" pitchFamily="2" charset="2"/>
              <a:buChar char="ü"/>
            </a:pPr>
            <a:endParaRPr lang="el-GR" b="1" dirty="0">
              <a:solidFill>
                <a:srgbClr val="C00000"/>
              </a:solidFill>
              <a:latin typeface="+mn-lt"/>
              <a:cs typeface="Times New Roman" pitchFamily="18" charset="0"/>
            </a:endParaRPr>
          </a:p>
          <a:p>
            <a:pPr algn="ctr">
              <a:buFont typeface="Wingdings" pitchFamily="2" charset="2"/>
              <a:buChar char="ü"/>
            </a:pPr>
            <a:endParaRPr lang="el-GR" b="1" dirty="0">
              <a:solidFill>
                <a:srgbClr val="C00000"/>
              </a:solidFill>
              <a:latin typeface="+mn-lt"/>
              <a:cs typeface="Times New Roman" pitchFamily="18" charset="0"/>
            </a:endParaRPr>
          </a:p>
        </p:txBody>
      </p:sp>
      <p:sp>
        <p:nvSpPr>
          <p:cNvPr id="6" name="Τίτλος 1">
            <a:extLst>
              <a:ext uri="{FF2B5EF4-FFF2-40B4-BE49-F238E27FC236}">
                <a16:creationId xmlns:a16="http://schemas.microsoft.com/office/drawing/2014/main" id="{289BE7F1-C18F-4DAD-84D4-800ADB1899CD}"/>
              </a:ext>
            </a:extLst>
          </p:cNvPr>
          <p:cNvSpPr>
            <a:spLocks noGrp="1"/>
          </p:cNvSpPr>
          <p:nvPr>
            <p:ph type="title"/>
          </p:nvPr>
        </p:nvSpPr>
        <p:spPr>
          <a:xfrm>
            <a:off x="2707159" y="693217"/>
            <a:ext cx="4032448" cy="576064"/>
          </a:xfrm>
        </p:spPr>
        <p:txBody>
          <a:bodyPr>
            <a:noAutofit/>
          </a:bodyPr>
          <a:lstStyle/>
          <a:p>
            <a:pPr algn="ctr"/>
            <a:r>
              <a:rPr lang="el-GR" sz="2800" dirty="0">
                <a:latin typeface="+mn-lt"/>
                <a:cs typeface="Times New Roman" panose="02020603050405020304" pitchFamily="18" charset="0"/>
              </a:rPr>
              <a:t>Μεθοδολογία 2/2</a:t>
            </a:r>
            <a:endParaRPr lang="el-GR" sz="2800" b="1" dirty="0">
              <a:latin typeface="+mn-lt"/>
              <a:cs typeface="Times New Roman" panose="02020603050405020304" pitchFamily="18" charset="0"/>
            </a:endParaRPr>
          </a:p>
        </p:txBody>
      </p:sp>
    </p:spTree>
    <p:extLst>
      <p:ext uri="{BB962C8B-B14F-4D97-AF65-F5344CB8AC3E}">
        <p14:creationId xmlns:p14="http://schemas.microsoft.com/office/powerpoint/2010/main" val="1091847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1547664" y="2361074"/>
            <a:ext cx="7200800" cy="646331"/>
          </a:xfrm>
          <a:prstGeom prst="rect">
            <a:avLst/>
          </a:prstGeom>
          <a:ln>
            <a:solidFill>
              <a:srgbClr val="C00000"/>
            </a:solidFill>
          </a:ln>
        </p:spPr>
        <p:txBody>
          <a:bodyPr wrap="square">
            <a:spAutoFit/>
          </a:bodyPr>
          <a:lstStyle/>
          <a:p>
            <a:pPr algn="ctr"/>
            <a:r>
              <a:rPr lang="el-GR" sz="3600" b="1" dirty="0">
                <a:solidFill>
                  <a:srgbClr val="931B1B"/>
                </a:solidFill>
                <a:latin typeface="+mn-lt"/>
                <a:cs typeface="Times New Roman" panose="02020603050405020304" pitchFamily="18" charset="0"/>
              </a:rPr>
              <a:t>ΠΑΡΑΓΟΜΕΝΟ ΕΚΠΑΙΔΕΥΤΙΚΟ ΥΛΙΚΟ</a:t>
            </a:r>
          </a:p>
        </p:txBody>
      </p:sp>
    </p:spTree>
    <p:extLst>
      <p:ext uri="{BB962C8B-B14F-4D97-AF65-F5344CB8AC3E}">
        <p14:creationId xmlns:p14="http://schemas.microsoft.com/office/powerpoint/2010/main" val="3254187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95736" y="692696"/>
            <a:ext cx="5544616" cy="504056"/>
          </a:xfrm>
        </p:spPr>
        <p:txBody>
          <a:bodyPr>
            <a:noAutofit/>
          </a:bodyPr>
          <a:lstStyle/>
          <a:p>
            <a:pPr algn="ctr"/>
            <a:r>
              <a:rPr lang="el-GR" sz="2400" dirty="0">
                <a:latin typeface="+mn-lt"/>
                <a:cs typeface="Times New Roman" panose="02020603050405020304" pitchFamily="18" charset="0"/>
              </a:rPr>
              <a:t>Παραγόμενο εκπαιδευτικό υλικό 1/6</a:t>
            </a:r>
            <a:endParaRPr lang="el-GR" sz="2400" b="1" dirty="0">
              <a:solidFill>
                <a:srgbClr val="FF0000"/>
              </a:solidFill>
              <a:latin typeface="+mn-lt"/>
              <a:cs typeface="Times New Roman" panose="02020603050405020304" pitchFamily="18" charset="0"/>
            </a:endParaRPr>
          </a:p>
        </p:txBody>
      </p:sp>
      <p:sp>
        <p:nvSpPr>
          <p:cNvPr id="4" name="9 - Ορθογώνιο"/>
          <p:cNvSpPr/>
          <p:nvPr/>
        </p:nvSpPr>
        <p:spPr>
          <a:xfrm>
            <a:off x="539552" y="2708920"/>
            <a:ext cx="8352928" cy="923330"/>
          </a:xfrm>
          <a:prstGeom prst="rect">
            <a:avLst/>
          </a:prstGeom>
        </p:spPr>
        <p:txBody>
          <a:bodyPr wrap="square">
            <a:spAutoFit/>
          </a:bodyPr>
          <a:lstStyle/>
          <a:p>
            <a:pPr marL="809625" indent="-809625" algn="just"/>
            <a:r>
              <a:rPr lang="el-GR" sz="1800" b="1" dirty="0">
                <a:latin typeface="+mn-lt"/>
              </a:rPr>
              <a:t>Σκοπός:	</a:t>
            </a:r>
            <a:r>
              <a:rPr lang="el-GR" sz="1800" dirty="0">
                <a:latin typeface="+mn-lt"/>
              </a:rPr>
              <a:t>η επιμόρφωση των εκπαιδευτικών Φυσικής Αγωγής στη θεματική ενότητα των ελληνικών παραδοσιακών χορών όπως αυτή αναπτύσσεται στο βιβλίο του καθηγητή.</a:t>
            </a:r>
            <a:endParaRPr lang="el-GR" sz="3200" dirty="0">
              <a:latin typeface="+mn-lt"/>
            </a:endParaRPr>
          </a:p>
        </p:txBody>
      </p:sp>
      <p:pic>
        <p:nvPicPr>
          <p:cNvPr id="8" name="Εικόνα 7">
            <a:extLst>
              <a:ext uri="{FF2B5EF4-FFF2-40B4-BE49-F238E27FC236}">
                <a16:creationId xmlns:a16="http://schemas.microsoft.com/office/drawing/2014/main" id="{0D936C44-CC6E-483C-8193-37C77ACAFF03}"/>
              </a:ext>
            </a:extLst>
          </p:cNvPr>
          <p:cNvPicPr/>
          <p:nvPr/>
        </p:nvPicPr>
        <p:blipFill rotWithShape="1">
          <a:blip r:embed="rId2"/>
          <a:srcRect t="12634" b="4731"/>
          <a:stretch/>
        </p:blipFill>
        <p:spPr bwMode="auto">
          <a:xfrm>
            <a:off x="1849742" y="3711258"/>
            <a:ext cx="5444515" cy="2808312"/>
          </a:xfrm>
          <a:prstGeom prst="rect">
            <a:avLst/>
          </a:prstGeom>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5DA83110-D97A-4991-A063-BFFA5B50822F}"/>
              </a:ext>
            </a:extLst>
          </p:cNvPr>
          <p:cNvPicPr/>
          <p:nvPr/>
        </p:nvPicPr>
        <p:blipFill rotWithShape="1">
          <a:blip r:embed="rId3"/>
          <a:srcRect l="28535" t="51077" r="9017" b="34117"/>
          <a:stretch/>
        </p:blipFill>
        <p:spPr bwMode="auto">
          <a:xfrm>
            <a:off x="1403648" y="1412776"/>
            <a:ext cx="7344816" cy="11521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5266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99592" y="1412776"/>
            <a:ext cx="7920880" cy="4907754"/>
          </a:xfrm>
          <a:prstGeom prst="rect">
            <a:avLst/>
          </a:prstGeom>
        </p:spPr>
        <p:txBody>
          <a:bodyPr wrap="square">
            <a:spAutoFit/>
          </a:bodyPr>
          <a:lstStyle/>
          <a:p>
            <a:pPr lvl="1" algn="just">
              <a:lnSpc>
                <a:spcPct val="120000"/>
              </a:lnSpc>
              <a:spcBef>
                <a:spcPts val="0"/>
              </a:spcBef>
              <a:spcAft>
                <a:spcPts val="600"/>
              </a:spcAft>
            </a:pPr>
            <a:r>
              <a:rPr lang="el-GR" sz="2000" b="1" dirty="0">
                <a:latin typeface="+mn-lt"/>
              </a:rPr>
              <a:t>Περιεχόμενο:</a:t>
            </a:r>
            <a:endParaRPr lang="en-US" sz="2000" b="1" dirty="0">
              <a:latin typeface="+mn-lt"/>
            </a:endParaRPr>
          </a:p>
          <a:p>
            <a:pPr lvl="1" algn="just">
              <a:lnSpc>
                <a:spcPct val="120000"/>
              </a:lnSpc>
              <a:spcBef>
                <a:spcPts val="0"/>
              </a:spcBef>
              <a:spcAft>
                <a:spcPts val="600"/>
              </a:spcAft>
            </a:pPr>
            <a:r>
              <a:rPr lang="el-GR" sz="2000" b="1" dirty="0">
                <a:solidFill>
                  <a:srgbClr val="931B1B"/>
                </a:solidFill>
                <a:latin typeface="+mn-lt"/>
              </a:rPr>
              <a:t>α) </a:t>
            </a:r>
            <a:r>
              <a:rPr lang="el-GR" sz="2000" dirty="0">
                <a:latin typeface="+mn-lt"/>
              </a:rPr>
              <a:t>παρατίθενται</a:t>
            </a:r>
            <a:r>
              <a:rPr lang="el-GR" sz="2000" dirty="0">
                <a:solidFill>
                  <a:srgbClr val="931B1B"/>
                </a:solidFill>
                <a:latin typeface="+mn-lt"/>
              </a:rPr>
              <a:t> </a:t>
            </a:r>
            <a:r>
              <a:rPr lang="el-GR" sz="2000" b="1" dirty="0">
                <a:solidFill>
                  <a:srgbClr val="931B1B"/>
                </a:solidFill>
                <a:latin typeface="+mn-lt"/>
              </a:rPr>
              <a:t>8 μαθήματα </a:t>
            </a:r>
            <a:r>
              <a:rPr lang="el-GR" sz="2000" dirty="0">
                <a:latin typeface="+mn-lt"/>
              </a:rPr>
              <a:t>για μαθητές </a:t>
            </a:r>
            <a:r>
              <a:rPr lang="el-GR" sz="2000" b="1" dirty="0">
                <a:solidFill>
                  <a:srgbClr val="931B1B"/>
                </a:solidFill>
                <a:latin typeface="+mn-lt"/>
              </a:rPr>
              <a:t>Α΄ και Β΄ Δημοτικού</a:t>
            </a:r>
            <a:r>
              <a:rPr lang="en-US" sz="2000" dirty="0">
                <a:latin typeface="+mn-lt"/>
              </a:rPr>
              <a:t>.</a:t>
            </a:r>
            <a:endParaRPr lang="el-GR" sz="2000" dirty="0">
              <a:latin typeface="+mn-lt"/>
            </a:endParaRPr>
          </a:p>
          <a:p>
            <a:pPr lvl="1" algn="just">
              <a:lnSpc>
                <a:spcPct val="120000"/>
              </a:lnSpc>
              <a:spcBef>
                <a:spcPts val="0"/>
              </a:spcBef>
              <a:spcAft>
                <a:spcPts val="600"/>
              </a:spcAft>
            </a:pPr>
            <a:r>
              <a:rPr lang="el-GR" sz="1400" b="0" i="0" dirty="0">
                <a:solidFill>
                  <a:srgbClr val="323232"/>
                </a:solidFill>
                <a:effectLst/>
                <a:latin typeface="+mn-lt"/>
                <a:cs typeface="Times New Roman" panose="02020603050405020304" pitchFamily="18" charset="0"/>
              </a:rPr>
              <a:t>1</a:t>
            </a:r>
            <a:r>
              <a:rPr lang="el-GR" sz="1400" b="0" i="0" baseline="30000" dirty="0">
                <a:solidFill>
                  <a:srgbClr val="323232"/>
                </a:solidFill>
                <a:effectLst/>
                <a:latin typeface="+mn-lt"/>
                <a:cs typeface="Times New Roman" panose="02020603050405020304" pitchFamily="18" charset="0"/>
              </a:rPr>
              <a:t>ο</a:t>
            </a:r>
            <a:r>
              <a:rPr lang="el-GR" sz="1400" b="0" i="0" dirty="0">
                <a:solidFill>
                  <a:srgbClr val="323232"/>
                </a:solidFill>
                <a:effectLst/>
                <a:latin typeface="+mn-lt"/>
                <a:cs typeface="Times New Roman" panose="02020603050405020304" pitchFamily="18" charset="0"/>
              </a:rPr>
              <a:t> ΜΑΘΗΜΑ Γρήγορο Χασάπικο</a:t>
            </a:r>
          </a:p>
          <a:p>
            <a:pPr lvl="1" algn="just">
              <a:lnSpc>
                <a:spcPct val="120000"/>
              </a:lnSpc>
              <a:spcBef>
                <a:spcPts val="0"/>
              </a:spcBef>
              <a:spcAft>
                <a:spcPts val="600"/>
              </a:spcAft>
            </a:pPr>
            <a:r>
              <a:rPr lang="el-GR" sz="1400" b="0" i="0" dirty="0">
                <a:solidFill>
                  <a:srgbClr val="323232"/>
                </a:solidFill>
                <a:effectLst/>
                <a:latin typeface="+mn-lt"/>
                <a:cs typeface="Times New Roman" panose="02020603050405020304" pitchFamily="18" charset="0"/>
              </a:rPr>
              <a:t>2</a:t>
            </a:r>
            <a:r>
              <a:rPr lang="el-GR" sz="1400" b="0" i="0" baseline="30000" dirty="0">
                <a:solidFill>
                  <a:srgbClr val="323232"/>
                </a:solidFill>
                <a:effectLst/>
                <a:latin typeface="+mn-lt"/>
                <a:cs typeface="Times New Roman" panose="02020603050405020304" pitchFamily="18" charset="0"/>
              </a:rPr>
              <a:t>ο</a:t>
            </a:r>
            <a:r>
              <a:rPr lang="el-GR" sz="1400" b="0" i="0" dirty="0">
                <a:solidFill>
                  <a:srgbClr val="323232"/>
                </a:solidFill>
                <a:effectLst/>
                <a:latin typeface="+mn-lt"/>
                <a:cs typeface="Times New Roman" panose="02020603050405020304" pitchFamily="18" charset="0"/>
              </a:rPr>
              <a:t> ΜΑΘΗΜΑ Κινητικό μοτίβο</a:t>
            </a:r>
            <a:r>
              <a:rPr lang="el-GR" sz="1400" b="1" i="0" dirty="0">
                <a:solidFill>
                  <a:srgbClr val="323232"/>
                </a:solidFill>
                <a:effectLst/>
                <a:latin typeface="+mn-lt"/>
                <a:cs typeface="Times New Roman" panose="02020603050405020304" pitchFamily="18" charset="0"/>
              </a:rPr>
              <a:t> </a:t>
            </a:r>
            <a:r>
              <a:rPr lang="el-GR" sz="1400" b="0" i="0" dirty="0">
                <a:solidFill>
                  <a:srgbClr val="323232"/>
                </a:solidFill>
                <a:effectLst/>
                <a:latin typeface="+mn-lt"/>
                <a:cs typeface="Times New Roman" panose="02020603050405020304" pitchFamily="18" charset="0"/>
              </a:rPr>
              <a:t>«στα τρία» </a:t>
            </a:r>
          </a:p>
          <a:p>
            <a:pPr lvl="1" algn="just">
              <a:lnSpc>
                <a:spcPct val="120000"/>
              </a:lnSpc>
              <a:spcBef>
                <a:spcPts val="0"/>
              </a:spcBef>
              <a:spcAft>
                <a:spcPts val="600"/>
              </a:spcAft>
            </a:pPr>
            <a:r>
              <a:rPr lang="el-GR" sz="1400" b="0" i="0" dirty="0">
                <a:solidFill>
                  <a:srgbClr val="323232"/>
                </a:solidFill>
                <a:effectLst/>
                <a:latin typeface="+mn-lt"/>
                <a:cs typeface="Times New Roman" panose="02020603050405020304" pitchFamily="18" charset="0"/>
              </a:rPr>
              <a:t>3ο ΜΑΘΗΜΑ Τοπικοί χοροί ο αποκριάτικο τραγούδι-χορός </a:t>
            </a:r>
            <a:r>
              <a:rPr lang="el-GR" sz="1400" b="0" i="0" dirty="0">
                <a:effectLst/>
                <a:latin typeface="+mn-lt"/>
                <a:cs typeface="Times New Roman" panose="02020603050405020304" pitchFamily="18" charset="0"/>
              </a:rPr>
              <a:t>«Κάτω στο γιαλό»</a:t>
            </a:r>
            <a:r>
              <a:rPr lang="en-US" sz="1400" b="0" i="0" dirty="0">
                <a:effectLst/>
                <a:latin typeface="+mn-lt"/>
                <a:cs typeface="Times New Roman" panose="02020603050405020304" pitchFamily="18" charset="0"/>
              </a:rPr>
              <a:t> </a:t>
            </a:r>
            <a:endParaRPr lang="el-GR" sz="1400" b="0" i="0" dirty="0">
              <a:effectLst/>
              <a:latin typeface="+mn-lt"/>
              <a:cs typeface="Times New Roman" panose="02020603050405020304" pitchFamily="18" charset="0"/>
            </a:endParaRPr>
          </a:p>
          <a:p>
            <a:pPr lvl="1" algn="just">
              <a:lnSpc>
                <a:spcPct val="120000"/>
              </a:lnSpc>
              <a:spcBef>
                <a:spcPts val="0"/>
              </a:spcBef>
              <a:spcAft>
                <a:spcPts val="600"/>
              </a:spcAft>
            </a:pPr>
            <a:r>
              <a:rPr lang="el-GR" sz="1400" b="0" i="0" dirty="0">
                <a:effectLst/>
                <a:latin typeface="+mn-lt"/>
                <a:cs typeface="Times New Roman" panose="02020603050405020304" pitchFamily="18" charset="0"/>
              </a:rPr>
              <a:t>4</a:t>
            </a:r>
            <a:r>
              <a:rPr lang="en-US" sz="1400" b="0" i="0" dirty="0">
                <a:effectLst/>
                <a:latin typeface="+mn-lt"/>
                <a:cs typeface="Times New Roman" panose="02020603050405020304" pitchFamily="18" charset="0"/>
              </a:rPr>
              <a:t>o </a:t>
            </a:r>
            <a:r>
              <a:rPr lang="el-GR" sz="1400" b="0" i="0" dirty="0">
                <a:effectLst/>
                <a:latin typeface="+mn-lt"/>
                <a:cs typeface="Times New Roman" panose="02020603050405020304" pitchFamily="18" charset="0"/>
              </a:rPr>
              <a:t>ΜΑΘΗΜΑ </a:t>
            </a:r>
            <a:r>
              <a:rPr lang="el-GR" sz="1400" b="0" i="0" dirty="0">
                <a:solidFill>
                  <a:srgbClr val="323232"/>
                </a:solidFill>
                <a:effectLst/>
                <a:latin typeface="+mn-lt"/>
                <a:cs typeface="Times New Roman" panose="02020603050405020304" pitchFamily="18" charset="0"/>
              </a:rPr>
              <a:t>Συρτός </a:t>
            </a:r>
            <a:r>
              <a:rPr lang="el-GR" sz="1400" dirty="0">
                <a:solidFill>
                  <a:srgbClr val="323232"/>
                </a:solidFill>
                <a:latin typeface="+mn-lt"/>
                <a:cs typeface="Times New Roman" panose="02020603050405020304" pitchFamily="18" charset="0"/>
              </a:rPr>
              <a:t>Θάσου </a:t>
            </a:r>
            <a:r>
              <a:rPr lang="el-GR" sz="1400" b="0" i="0" dirty="0">
                <a:solidFill>
                  <a:srgbClr val="323232"/>
                </a:solidFill>
                <a:effectLst/>
                <a:latin typeface="+mn-lt"/>
                <a:cs typeface="Times New Roman" panose="02020603050405020304" pitchFamily="18" charset="0"/>
              </a:rPr>
              <a:t>«Όλα τα πουλάκια»</a:t>
            </a:r>
            <a:endParaRPr lang="el-GR" sz="1400" b="0" i="0" dirty="0">
              <a:effectLst/>
              <a:latin typeface="+mn-lt"/>
              <a:cs typeface="Times New Roman" panose="02020603050405020304" pitchFamily="18" charset="0"/>
            </a:endParaRPr>
          </a:p>
          <a:p>
            <a:pPr lvl="1" algn="just">
              <a:lnSpc>
                <a:spcPct val="120000"/>
              </a:lnSpc>
              <a:spcBef>
                <a:spcPts val="0"/>
              </a:spcBef>
              <a:spcAft>
                <a:spcPts val="600"/>
              </a:spcAft>
            </a:pPr>
            <a:r>
              <a:rPr lang="el-GR" sz="1400" b="0" i="0" dirty="0">
                <a:effectLst/>
                <a:latin typeface="+mn-lt"/>
                <a:cs typeface="Times New Roman" panose="02020603050405020304" pitchFamily="18" charset="0"/>
              </a:rPr>
              <a:t>5</a:t>
            </a:r>
            <a:r>
              <a:rPr lang="en-US" sz="1400" b="0" i="0" dirty="0">
                <a:effectLst/>
                <a:latin typeface="+mn-lt"/>
                <a:cs typeface="Times New Roman" panose="02020603050405020304" pitchFamily="18" charset="0"/>
              </a:rPr>
              <a:t>o </a:t>
            </a:r>
            <a:r>
              <a:rPr lang="el-GR" sz="1400" b="0" i="0" dirty="0">
                <a:effectLst/>
                <a:latin typeface="+mn-lt"/>
                <a:cs typeface="Times New Roman" panose="02020603050405020304" pitchFamily="18" charset="0"/>
              </a:rPr>
              <a:t>ΜΑΘΗΜΑ </a:t>
            </a:r>
            <a:r>
              <a:rPr lang="el-GR" sz="1400" b="0" i="0" dirty="0">
                <a:solidFill>
                  <a:srgbClr val="323232"/>
                </a:solidFill>
                <a:effectLst/>
                <a:latin typeface="+mn-lt"/>
                <a:cs typeface="Times New Roman" panose="02020603050405020304" pitchFamily="18" charset="0"/>
              </a:rPr>
              <a:t>Ο χορός  «Σαμαρίνα» </a:t>
            </a:r>
          </a:p>
          <a:p>
            <a:pPr lvl="1" algn="just">
              <a:lnSpc>
                <a:spcPct val="120000"/>
              </a:lnSpc>
              <a:spcBef>
                <a:spcPts val="0"/>
              </a:spcBef>
              <a:spcAft>
                <a:spcPts val="600"/>
              </a:spcAft>
            </a:pPr>
            <a:r>
              <a:rPr lang="el-GR" sz="1400" b="0" i="0" dirty="0">
                <a:effectLst/>
                <a:latin typeface="+mn-lt"/>
                <a:cs typeface="Times New Roman" panose="02020603050405020304" pitchFamily="18" charset="0"/>
              </a:rPr>
              <a:t>6</a:t>
            </a:r>
            <a:r>
              <a:rPr lang="en-US" sz="1400" b="0" i="0" dirty="0">
                <a:effectLst/>
                <a:latin typeface="+mn-lt"/>
                <a:cs typeface="Times New Roman" panose="02020603050405020304" pitchFamily="18" charset="0"/>
              </a:rPr>
              <a:t>o </a:t>
            </a:r>
            <a:r>
              <a:rPr lang="el-GR" sz="1400" b="0" i="0" dirty="0">
                <a:effectLst/>
                <a:latin typeface="+mn-lt"/>
                <a:cs typeface="Times New Roman" panose="02020603050405020304" pitchFamily="18" charset="0"/>
              </a:rPr>
              <a:t>ΜΑΘΗΜΑ </a:t>
            </a:r>
            <a:r>
              <a:rPr lang="el-GR" sz="1400" b="0" i="0" dirty="0">
                <a:solidFill>
                  <a:srgbClr val="323232"/>
                </a:solidFill>
                <a:effectLst/>
                <a:latin typeface="+mn-lt"/>
                <a:cs typeface="Times New Roman" panose="02020603050405020304" pitchFamily="18" charset="0"/>
              </a:rPr>
              <a:t>Ο χορός «΄</a:t>
            </a:r>
            <a:r>
              <a:rPr lang="el-GR" sz="1400" b="0" i="0" dirty="0" err="1">
                <a:solidFill>
                  <a:srgbClr val="323232"/>
                </a:solidFill>
                <a:effectLst/>
                <a:latin typeface="+mn-lt"/>
                <a:cs typeface="Times New Roman" panose="02020603050405020304" pitchFamily="18" charset="0"/>
              </a:rPr>
              <a:t>Αη</a:t>
            </a:r>
            <a:r>
              <a:rPr lang="el-GR" sz="1400" b="0" i="0" dirty="0">
                <a:solidFill>
                  <a:srgbClr val="323232"/>
                </a:solidFill>
                <a:effectLst/>
                <a:latin typeface="+mn-lt"/>
                <a:cs typeface="Times New Roman" panose="02020603050405020304" pitchFamily="18" charset="0"/>
              </a:rPr>
              <a:t> Γιώργης» (Κέρκυρα)</a:t>
            </a:r>
          </a:p>
          <a:p>
            <a:pPr algn="just">
              <a:lnSpc>
                <a:spcPct val="120000"/>
              </a:lnSpc>
              <a:spcBef>
                <a:spcPts val="0"/>
              </a:spcBef>
              <a:spcAft>
                <a:spcPts val="600"/>
              </a:spcAft>
            </a:pPr>
            <a:r>
              <a:rPr lang="el-GR" sz="1400" b="0" i="0" dirty="0">
                <a:solidFill>
                  <a:srgbClr val="323232"/>
                </a:solidFill>
                <a:effectLst/>
                <a:latin typeface="+mn-lt"/>
                <a:cs typeface="Times New Roman" panose="02020603050405020304" pitchFamily="18" charset="0"/>
              </a:rPr>
              <a:t>        </a:t>
            </a:r>
            <a:r>
              <a:rPr lang="en-US" sz="1400" b="0" i="0" dirty="0">
                <a:effectLst/>
                <a:latin typeface="+mn-lt"/>
                <a:cs typeface="Times New Roman" panose="02020603050405020304" pitchFamily="18" charset="0"/>
              </a:rPr>
              <a:t> </a:t>
            </a:r>
            <a:r>
              <a:rPr lang="el-GR" sz="1400" b="0" i="0" dirty="0">
                <a:effectLst/>
                <a:latin typeface="+mn-lt"/>
                <a:cs typeface="Times New Roman" panose="02020603050405020304" pitchFamily="18" charset="0"/>
              </a:rPr>
              <a:t> 7</a:t>
            </a:r>
            <a:r>
              <a:rPr lang="en-US" sz="1400" b="0" i="0" dirty="0">
                <a:effectLst/>
                <a:latin typeface="+mn-lt"/>
                <a:cs typeface="Times New Roman" panose="02020603050405020304" pitchFamily="18" charset="0"/>
              </a:rPr>
              <a:t>o </a:t>
            </a:r>
            <a:r>
              <a:rPr lang="el-GR" sz="1400" b="0" i="0" dirty="0">
                <a:effectLst/>
                <a:latin typeface="+mn-lt"/>
                <a:cs typeface="Times New Roman" panose="02020603050405020304" pitchFamily="18" charset="0"/>
              </a:rPr>
              <a:t>ΜΑΘΗΜΑ </a:t>
            </a:r>
            <a:r>
              <a:rPr lang="el-GR" sz="1400" b="0" i="0" dirty="0">
                <a:solidFill>
                  <a:srgbClr val="323232"/>
                </a:solidFill>
                <a:effectLst/>
                <a:latin typeface="+mn-lt"/>
                <a:cs typeface="Times New Roman" panose="02020603050405020304" pitchFamily="18" charset="0"/>
              </a:rPr>
              <a:t>Ο αποκριάτικος χορός «Τα κουκιά»  </a:t>
            </a:r>
          </a:p>
          <a:p>
            <a:pPr lvl="1" algn="just">
              <a:lnSpc>
                <a:spcPct val="120000"/>
              </a:lnSpc>
              <a:spcBef>
                <a:spcPts val="0"/>
              </a:spcBef>
              <a:spcAft>
                <a:spcPts val="600"/>
              </a:spcAft>
            </a:pPr>
            <a:r>
              <a:rPr lang="el-GR" sz="1400" b="0" i="0" dirty="0">
                <a:effectLst/>
                <a:latin typeface="+mn-lt"/>
                <a:cs typeface="Times New Roman" panose="02020603050405020304" pitchFamily="18" charset="0"/>
              </a:rPr>
              <a:t>8</a:t>
            </a:r>
            <a:r>
              <a:rPr lang="en-US" sz="1400" b="0" i="0" dirty="0">
                <a:effectLst/>
                <a:latin typeface="+mn-lt"/>
                <a:cs typeface="Times New Roman" panose="02020603050405020304" pitchFamily="18" charset="0"/>
              </a:rPr>
              <a:t>o </a:t>
            </a:r>
            <a:r>
              <a:rPr lang="el-GR" sz="1400" b="0" i="0" dirty="0">
                <a:effectLst/>
                <a:latin typeface="+mn-lt"/>
                <a:cs typeface="Times New Roman" panose="02020603050405020304" pitchFamily="18" charset="0"/>
              </a:rPr>
              <a:t>ΜΑΘΗΜΑ </a:t>
            </a:r>
            <a:r>
              <a:rPr lang="el-GR" sz="1400" b="0" i="0" dirty="0">
                <a:solidFill>
                  <a:srgbClr val="323232"/>
                </a:solidFill>
                <a:effectLst/>
                <a:latin typeface="+mn-lt"/>
                <a:cs typeface="Times New Roman" panose="02020603050405020304" pitchFamily="18" charset="0"/>
              </a:rPr>
              <a:t>Επανάληψη και σύνδεση με την τοπική παράδοση </a:t>
            </a:r>
          </a:p>
          <a:p>
            <a:pPr lvl="1" algn="just">
              <a:lnSpc>
                <a:spcPct val="120000"/>
              </a:lnSpc>
              <a:spcBef>
                <a:spcPts val="0"/>
              </a:spcBef>
              <a:spcAft>
                <a:spcPts val="600"/>
              </a:spcAft>
            </a:pPr>
            <a:r>
              <a:rPr lang="el-GR" sz="1600" b="0" i="0" dirty="0">
                <a:solidFill>
                  <a:srgbClr val="323232"/>
                </a:solidFill>
                <a:effectLst/>
                <a:latin typeface="+mn-lt"/>
                <a:cs typeface="Times New Roman" panose="02020603050405020304" pitchFamily="18" charset="0"/>
              </a:rPr>
              <a:t>  </a:t>
            </a:r>
          </a:p>
          <a:p>
            <a:pPr lvl="1" algn="just">
              <a:lnSpc>
                <a:spcPct val="120000"/>
              </a:lnSpc>
              <a:spcBef>
                <a:spcPts val="0"/>
              </a:spcBef>
              <a:spcAft>
                <a:spcPts val="600"/>
              </a:spcAft>
            </a:pPr>
            <a:r>
              <a:rPr lang="en-US" sz="1400" dirty="0">
                <a:solidFill>
                  <a:srgbClr val="0070C0"/>
                </a:solidFill>
                <a:latin typeface="+mn-lt"/>
                <a:cs typeface="Times New Roman" panose="02020603050405020304" pitchFamily="18" charset="0"/>
                <a:hlinkClick r:id="rId2"/>
              </a:rPr>
              <a:t>http://chamilo.datacenter.uoc.gr/metchamilo/main/lp/lp_controller.php?cidReq=DIDASKALIAELLPARADOSIAKWNXORWNBDH&amp;id_session=0&amp;gidReq=0&amp;gradebook=0&amp;origin=&amp;action=view&amp;lp_id=1269&amp;isStudentView=true</a:t>
            </a:r>
            <a:endParaRPr lang="el-GR" sz="1400" dirty="0">
              <a:latin typeface="+mn-lt"/>
              <a:cs typeface="Times New Roman" panose="02020603050405020304" pitchFamily="18" charset="0"/>
            </a:endParaRPr>
          </a:p>
        </p:txBody>
      </p:sp>
      <p:sp>
        <p:nvSpPr>
          <p:cNvPr id="6" name="Τίτλος 1">
            <a:extLst>
              <a:ext uri="{FF2B5EF4-FFF2-40B4-BE49-F238E27FC236}">
                <a16:creationId xmlns:a16="http://schemas.microsoft.com/office/drawing/2014/main" id="{8E3ED577-39BD-461E-995C-66A67EADF1E3}"/>
              </a:ext>
            </a:extLst>
          </p:cNvPr>
          <p:cNvSpPr>
            <a:spLocks noGrp="1"/>
          </p:cNvSpPr>
          <p:nvPr>
            <p:ph type="title"/>
          </p:nvPr>
        </p:nvSpPr>
        <p:spPr>
          <a:xfrm>
            <a:off x="2195736" y="692696"/>
            <a:ext cx="5544616" cy="504056"/>
          </a:xfrm>
        </p:spPr>
        <p:txBody>
          <a:bodyPr>
            <a:noAutofit/>
          </a:bodyPr>
          <a:lstStyle/>
          <a:p>
            <a:pPr algn="ctr"/>
            <a:r>
              <a:rPr lang="el-GR" sz="2400" dirty="0">
                <a:latin typeface="+mn-lt"/>
                <a:cs typeface="Times New Roman" panose="02020603050405020304" pitchFamily="18" charset="0"/>
              </a:rPr>
              <a:t>Παραγόμενο εκπαιδευτικό υλικό 2/6</a:t>
            </a:r>
            <a:endParaRPr lang="el-GR" sz="2400" b="1"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2334571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C3D6BDED-1CD5-4CA0-A768-507869EECE70}"/>
              </a:ext>
            </a:extLst>
          </p:cNvPr>
          <p:cNvPicPr/>
          <p:nvPr/>
        </p:nvPicPr>
        <p:blipFill rotWithShape="1">
          <a:blip r:embed="rId2"/>
          <a:srcRect l="12379" t="25305" r="24332" b="5644"/>
          <a:stretch/>
        </p:blipFill>
        <p:spPr bwMode="auto">
          <a:xfrm>
            <a:off x="2142984" y="3891880"/>
            <a:ext cx="5429809" cy="2566640"/>
          </a:xfrm>
          <a:prstGeom prst="rect">
            <a:avLst/>
          </a:prstGeom>
          <a:ln>
            <a:noFill/>
          </a:ln>
          <a:extLst>
            <a:ext uri="{53640926-AAD7-44D8-BBD7-CCE9431645EC}">
              <a14:shadowObscured xmlns:a14="http://schemas.microsoft.com/office/drawing/2010/main"/>
            </a:ext>
          </a:extLst>
        </p:spPr>
      </p:pic>
      <p:pic>
        <p:nvPicPr>
          <p:cNvPr id="8" name="Εικόνα 7">
            <a:extLst>
              <a:ext uri="{FF2B5EF4-FFF2-40B4-BE49-F238E27FC236}">
                <a16:creationId xmlns:a16="http://schemas.microsoft.com/office/drawing/2014/main" id="{DC2C71DB-721B-4351-A6DD-F3AC15F9F2AA}"/>
              </a:ext>
            </a:extLst>
          </p:cNvPr>
          <p:cNvPicPr/>
          <p:nvPr/>
        </p:nvPicPr>
        <p:blipFill rotWithShape="1">
          <a:blip r:embed="rId3"/>
          <a:srcRect l="13048" t="25748" r="24519" b="8482"/>
          <a:stretch/>
        </p:blipFill>
        <p:spPr bwMode="auto">
          <a:xfrm>
            <a:off x="2142984" y="1386340"/>
            <a:ext cx="5400600" cy="2474708"/>
          </a:xfrm>
          <a:prstGeom prst="rect">
            <a:avLst/>
          </a:prstGeom>
          <a:ln>
            <a:noFill/>
          </a:ln>
          <a:extLst>
            <a:ext uri="{53640926-AAD7-44D8-BBD7-CCE9431645EC}">
              <a14:shadowObscured xmlns:a14="http://schemas.microsoft.com/office/drawing/2010/main"/>
            </a:ext>
          </a:extLst>
        </p:spPr>
      </p:pic>
      <p:sp>
        <p:nvSpPr>
          <p:cNvPr id="9" name="Τίτλος 1">
            <a:extLst>
              <a:ext uri="{FF2B5EF4-FFF2-40B4-BE49-F238E27FC236}">
                <a16:creationId xmlns:a16="http://schemas.microsoft.com/office/drawing/2014/main" id="{6B9B3900-A74D-4E66-A2C7-38B50083328A}"/>
              </a:ext>
            </a:extLst>
          </p:cNvPr>
          <p:cNvSpPr>
            <a:spLocks noGrp="1"/>
          </p:cNvSpPr>
          <p:nvPr>
            <p:ph type="title"/>
          </p:nvPr>
        </p:nvSpPr>
        <p:spPr>
          <a:xfrm>
            <a:off x="2195736" y="692696"/>
            <a:ext cx="5544616" cy="504056"/>
          </a:xfrm>
        </p:spPr>
        <p:txBody>
          <a:bodyPr>
            <a:noAutofit/>
          </a:bodyPr>
          <a:lstStyle/>
          <a:p>
            <a:pPr algn="ctr"/>
            <a:r>
              <a:rPr lang="el-GR" sz="2400" dirty="0">
                <a:latin typeface="+mn-lt"/>
                <a:cs typeface="Times New Roman" panose="02020603050405020304" pitchFamily="18" charset="0"/>
              </a:rPr>
              <a:t>Παραγόμενο εκπαιδευτικό υλικό 3/6</a:t>
            </a:r>
            <a:endParaRPr lang="el-GR" sz="2400" b="1" dirty="0">
              <a:solidFill>
                <a:srgbClr val="FF0000"/>
              </a:solidFill>
              <a:latin typeface="+mn-lt"/>
              <a:cs typeface="Times New Roman" panose="02020603050405020304" pitchFamily="18" charset="0"/>
            </a:endParaRPr>
          </a:p>
        </p:txBody>
      </p:sp>
      <p:sp>
        <p:nvSpPr>
          <p:cNvPr id="5" name="Οβάλ 4">
            <a:extLst>
              <a:ext uri="{FF2B5EF4-FFF2-40B4-BE49-F238E27FC236}">
                <a16:creationId xmlns:a16="http://schemas.microsoft.com/office/drawing/2014/main" id="{E865850B-B6D5-46C0-91C7-FB0DA7465A70}"/>
              </a:ext>
            </a:extLst>
          </p:cNvPr>
          <p:cNvSpPr/>
          <p:nvPr/>
        </p:nvSpPr>
        <p:spPr>
          <a:xfrm>
            <a:off x="3779912" y="1988840"/>
            <a:ext cx="1728192" cy="504056"/>
          </a:xfrm>
          <a:prstGeom prst="ellipse">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Τίτλος 1">
            <a:extLst>
              <a:ext uri="{FF2B5EF4-FFF2-40B4-BE49-F238E27FC236}">
                <a16:creationId xmlns:a16="http://schemas.microsoft.com/office/drawing/2014/main" id="{09B95475-C70F-46F1-9BA1-65C913CD6E18}"/>
              </a:ext>
            </a:extLst>
          </p:cNvPr>
          <p:cNvSpPr txBox="1">
            <a:spLocks/>
          </p:cNvSpPr>
          <p:nvPr/>
        </p:nvSpPr>
        <p:spPr>
          <a:xfrm rot="20970467">
            <a:off x="1429113" y="2202590"/>
            <a:ext cx="2443817" cy="504056"/>
          </a:xfrm>
          <a:prstGeom prst="rect">
            <a:avLst/>
          </a:prstGeo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ctr" fontAlgn="auto">
              <a:spcAft>
                <a:spcPts val="0"/>
              </a:spcAft>
            </a:pPr>
            <a:r>
              <a:rPr lang="el-GR" sz="2400" dirty="0">
                <a:latin typeface="+mn-lt"/>
                <a:cs typeface="Times New Roman" panose="02020603050405020304" pitchFamily="18" charset="0"/>
              </a:rPr>
              <a:t>Παράδειγμα</a:t>
            </a:r>
            <a:endParaRPr lang="el-GR" sz="2400"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2403586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707904" y="548680"/>
            <a:ext cx="2592288" cy="765652"/>
          </a:xfrm>
        </p:spPr>
        <p:txBody>
          <a:bodyPr>
            <a:noAutofit/>
          </a:bodyPr>
          <a:lstStyle/>
          <a:p>
            <a:pPr algn="ctr"/>
            <a:r>
              <a:rPr lang="el-GR" sz="3200" dirty="0">
                <a:latin typeface="+mn-lt"/>
                <a:cs typeface="Times New Roman" panose="02020603050405020304" pitchFamily="18" charset="0"/>
              </a:rPr>
              <a:t>Ευχαριστίες</a:t>
            </a:r>
            <a:endParaRPr lang="el-GR" sz="3200" b="1" dirty="0">
              <a:latin typeface="+mn-lt"/>
              <a:cs typeface="Times New Roman" panose="02020603050405020304" pitchFamily="18" charset="0"/>
            </a:endParaRPr>
          </a:p>
        </p:txBody>
      </p:sp>
      <p:sp>
        <p:nvSpPr>
          <p:cNvPr id="6" name="6 - Ορθογώνιο">
            <a:extLst>
              <a:ext uri="{FF2B5EF4-FFF2-40B4-BE49-F238E27FC236}">
                <a16:creationId xmlns:a16="http://schemas.microsoft.com/office/drawing/2014/main" id="{9CD6C43C-0221-4825-BC86-439A6BA063EA}"/>
              </a:ext>
            </a:extLst>
          </p:cNvPr>
          <p:cNvSpPr/>
          <p:nvPr/>
        </p:nvSpPr>
        <p:spPr>
          <a:xfrm>
            <a:off x="1259632" y="1988840"/>
            <a:ext cx="7199240" cy="3489930"/>
          </a:xfrm>
          <a:prstGeom prst="rect">
            <a:avLst/>
          </a:prstGeom>
        </p:spPr>
        <p:txBody>
          <a:bodyPr wrap="square">
            <a:spAutoFit/>
          </a:bodyPr>
          <a:lstStyle/>
          <a:p>
            <a:pPr marL="285750" indent="-285750" algn="just">
              <a:lnSpc>
                <a:spcPct val="115000"/>
              </a:lnSpc>
              <a:spcAft>
                <a:spcPts val="600"/>
              </a:spcAft>
              <a:buFont typeface="Wingdings" panose="05000000000000000000" pitchFamily="2" charset="2"/>
              <a:buChar char="§"/>
            </a:pPr>
            <a:r>
              <a:rPr lang="el-GR" sz="1800" dirty="0">
                <a:latin typeface="+mn-lt"/>
                <a:ea typeface="Times New Roman" panose="02020603050405020304" pitchFamily="18" charset="0"/>
                <a:cs typeface="Times New Roman" panose="02020603050405020304" pitchFamily="18" charset="0"/>
              </a:rPr>
              <a:t>Καθηγήτρια</a:t>
            </a:r>
            <a:r>
              <a:rPr lang="el-GR" sz="1800" dirty="0">
                <a:solidFill>
                  <a:srgbClr val="FF0000"/>
                </a:solidFill>
                <a:latin typeface="+mn-lt"/>
                <a:ea typeface="Times New Roman" panose="02020603050405020304" pitchFamily="18" charset="0"/>
                <a:cs typeface="Times New Roman" panose="02020603050405020304" pitchFamily="18" charset="0"/>
              </a:rPr>
              <a:t> </a:t>
            </a:r>
            <a:r>
              <a:rPr lang="el-GR" sz="1800" dirty="0">
                <a:solidFill>
                  <a:srgbClr val="000000"/>
                </a:solidFill>
                <a:effectLst/>
                <a:latin typeface="+mn-lt"/>
                <a:ea typeface="Times New Roman" panose="02020603050405020304" pitchFamily="18" charset="0"/>
                <a:cs typeface="Times New Roman" panose="02020603050405020304" pitchFamily="18" charset="0"/>
              </a:rPr>
              <a:t>κ. Μαρία Ι. Κουτσούμπα, Καθηγήτρια στο γνωστικό αντικείμενο «Χορολογία με έμφαση στον Ελληνικό Παραδοσιακό Χορό» στη Σχολή Επιστήμης Φυσικής Αγωγής και Αθλητισμού του Εθνικού και Καποδιστριακού Πανεπιστημίου Αθηνών και ΣΕΠ στο γνωστικό αντικείμενο «Ανοικτή και εξ Αποστάσεως Εκπαίδευση» στο ΕΑΠ.</a:t>
            </a:r>
          </a:p>
          <a:p>
            <a:pPr marL="285750" indent="-285750" algn="just">
              <a:lnSpc>
                <a:spcPct val="115000"/>
              </a:lnSpc>
              <a:spcAft>
                <a:spcPts val="600"/>
              </a:spcAft>
              <a:buFont typeface="Wingdings" panose="05000000000000000000" pitchFamily="2" charset="2"/>
              <a:buChar char="§"/>
            </a:pPr>
            <a:r>
              <a:rPr lang="el-GR" sz="1800" dirty="0">
                <a:solidFill>
                  <a:srgbClr val="000000"/>
                </a:solidFill>
                <a:latin typeface="+mn-lt"/>
                <a:ea typeface="Times New Roman" panose="02020603050405020304" pitchFamily="18" charset="0"/>
                <a:cs typeface="Times New Roman" panose="02020603050405020304" pitchFamily="18" charset="0"/>
              </a:rPr>
              <a:t>κ. Ιωάννη Γκιόσο, Αναπληρωτή Καθηγητή ΣΕΦΑΑ ΕΚΠΑ και ΣΕΠ ΕΑΠ και κ. Ηλία Μαυροειδή, ΣΕΠ ΕΑΠ για τα εποικοδομητικά σχόλιά τους.</a:t>
            </a:r>
          </a:p>
          <a:p>
            <a:pPr marL="285750" indent="-285750" algn="just">
              <a:lnSpc>
                <a:spcPct val="115000"/>
              </a:lnSpc>
              <a:spcAft>
                <a:spcPts val="600"/>
              </a:spcAft>
              <a:buFont typeface="Wingdings" panose="05000000000000000000" pitchFamily="2" charset="2"/>
              <a:buChar char="§"/>
            </a:pPr>
            <a:r>
              <a:rPr lang="el-GR" sz="1800" dirty="0">
                <a:effectLst/>
                <a:latin typeface="+mn-lt"/>
                <a:ea typeface="Times New Roman" panose="02020603050405020304" pitchFamily="18" charset="0"/>
              </a:rPr>
              <a:t>Καθηγητή κ. Αναστασιάδη Παναγιώτη, Ακαδημαϊκό Υπεύθυνο του ΠΜΣ.</a:t>
            </a:r>
            <a:endParaRPr lang="el-GR" sz="1800" dirty="0">
              <a:latin typeface="+mn-lt"/>
              <a:ea typeface="Times New Roman" panose="02020603050405020304" pitchFamily="18" charset="0"/>
              <a:cs typeface="Times New Roman" panose="02020603050405020304" pitchFamily="18" charset="0"/>
            </a:endParaRPr>
          </a:p>
          <a:p>
            <a:pPr marL="285750" indent="-285750" algn="just">
              <a:lnSpc>
                <a:spcPct val="115000"/>
              </a:lnSpc>
              <a:spcAft>
                <a:spcPts val="600"/>
              </a:spcAft>
              <a:buFont typeface="Wingdings" panose="05000000000000000000" pitchFamily="2" charset="2"/>
              <a:buChar char="§"/>
            </a:pPr>
            <a:r>
              <a:rPr lang="el-GR" sz="1800" dirty="0">
                <a:effectLst/>
                <a:latin typeface="+mn-lt"/>
                <a:ea typeface="Times New Roman" panose="02020603050405020304" pitchFamily="18" charset="0"/>
                <a:cs typeface="Times New Roman" panose="02020603050405020304" pitchFamily="18" charset="0"/>
              </a:rPr>
              <a:t>κκ. Καρβούνη Λάμπρο, Κωτσίδη Κωνσταντίνο και </a:t>
            </a:r>
            <a:r>
              <a:rPr lang="el-GR" sz="1800" dirty="0">
                <a:latin typeface="+mn-lt"/>
                <a:ea typeface="Times New Roman" panose="02020603050405020304" pitchFamily="18" charset="0"/>
                <a:cs typeface="Times New Roman" panose="02020603050405020304" pitchFamily="18" charset="0"/>
              </a:rPr>
              <a:t>Σ</a:t>
            </a:r>
            <a:r>
              <a:rPr lang="el-GR" sz="1800" dirty="0">
                <a:effectLst/>
                <a:latin typeface="+mn-lt"/>
                <a:ea typeface="Times New Roman" panose="02020603050405020304" pitchFamily="18" charset="0"/>
                <a:cs typeface="Times New Roman" panose="02020603050405020304" pitchFamily="18" charset="0"/>
              </a:rPr>
              <a:t>υννεφάκη Χρήστο, επιστημονικούς συνεργάτες του ΕΔΙΒΕΑ</a:t>
            </a:r>
            <a:r>
              <a:rPr lang="el-GR" sz="1800" dirty="0">
                <a:latin typeface="+mn-lt"/>
                <a:ea typeface="Times New Roman" panose="02020603050405020304" pitchFamily="18" charset="0"/>
                <a:cs typeface="Times New Roman" panose="02020603050405020304" pitchFamily="18" charset="0"/>
              </a:rPr>
              <a:t>.</a:t>
            </a:r>
            <a:endParaRPr lang="el-GR" sz="1800" dirty="0">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1628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213638DD-928E-46CD-8E60-EF14CD199D3C}"/>
              </a:ext>
            </a:extLst>
          </p:cNvPr>
          <p:cNvPicPr/>
          <p:nvPr/>
        </p:nvPicPr>
        <p:blipFill rotWithShape="1">
          <a:blip r:embed="rId2"/>
          <a:srcRect l="13124" t="26937" r="24069" b="6447"/>
          <a:stretch/>
        </p:blipFill>
        <p:spPr>
          <a:xfrm>
            <a:off x="2051720" y="1240262"/>
            <a:ext cx="5040560" cy="2404762"/>
          </a:xfrm>
          <a:prstGeom prst="rect">
            <a:avLst/>
          </a:prstGeom>
        </p:spPr>
      </p:pic>
      <p:pic>
        <p:nvPicPr>
          <p:cNvPr id="6" name="Εικόνα 5">
            <a:extLst>
              <a:ext uri="{FF2B5EF4-FFF2-40B4-BE49-F238E27FC236}">
                <a16:creationId xmlns:a16="http://schemas.microsoft.com/office/drawing/2014/main" id="{8A7D5CA0-9FAD-4504-9D47-920CA5FE8A5F}"/>
              </a:ext>
            </a:extLst>
          </p:cNvPr>
          <p:cNvPicPr/>
          <p:nvPr/>
        </p:nvPicPr>
        <p:blipFill rotWithShape="1">
          <a:blip r:embed="rId3"/>
          <a:srcRect l="11773" t="27520" r="22695" b="11146"/>
          <a:stretch/>
        </p:blipFill>
        <p:spPr>
          <a:xfrm>
            <a:off x="1979712" y="3786978"/>
            <a:ext cx="5184576" cy="2404762"/>
          </a:xfrm>
          <a:prstGeom prst="rect">
            <a:avLst/>
          </a:prstGeom>
        </p:spPr>
      </p:pic>
      <p:sp>
        <p:nvSpPr>
          <p:cNvPr id="7" name="Τίτλος 1">
            <a:extLst>
              <a:ext uri="{FF2B5EF4-FFF2-40B4-BE49-F238E27FC236}">
                <a16:creationId xmlns:a16="http://schemas.microsoft.com/office/drawing/2014/main" id="{14AE8EA6-230F-4342-9876-C7094EC55FC1}"/>
              </a:ext>
            </a:extLst>
          </p:cNvPr>
          <p:cNvSpPr>
            <a:spLocks noGrp="1"/>
          </p:cNvSpPr>
          <p:nvPr>
            <p:ph type="title"/>
          </p:nvPr>
        </p:nvSpPr>
        <p:spPr>
          <a:xfrm>
            <a:off x="2123728" y="692696"/>
            <a:ext cx="5544616" cy="504056"/>
          </a:xfrm>
        </p:spPr>
        <p:txBody>
          <a:bodyPr>
            <a:noAutofit/>
          </a:bodyPr>
          <a:lstStyle/>
          <a:p>
            <a:pPr algn="ctr"/>
            <a:r>
              <a:rPr lang="el-GR" sz="2400" dirty="0">
                <a:latin typeface="+mn-lt"/>
                <a:cs typeface="Times New Roman" panose="02020603050405020304" pitchFamily="18" charset="0"/>
              </a:rPr>
              <a:t>Παραγόμενο εκπαιδευτικό υλικό 4/6</a:t>
            </a:r>
            <a:endParaRPr lang="el-GR" sz="2400" b="1"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4116171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15303" y="1556792"/>
            <a:ext cx="7848872" cy="707886"/>
          </a:xfrm>
          <a:prstGeom prst="rect">
            <a:avLst/>
          </a:prstGeom>
        </p:spPr>
        <p:txBody>
          <a:bodyPr wrap="square">
            <a:spAutoFit/>
          </a:bodyPr>
          <a:lstStyle/>
          <a:p>
            <a:pPr algn="just"/>
            <a:r>
              <a:rPr lang="el-GR" sz="2000" b="1" dirty="0">
                <a:solidFill>
                  <a:srgbClr val="931B1B"/>
                </a:solidFill>
                <a:latin typeface="+mn-lt"/>
              </a:rPr>
              <a:t>β)</a:t>
            </a:r>
            <a:r>
              <a:rPr lang="el-GR" sz="2000" dirty="0">
                <a:solidFill>
                  <a:srgbClr val="931B1B"/>
                </a:solidFill>
                <a:latin typeface="+mn-lt"/>
              </a:rPr>
              <a:t> </a:t>
            </a:r>
            <a:r>
              <a:rPr lang="el-GR" sz="2000" dirty="0">
                <a:latin typeface="+mn-lt"/>
              </a:rPr>
              <a:t>δίνονται </a:t>
            </a:r>
            <a:r>
              <a:rPr lang="el-GR" sz="2000" b="1" dirty="0">
                <a:solidFill>
                  <a:srgbClr val="931B1B"/>
                </a:solidFill>
                <a:latin typeface="+mn-lt"/>
              </a:rPr>
              <a:t>δραστηριότητες ανατροφοδότησης </a:t>
            </a:r>
            <a:r>
              <a:rPr lang="el-GR" sz="2000" dirty="0">
                <a:latin typeface="+mn-lt"/>
              </a:rPr>
              <a:t>ανάμεσα στα μαθήματα για τον καθηγητή - επιμορφούμενο.</a:t>
            </a:r>
          </a:p>
        </p:txBody>
      </p:sp>
      <p:pic>
        <p:nvPicPr>
          <p:cNvPr id="5" name="Εικόνα 4">
            <a:extLst>
              <a:ext uri="{FF2B5EF4-FFF2-40B4-BE49-F238E27FC236}">
                <a16:creationId xmlns:a16="http://schemas.microsoft.com/office/drawing/2014/main" id="{BF2502A2-1C65-4AEC-80DA-CB464CE41A9E}"/>
              </a:ext>
            </a:extLst>
          </p:cNvPr>
          <p:cNvPicPr/>
          <p:nvPr/>
        </p:nvPicPr>
        <p:blipFill rotWithShape="1">
          <a:blip r:embed="rId2"/>
          <a:srcRect t="13321" b="7494"/>
          <a:stretch/>
        </p:blipFill>
        <p:spPr bwMode="auto">
          <a:xfrm>
            <a:off x="815302" y="2492896"/>
            <a:ext cx="7645129" cy="3888432"/>
          </a:xfrm>
          <a:prstGeom prst="rect">
            <a:avLst/>
          </a:prstGeom>
          <a:ln>
            <a:noFill/>
          </a:ln>
          <a:extLst>
            <a:ext uri="{53640926-AAD7-44D8-BBD7-CCE9431645EC}">
              <a14:shadowObscured xmlns:a14="http://schemas.microsoft.com/office/drawing/2010/main"/>
            </a:ext>
          </a:extLst>
        </p:spPr>
      </p:pic>
      <p:sp>
        <p:nvSpPr>
          <p:cNvPr id="7" name="Τίτλος 1">
            <a:extLst>
              <a:ext uri="{FF2B5EF4-FFF2-40B4-BE49-F238E27FC236}">
                <a16:creationId xmlns:a16="http://schemas.microsoft.com/office/drawing/2014/main" id="{639CA118-D1B3-4B10-A580-8624BB0B5311}"/>
              </a:ext>
            </a:extLst>
          </p:cNvPr>
          <p:cNvSpPr>
            <a:spLocks noGrp="1"/>
          </p:cNvSpPr>
          <p:nvPr>
            <p:ph type="title"/>
          </p:nvPr>
        </p:nvSpPr>
        <p:spPr>
          <a:xfrm>
            <a:off x="2123728" y="692696"/>
            <a:ext cx="5544616" cy="504056"/>
          </a:xfrm>
        </p:spPr>
        <p:txBody>
          <a:bodyPr>
            <a:noAutofit/>
          </a:bodyPr>
          <a:lstStyle/>
          <a:p>
            <a:pPr algn="ctr"/>
            <a:r>
              <a:rPr lang="el-GR" sz="2400" dirty="0">
                <a:latin typeface="+mn-lt"/>
                <a:cs typeface="Times New Roman" panose="02020603050405020304" pitchFamily="18" charset="0"/>
              </a:rPr>
              <a:t>Παραγόμενο εκπαιδευτικό υλικό 5/6</a:t>
            </a:r>
            <a:endParaRPr lang="el-GR" sz="2400" b="1"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2497679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27584" y="1412776"/>
            <a:ext cx="7848872" cy="806375"/>
          </a:xfrm>
          <a:prstGeom prst="rect">
            <a:avLst/>
          </a:prstGeom>
        </p:spPr>
        <p:txBody>
          <a:bodyPr wrap="square">
            <a:spAutoFit/>
          </a:bodyPr>
          <a:lstStyle/>
          <a:p>
            <a:pPr algn="just">
              <a:lnSpc>
                <a:spcPct val="120000"/>
              </a:lnSpc>
            </a:pPr>
            <a:r>
              <a:rPr lang="el-GR" sz="2000" b="1" dirty="0">
                <a:solidFill>
                  <a:srgbClr val="931B1B"/>
                </a:solidFill>
                <a:latin typeface="+mn-lt"/>
              </a:rPr>
              <a:t>γ) </a:t>
            </a:r>
            <a:r>
              <a:rPr lang="el-GR" sz="2000" dirty="0">
                <a:latin typeface="+mn-lt"/>
              </a:rPr>
              <a:t>γίνεται</a:t>
            </a:r>
            <a:r>
              <a:rPr lang="el-GR" sz="2000" b="1" dirty="0">
                <a:solidFill>
                  <a:srgbClr val="931B1B"/>
                </a:solidFill>
                <a:latin typeface="+mn-lt"/>
              </a:rPr>
              <a:t> σύνοψη </a:t>
            </a:r>
            <a:r>
              <a:rPr lang="el-GR" sz="2000" dirty="0">
                <a:latin typeface="+mn-lt"/>
              </a:rPr>
              <a:t>των όσων οι επιμορφούμενοι πρέπει να είναι σε θέση να γνωρίζουν μετά το τέλος της θεματικής ενότητας</a:t>
            </a:r>
            <a:r>
              <a:rPr lang="en-US" sz="2000" dirty="0">
                <a:latin typeface="+mn-lt"/>
              </a:rPr>
              <a:t>.</a:t>
            </a:r>
            <a:endParaRPr lang="el-GR" sz="2000" dirty="0">
              <a:latin typeface="+mn-lt"/>
            </a:endParaRPr>
          </a:p>
        </p:txBody>
      </p:sp>
      <p:pic>
        <p:nvPicPr>
          <p:cNvPr id="6" name="Εικόνα 5">
            <a:extLst>
              <a:ext uri="{FF2B5EF4-FFF2-40B4-BE49-F238E27FC236}">
                <a16:creationId xmlns:a16="http://schemas.microsoft.com/office/drawing/2014/main" id="{C8A782DD-40C3-424A-B81A-FE3FBD749DAE}"/>
              </a:ext>
            </a:extLst>
          </p:cNvPr>
          <p:cNvPicPr/>
          <p:nvPr/>
        </p:nvPicPr>
        <p:blipFill rotWithShape="1">
          <a:blip r:embed="rId2"/>
          <a:srcRect t="12853" b="5643"/>
          <a:stretch/>
        </p:blipFill>
        <p:spPr bwMode="auto">
          <a:xfrm>
            <a:off x="1331640" y="2348880"/>
            <a:ext cx="7056784" cy="3888432"/>
          </a:xfrm>
          <a:prstGeom prst="rect">
            <a:avLst/>
          </a:prstGeom>
          <a:ln>
            <a:noFill/>
          </a:ln>
          <a:extLst>
            <a:ext uri="{53640926-AAD7-44D8-BBD7-CCE9431645EC}">
              <a14:shadowObscured xmlns:a14="http://schemas.microsoft.com/office/drawing/2010/main"/>
            </a:ext>
          </a:extLst>
        </p:spPr>
      </p:pic>
      <p:sp>
        <p:nvSpPr>
          <p:cNvPr id="7" name="Τίτλος 1">
            <a:extLst>
              <a:ext uri="{FF2B5EF4-FFF2-40B4-BE49-F238E27FC236}">
                <a16:creationId xmlns:a16="http://schemas.microsoft.com/office/drawing/2014/main" id="{968F1A70-F8C8-4AC1-A44B-36FDC5BA8BBE}"/>
              </a:ext>
            </a:extLst>
          </p:cNvPr>
          <p:cNvSpPr>
            <a:spLocks noGrp="1"/>
          </p:cNvSpPr>
          <p:nvPr>
            <p:ph type="title"/>
          </p:nvPr>
        </p:nvSpPr>
        <p:spPr>
          <a:xfrm>
            <a:off x="2123728" y="692696"/>
            <a:ext cx="5544616" cy="504056"/>
          </a:xfrm>
        </p:spPr>
        <p:txBody>
          <a:bodyPr>
            <a:noAutofit/>
          </a:bodyPr>
          <a:lstStyle/>
          <a:p>
            <a:pPr algn="ctr"/>
            <a:r>
              <a:rPr lang="el-GR" sz="2400" dirty="0">
                <a:latin typeface="+mn-lt"/>
                <a:cs typeface="Times New Roman" panose="02020603050405020304" pitchFamily="18" charset="0"/>
              </a:rPr>
              <a:t>Παραγόμενο εκπαιδευτικό υλικό 6/6</a:t>
            </a:r>
            <a:endParaRPr lang="el-GR" sz="2400" b="1"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1696437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1403648" y="2132856"/>
            <a:ext cx="7200800" cy="1138773"/>
          </a:xfrm>
          <a:prstGeom prst="rect">
            <a:avLst/>
          </a:prstGeom>
          <a:ln>
            <a:solidFill>
              <a:srgbClr val="C00000"/>
            </a:solidFill>
          </a:ln>
        </p:spPr>
        <p:txBody>
          <a:bodyPr wrap="square">
            <a:spAutoFit/>
          </a:bodyPr>
          <a:lstStyle/>
          <a:p>
            <a:pPr algn="ctr"/>
            <a:r>
              <a:rPr lang="el-GR" sz="3600" b="1" dirty="0">
                <a:solidFill>
                  <a:srgbClr val="931B1B"/>
                </a:solidFill>
                <a:latin typeface="+mn-lt"/>
                <a:cs typeface="Times New Roman" panose="02020603050405020304" pitchFamily="18" charset="0"/>
              </a:rPr>
              <a:t>ΑΞΙΟΛΟΓΗΣΗ </a:t>
            </a:r>
          </a:p>
          <a:p>
            <a:pPr algn="ctr"/>
            <a:r>
              <a:rPr lang="el-GR" sz="3200" b="1" dirty="0">
                <a:solidFill>
                  <a:srgbClr val="931B1B"/>
                </a:solidFill>
                <a:latin typeface="+mn-lt"/>
                <a:cs typeface="Times New Roman" panose="02020603050405020304" pitchFamily="18" charset="0"/>
              </a:rPr>
              <a:t>ΠΑΡΑΓΟΜΕΝΟΥ ΕΚΠΑΙΔΕΥΤΙΚΟΥ ΥΛΙΚΟΥ</a:t>
            </a:r>
          </a:p>
        </p:txBody>
      </p:sp>
    </p:spTree>
    <p:extLst>
      <p:ext uri="{BB962C8B-B14F-4D97-AF65-F5344CB8AC3E}">
        <p14:creationId xmlns:p14="http://schemas.microsoft.com/office/powerpoint/2010/main" val="2354371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63688" y="755734"/>
            <a:ext cx="6336704" cy="513026"/>
          </a:xfrm>
        </p:spPr>
        <p:txBody>
          <a:bodyPr>
            <a:noAutofit/>
          </a:bodyPr>
          <a:lstStyle/>
          <a:p>
            <a:pPr algn="ctr"/>
            <a:r>
              <a:rPr lang="el-GR" sz="2400" dirty="0">
                <a:latin typeface="+mn-lt"/>
                <a:cs typeface="Times New Roman" panose="02020603050405020304" pitchFamily="18" charset="0"/>
              </a:rPr>
              <a:t>Αποτελέσματα – Αξιολόγηση 1/2 </a:t>
            </a:r>
            <a:endParaRPr lang="el-GR" sz="2400" b="1" dirty="0">
              <a:latin typeface="+mn-lt"/>
              <a:cs typeface="Times New Roman" panose="02020603050405020304" pitchFamily="18" charset="0"/>
            </a:endParaRPr>
          </a:p>
        </p:txBody>
      </p:sp>
      <p:sp>
        <p:nvSpPr>
          <p:cNvPr id="4" name="9 - Ορθογώνιο"/>
          <p:cNvSpPr/>
          <p:nvPr/>
        </p:nvSpPr>
        <p:spPr>
          <a:xfrm>
            <a:off x="1043608" y="1944529"/>
            <a:ext cx="7704856" cy="3932743"/>
          </a:xfrm>
          <a:prstGeom prst="rect">
            <a:avLst/>
          </a:prstGeom>
          <a:ln>
            <a:solidFill>
              <a:srgbClr val="931B1B"/>
            </a:solidFill>
          </a:ln>
        </p:spPr>
        <p:txBody>
          <a:bodyPr wrap="square">
            <a:spAutoFit/>
          </a:bodyPr>
          <a:lstStyle/>
          <a:p>
            <a:pPr marL="361950" lvl="0" indent="-361950" algn="just">
              <a:lnSpc>
                <a:spcPct val="120000"/>
              </a:lnSpc>
              <a:spcAft>
                <a:spcPts val="600"/>
              </a:spcAft>
              <a:buAutoNum type="arabicPeriod"/>
            </a:pPr>
            <a:r>
              <a:rPr lang="el-GR" sz="1800" b="1" dirty="0">
                <a:solidFill>
                  <a:srgbClr val="931B1B"/>
                </a:solidFill>
                <a:latin typeface="+mn-lt"/>
                <a:cs typeface="Times New Roman" panose="02020603050405020304" pitchFamily="18" charset="0"/>
              </a:rPr>
              <a:t>Ε</a:t>
            </a:r>
            <a:r>
              <a:rPr lang="el-GR" sz="1800" b="1" dirty="0">
                <a:solidFill>
                  <a:srgbClr val="931B1B"/>
                </a:solidFill>
                <a:effectLst/>
                <a:latin typeface="+mn-lt"/>
                <a:cs typeface="Times New Roman" panose="02020603050405020304" pitchFamily="18" charset="0"/>
              </a:rPr>
              <a:t>πιστημονική συνοχή </a:t>
            </a:r>
            <a:r>
              <a:rPr lang="en-US" sz="1800" dirty="0">
                <a:solidFill>
                  <a:srgbClr val="931B1B"/>
                </a:solidFill>
                <a:effectLst/>
                <a:latin typeface="+mn-lt"/>
                <a:cs typeface="Times New Roman" panose="02020603050405020304" pitchFamily="18" charset="0"/>
              </a:rPr>
              <a:t>–</a:t>
            </a:r>
            <a:r>
              <a:rPr lang="el-GR" sz="1800" dirty="0">
                <a:solidFill>
                  <a:srgbClr val="931B1B"/>
                </a:solidFill>
                <a:effectLst/>
                <a:latin typeface="+mn-lt"/>
                <a:cs typeface="Times New Roman" panose="02020603050405020304" pitchFamily="18" charset="0"/>
              </a:rPr>
              <a:t> </a:t>
            </a:r>
            <a:r>
              <a:rPr lang="el-GR" sz="1800" b="1" dirty="0">
                <a:solidFill>
                  <a:srgbClr val="931B1B"/>
                </a:solidFill>
                <a:latin typeface="+mn-lt"/>
                <a:cs typeface="Times New Roman" panose="02020603050405020304" pitchFamily="18" charset="0"/>
              </a:rPr>
              <a:t>Τ</a:t>
            </a:r>
            <a:r>
              <a:rPr lang="el-GR" sz="1800" b="1" dirty="0">
                <a:solidFill>
                  <a:srgbClr val="931B1B"/>
                </a:solidFill>
                <a:effectLst/>
                <a:latin typeface="+mn-lt"/>
                <a:cs typeface="Times New Roman" panose="02020603050405020304" pitchFamily="18" charset="0"/>
              </a:rPr>
              <a:t>εκμηρίωση</a:t>
            </a:r>
            <a:endParaRPr lang="el-GR" sz="1800" dirty="0">
              <a:solidFill>
                <a:srgbClr val="931B1B"/>
              </a:solidFill>
              <a:latin typeface="+mn-lt"/>
              <a:cs typeface="Times New Roman" panose="02020603050405020304" pitchFamily="18" charset="0"/>
            </a:endParaRPr>
          </a:p>
          <a:p>
            <a:pPr marL="361950" indent="-361950" algn="just">
              <a:lnSpc>
                <a:spcPct val="120000"/>
              </a:lnSpc>
              <a:spcAft>
                <a:spcPts val="600"/>
              </a:spcAft>
            </a:pPr>
            <a:r>
              <a:rPr lang="el-GR" sz="1800" dirty="0">
                <a:effectLst/>
                <a:latin typeface="+mn-lt"/>
                <a:cs typeface="Times New Roman" panose="02020603050405020304" pitchFamily="18" charset="0"/>
              </a:rPr>
              <a:t> 	Ικανοποιημένοι οι εκπαιδευτικοί αφού το Ε.Υ </a:t>
            </a:r>
            <a:r>
              <a:rPr lang="el-GR" sz="1800" dirty="0">
                <a:effectLst/>
                <a:latin typeface="+mn-lt"/>
                <a:ea typeface="Times New Roman" panose="02020603050405020304" pitchFamily="18" charset="0"/>
                <a:cs typeface="Times New Roman" panose="02020603050405020304" pitchFamily="18" charset="0"/>
              </a:rPr>
              <a:t>παρέχει τη δυνατότητα για περαιτέρω μελέτη σε διαφορετικές πηγές. </a:t>
            </a:r>
            <a:endParaRPr lang="el-GR" sz="1800" dirty="0">
              <a:effectLst/>
              <a:latin typeface="+mn-lt"/>
              <a:cs typeface="Times New Roman" panose="02020603050405020304" pitchFamily="18" charset="0"/>
            </a:endParaRPr>
          </a:p>
          <a:p>
            <a:pPr marL="361950" lvl="0" indent="-361950" algn="just">
              <a:lnSpc>
                <a:spcPct val="120000"/>
              </a:lnSpc>
              <a:spcAft>
                <a:spcPts val="600"/>
              </a:spcAft>
            </a:pPr>
            <a:r>
              <a:rPr lang="el-GR" sz="1800" b="1" dirty="0">
                <a:solidFill>
                  <a:srgbClr val="931B1B"/>
                </a:solidFill>
                <a:effectLst/>
                <a:latin typeface="+mn-lt"/>
                <a:cs typeface="Times New Roman" panose="02020603050405020304" pitchFamily="18" charset="0"/>
              </a:rPr>
              <a:t>2.</a:t>
            </a:r>
            <a:r>
              <a:rPr lang="el-GR" sz="1800" dirty="0">
                <a:solidFill>
                  <a:srgbClr val="931B1B"/>
                </a:solidFill>
                <a:effectLst/>
                <a:latin typeface="+mn-lt"/>
                <a:cs typeface="Times New Roman" panose="02020603050405020304" pitchFamily="18" charset="0"/>
              </a:rPr>
              <a:t> </a:t>
            </a:r>
            <a:r>
              <a:rPr lang="en-US" sz="1800" dirty="0">
                <a:solidFill>
                  <a:srgbClr val="931B1B"/>
                </a:solidFill>
                <a:effectLst/>
                <a:latin typeface="+mn-lt"/>
                <a:cs typeface="Times New Roman" panose="02020603050405020304" pitchFamily="18" charset="0"/>
              </a:rPr>
              <a:t>  </a:t>
            </a:r>
            <a:r>
              <a:rPr lang="el-GR" sz="1800" b="1" dirty="0">
                <a:solidFill>
                  <a:srgbClr val="931B1B"/>
                </a:solidFill>
                <a:effectLst/>
                <a:latin typeface="+mn-lt"/>
                <a:cs typeface="Times New Roman" panose="02020603050405020304" pitchFamily="18" charset="0"/>
              </a:rPr>
              <a:t>Κατανοητή παρουσίαση </a:t>
            </a:r>
            <a:endParaRPr lang="en-US" sz="1800" b="1" dirty="0">
              <a:solidFill>
                <a:srgbClr val="931B1B"/>
              </a:solidFill>
              <a:latin typeface="+mn-lt"/>
              <a:ea typeface="Times New Roman" panose="02020603050405020304" pitchFamily="18" charset="0"/>
              <a:cs typeface="Times New Roman" panose="02020603050405020304" pitchFamily="18" charset="0"/>
            </a:endParaRPr>
          </a:p>
          <a:p>
            <a:pPr marL="361950" lvl="0" indent="-361950" algn="just">
              <a:lnSpc>
                <a:spcPct val="120000"/>
              </a:lnSpc>
              <a:spcAft>
                <a:spcPts val="600"/>
              </a:spcAft>
            </a:pPr>
            <a:r>
              <a:rPr lang="el-GR" sz="1800" dirty="0">
                <a:effectLst/>
                <a:latin typeface="+mn-lt"/>
                <a:ea typeface="Times New Roman" panose="02020603050405020304" pitchFamily="18" charset="0"/>
                <a:cs typeface="Times New Roman" panose="02020603050405020304" pitchFamily="18" charset="0"/>
              </a:rPr>
              <a:t>	Κατανόησαν απόλυτα </a:t>
            </a:r>
            <a:r>
              <a:rPr lang="el-GR" sz="1800" dirty="0">
                <a:effectLst/>
                <a:latin typeface="+mn-lt"/>
                <a:cs typeface="Times New Roman" panose="02020603050405020304" pitchFamily="18" charset="0"/>
              </a:rPr>
              <a:t>οι εκπαιδευτικοί </a:t>
            </a:r>
            <a:r>
              <a:rPr lang="el-GR" sz="1800" dirty="0">
                <a:effectLst/>
                <a:latin typeface="+mn-lt"/>
                <a:ea typeface="Times New Roman" panose="02020603050405020304" pitchFamily="18" charset="0"/>
                <a:cs typeface="Times New Roman" panose="02020603050405020304" pitchFamily="18" charset="0"/>
              </a:rPr>
              <a:t>το γνωστικό αντικείμενο όπως παρουσιάστηκε. </a:t>
            </a:r>
          </a:p>
          <a:p>
            <a:pPr marL="361950" lvl="0" indent="-361950" algn="just">
              <a:lnSpc>
                <a:spcPct val="120000"/>
              </a:lnSpc>
              <a:spcAft>
                <a:spcPts val="600"/>
              </a:spcAft>
            </a:pPr>
            <a:r>
              <a:rPr lang="el-GR" sz="1800" b="1" dirty="0">
                <a:solidFill>
                  <a:srgbClr val="931B1B"/>
                </a:solidFill>
                <a:latin typeface="+mn-lt"/>
                <a:cs typeface="Times New Roman" panose="02020603050405020304" pitchFamily="18" charset="0"/>
              </a:rPr>
              <a:t>3. 	Ευχρηστία</a:t>
            </a:r>
            <a:endParaRPr lang="en-US" sz="1800" b="1" dirty="0">
              <a:solidFill>
                <a:srgbClr val="931B1B"/>
              </a:solidFill>
              <a:latin typeface="+mn-lt"/>
              <a:cs typeface="Times New Roman" panose="02020603050405020304" pitchFamily="18" charset="0"/>
            </a:endParaRPr>
          </a:p>
          <a:p>
            <a:pPr marL="361950" lvl="0" indent="-361950" algn="just">
              <a:lnSpc>
                <a:spcPct val="120000"/>
              </a:lnSpc>
              <a:spcAft>
                <a:spcPts val="600"/>
              </a:spcAft>
            </a:pPr>
            <a:r>
              <a:rPr lang="el-GR" sz="1800" dirty="0">
                <a:latin typeface="+mn-lt"/>
                <a:cs typeface="Times New Roman" panose="02020603050405020304" pitchFamily="18" charset="0"/>
              </a:rPr>
              <a:t>	Εύχρηστο χωρίς καμία δυσκολία στην πλοήγηση.</a:t>
            </a:r>
          </a:p>
          <a:p>
            <a:pPr marL="361950" indent="-361950" algn="just">
              <a:lnSpc>
                <a:spcPct val="120000"/>
              </a:lnSpc>
              <a:spcAft>
                <a:spcPts val="600"/>
              </a:spcAft>
            </a:pPr>
            <a:r>
              <a:rPr lang="el-GR" sz="1800" b="1" dirty="0">
                <a:solidFill>
                  <a:srgbClr val="931B1B"/>
                </a:solidFill>
                <a:latin typeface="+mn-lt"/>
                <a:cs typeface="Times New Roman" panose="02020603050405020304" pitchFamily="18" charset="0"/>
              </a:rPr>
              <a:t>4. 	Υποστηρικτικό – Καθοδηγητικό</a:t>
            </a:r>
          </a:p>
          <a:p>
            <a:pPr marL="361950" lvl="0" indent="-361950" algn="just">
              <a:lnSpc>
                <a:spcPct val="120000"/>
              </a:lnSpc>
              <a:spcAft>
                <a:spcPts val="600"/>
              </a:spcAft>
            </a:pPr>
            <a:r>
              <a:rPr lang="el-GR" sz="1800" dirty="0">
                <a:latin typeface="+mn-lt"/>
              </a:rPr>
              <a:t> 	</a:t>
            </a:r>
            <a:r>
              <a:rPr lang="el-GR" sz="1800" dirty="0">
                <a:latin typeface="+mn-lt"/>
                <a:cs typeface="Times New Roman" panose="02020603050405020304" pitchFamily="18" charset="0"/>
              </a:rPr>
              <a:t>Απόλυτα βέβαιοι αφού έλαβαν οδηγίες μελέτης και υποστήριξης.</a:t>
            </a:r>
          </a:p>
        </p:txBody>
      </p:sp>
    </p:spTree>
    <p:extLst>
      <p:ext uri="{BB962C8B-B14F-4D97-AF65-F5344CB8AC3E}">
        <p14:creationId xmlns:p14="http://schemas.microsoft.com/office/powerpoint/2010/main" val="3835095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99592" y="1972359"/>
            <a:ext cx="7776864" cy="4048929"/>
          </a:xfrm>
          <a:prstGeom prst="rect">
            <a:avLst/>
          </a:prstGeom>
          <a:ln>
            <a:solidFill>
              <a:srgbClr val="931B1B"/>
            </a:solidFill>
          </a:ln>
        </p:spPr>
        <p:txBody>
          <a:bodyPr wrap="square">
            <a:spAutoFit/>
          </a:bodyPr>
          <a:lstStyle/>
          <a:p>
            <a:pPr marL="361950" lvl="0" indent="-361950" algn="just">
              <a:lnSpc>
                <a:spcPct val="130000"/>
              </a:lnSpc>
              <a:spcAft>
                <a:spcPts val="600"/>
              </a:spcAft>
            </a:pPr>
            <a:r>
              <a:rPr lang="el-GR" sz="1800" b="1" dirty="0">
                <a:solidFill>
                  <a:srgbClr val="931B1B"/>
                </a:solidFill>
                <a:effectLst/>
                <a:latin typeface="+mn-lt"/>
              </a:rPr>
              <a:t>5.</a:t>
            </a:r>
            <a:r>
              <a:rPr lang="el-GR" sz="1800" b="1" dirty="0">
                <a:solidFill>
                  <a:srgbClr val="931B1B"/>
                </a:solidFill>
                <a:latin typeface="+mn-lt"/>
              </a:rPr>
              <a:t>	Α</a:t>
            </a:r>
            <a:r>
              <a:rPr lang="el-GR" sz="1800" b="1" dirty="0">
                <a:solidFill>
                  <a:srgbClr val="931B1B"/>
                </a:solidFill>
                <a:effectLst/>
                <a:latin typeface="+mn-lt"/>
              </a:rPr>
              <a:t>λληλεπίδραση</a:t>
            </a:r>
            <a:endParaRPr lang="en-US" sz="1800" dirty="0">
              <a:solidFill>
                <a:srgbClr val="931B1B"/>
              </a:solidFill>
              <a:effectLst/>
              <a:latin typeface="+mn-lt"/>
            </a:endParaRPr>
          </a:p>
          <a:p>
            <a:pPr marL="361950" lvl="0" indent="-361950" algn="just">
              <a:lnSpc>
                <a:spcPct val="130000"/>
              </a:lnSpc>
              <a:spcAft>
                <a:spcPts val="600"/>
              </a:spcAft>
            </a:pPr>
            <a:r>
              <a:rPr lang="el-GR" sz="1800" dirty="0">
                <a:effectLst/>
                <a:latin typeface="+mn-lt"/>
                <a:ea typeface="Times New Roman" panose="02020603050405020304" pitchFamily="18" charset="0"/>
              </a:rPr>
              <a:t>	</a:t>
            </a:r>
            <a:r>
              <a:rPr lang="en-US" sz="1800" dirty="0">
                <a:effectLst/>
                <a:latin typeface="+mn-lt"/>
                <a:ea typeface="Times New Roman" panose="02020603050405020304" pitchFamily="18" charset="0"/>
              </a:rPr>
              <a:t>T</a:t>
            </a:r>
            <a:r>
              <a:rPr lang="el-GR" sz="1800" dirty="0">
                <a:effectLst/>
                <a:latin typeface="+mn-lt"/>
                <a:ea typeface="Times New Roman" panose="02020603050405020304" pitchFamily="18" charset="0"/>
              </a:rPr>
              <a:t>η δυνατότητα ανταλλαγής απόψεων με τους συναδέλφους τους και ενσωμάτωσης αυτών στο υλικό, </a:t>
            </a:r>
            <a:r>
              <a:rPr lang="el-GR" sz="1800" dirty="0">
                <a:latin typeface="+mn-lt"/>
                <a:ea typeface="Times New Roman" panose="02020603050405020304" pitchFamily="18" charset="0"/>
              </a:rPr>
              <a:t>δήλωσαν οι εκπαιδευτικοί.</a:t>
            </a:r>
          </a:p>
          <a:p>
            <a:pPr marL="361950" lvl="0" indent="-361950" algn="just">
              <a:lnSpc>
                <a:spcPct val="130000"/>
              </a:lnSpc>
              <a:spcAft>
                <a:spcPts val="600"/>
              </a:spcAft>
              <a:defRPr/>
            </a:pPr>
            <a:r>
              <a:rPr lang="el-GR" sz="1800" b="1" dirty="0">
                <a:solidFill>
                  <a:srgbClr val="931B1B"/>
                </a:solidFill>
                <a:latin typeface="+mn-lt"/>
              </a:rPr>
              <a:t>6.	</a:t>
            </a:r>
            <a:r>
              <a:rPr lang="el-GR" sz="1800" dirty="0">
                <a:solidFill>
                  <a:srgbClr val="931B1B"/>
                </a:solidFill>
                <a:latin typeface="+mn-lt"/>
              </a:rPr>
              <a:t>Σ</a:t>
            </a:r>
            <a:r>
              <a:rPr lang="el-GR" sz="1800" b="1" dirty="0">
                <a:solidFill>
                  <a:srgbClr val="931B1B"/>
                </a:solidFill>
                <a:latin typeface="+mn-lt"/>
              </a:rPr>
              <a:t>κοπός</a:t>
            </a:r>
            <a:r>
              <a:rPr lang="el-GR" sz="1800" dirty="0">
                <a:solidFill>
                  <a:srgbClr val="931B1B"/>
                </a:solidFill>
                <a:latin typeface="+mn-lt"/>
              </a:rPr>
              <a:t> - </a:t>
            </a:r>
            <a:r>
              <a:rPr lang="el-GR" sz="1800" b="1" dirty="0">
                <a:solidFill>
                  <a:srgbClr val="931B1B"/>
                </a:solidFill>
                <a:latin typeface="+mn-lt"/>
              </a:rPr>
              <a:t>Προσδοκώμενα Αποτελέσματα</a:t>
            </a:r>
          </a:p>
          <a:p>
            <a:pPr marL="361950" lvl="0" indent="-361950" algn="just">
              <a:lnSpc>
                <a:spcPct val="130000"/>
              </a:lnSpc>
              <a:spcAft>
                <a:spcPts val="600"/>
              </a:spcAft>
              <a:defRPr/>
            </a:pPr>
            <a:r>
              <a:rPr lang="el-GR" sz="1800" dirty="0">
                <a:latin typeface="+mn-lt"/>
                <a:ea typeface="Times New Roman" panose="02020603050405020304" pitchFamily="18" charset="0"/>
              </a:rPr>
              <a:t>	Προσδιορίζεται με σαφήνεια ο σκοπός, ενώ τα προσδοκώμενα αποτελέσματα τους παρακίνησαν σε επίπεδο γνώσεων, στάσεων και δεξιοτήτων.</a:t>
            </a:r>
            <a:r>
              <a:rPr lang="el-GR" sz="1800" dirty="0">
                <a:solidFill>
                  <a:prstClr val="black"/>
                </a:solidFill>
                <a:latin typeface="+mn-lt"/>
              </a:rPr>
              <a:t> </a:t>
            </a:r>
          </a:p>
          <a:p>
            <a:pPr marL="361950" lvl="0" indent="-361950" algn="just">
              <a:lnSpc>
                <a:spcPct val="130000"/>
              </a:lnSpc>
              <a:spcAft>
                <a:spcPts val="600"/>
              </a:spcAft>
              <a:defRPr/>
            </a:pPr>
            <a:r>
              <a:rPr lang="el-GR" sz="1800" b="1" dirty="0">
                <a:solidFill>
                  <a:srgbClr val="931B1B"/>
                </a:solidFill>
                <a:latin typeface="+mn-lt"/>
              </a:rPr>
              <a:t>7.	Αρχές της Πολυμεσικής Μάθησης</a:t>
            </a:r>
          </a:p>
          <a:p>
            <a:pPr marL="361950" indent="-361950" algn="just">
              <a:lnSpc>
                <a:spcPct val="130000"/>
              </a:lnSpc>
              <a:spcAft>
                <a:spcPts val="600"/>
              </a:spcAft>
            </a:pPr>
            <a:r>
              <a:rPr lang="el-GR" sz="1800" dirty="0">
                <a:latin typeface="+mn-lt"/>
                <a:ea typeface="Times New Roman" panose="02020603050405020304" pitchFamily="18" charset="0"/>
                <a:cs typeface="Times New Roman" panose="02020603050405020304" pitchFamily="18" charset="0"/>
              </a:rPr>
              <a:t>	Τη φιλική γλώσσα γραφής του, τις εικόνες, τα βίντεο, τις</a:t>
            </a:r>
            <a:r>
              <a:rPr lang="en-US" sz="1800" dirty="0">
                <a:latin typeface="+mn-lt"/>
                <a:ea typeface="Times New Roman" panose="02020603050405020304" pitchFamily="18" charset="0"/>
                <a:cs typeface="Times New Roman" panose="02020603050405020304" pitchFamily="18" charset="0"/>
              </a:rPr>
              <a:t> </a:t>
            </a:r>
            <a:r>
              <a:rPr lang="el-GR" sz="1800" dirty="0">
                <a:latin typeface="+mn-lt"/>
                <a:ea typeface="Times New Roman" panose="02020603050405020304" pitchFamily="18" charset="0"/>
                <a:cs typeface="Times New Roman" panose="02020603050405020304" pitchFamily="18" charset="0"/>
              </a:rPr>
              <a:t>δραστηριότητες, τα χρώματα, τις εργασίες και τη μουσική ανέδειξαν οι εκπαιδευτικοί.</a:t>
            </a:r>
            <a:endParaRPr lang="el-GR" sz="2800" dirty="0">
              <a:effectLst/>
              <a:latin typeface="+mn-lt"/>
            </a:endParaRPr>
          </a:p>
        </p:txBody>
      </p:sp>
      <p:sp>
        <p:nvSpPr>
          <p:cNvPr id="6" name="Τίτλος 1">
            <a:extLst>
              <a:ext uri="{FF2B5EF4-FFF2-40B4-BE49-F238E27FC236}">
                <a16:creationId xmlns:a16="http://schemas.microsoft.com/office/drawing/2014/main" id="{61971649-0747-4705-AE46-80E1DF513E17}"/>
              </a:ext>
            </a:extLst>
          </p:cNvPr>
          <p:cNvSpPr>
            <a:spLocks noGrp="1"/>
          </p:cNvSpPr>
          <p:nvPr>
            <p:ph type="title"/>
          </p:nvPr>
        </p:nvSpPr>
        <p:spPr>
          <a:xfrm>
            <a:off x="1763688" y="755734"/>
            <a:ext cx="6336704" cy="513026"/>
          </a:xfrm>
        </p:spPr>
        <p:txBody>
          <a:bodyPr>
            <a:noAutofit/>
          </a:bodyPr>
          <a:lstStyle/>
          <a:p>
            <a:pPr algn="ctr"/>
            <a:r>
              <a:rPr lang="el-GR" sz="2400" dirty="0">
                <a:latin typeface="+mn-lt"/>
                <a:cs typeface="Times New Roman" panose="02020603050405020304" pitchFamily="18" charset="0"/>
              </a:rPr>
              <a:t>Αποτελέσματα – Αξιολόγηση 2/2 </a:t>
            </a:r>
            <a:endParaRPr lang="el-GR" sz="2400" b="1" dirty="0">
              <a:latin typeface="+mn-lt"/>
              <a:cs typeface="Times New Roman" panose="02020603050405020304" pitchFamily="18" charset="0"/>
            </a:endParaRPr>
          </a:p>
        </p:txBody>
      </p:sp>
    </p:spTree>
    <p:extLst>
      <p:ext uri="{BB962C8B-B14F-4D97-AF65-F5344CB8AC3E}">
        <p14:creationId xmlns:p14="http://schemas.microsoft.com/office/powerpoint/2010/main" val="2416568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1547664" y="2350621"/>
            <a:ext cx="7128792" cy="646331"/>
          </a:xfrm>
          <a:prstGeom prst="rect">
            <a:avLst/>
          </a:prstGeom>
          <a:ln>
            <a:solidFill>
              <a:srgbClr val="C00000"/>
            </a:solidFill>
          </a:ln>
        </p:spPr>
        <p:txBody>
          <a:bodyPr wrap="square">
            <a:spAutoFit/>
          </a:bodyPr>
          <a:lstStyle/>
          <a:p>
            <a:pPr algn="ctr"/>
            <a:r>
              <a:rPr lang="el-GR" sz="3600" b="1" dirty="0">
                <a:solidFill>
                  <a:srgbClr val="931B1B"/>
                </a:solidFill>
                <a:latin typeface="+mn-lt"/>
                <a:cs typeface="Times New Roman" panose="02020603050405020304" pitchFamily="18" charset="0"/>
              </a:rPr>
              <a:t>ΣΥΜΠΕΡΑΣΜΑΤΑ-ΠΡΟΤΑΣΕΙΣ</a:t>
            </a:r>
          </a:p>
        </p:txBody>
      </p:sp>
    </p:spTree>
    <p:extLst>
      <p:ext uri="{BB962C8B-B14F-4D97-AF65-F5344CB8AC3E}">
        <p14:creationId xmlns:p14="http://schemas.microsoft.com/office/powerpoint/2010/main" val="538896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27584" y="1124744"/>
            <a:ext cx="8136904" cy="369332"/>
          </a:xfrm>
          <a:prstGeom prst="rect">
            <a:avLst/>
          </a:prstGeom>
        </p:spPr>
        <p:txBody>
          <a:bodyPr wrap="square">
            <a:spAutoFit/>
          </a:bodyPr>
          <a:lstStyle/>
          <a:p>
            <a:pPr marL="285750" indent="-285750" algn="just">
              <a:buFont typeface="Wingdings" panose="05000000000000000000" pitchFamily="2" charset="2"/>
              <a:buChar char="ü"/>
            </a:pPr>
            <a:endParaRPr lang="en-US" sz="1800" dirty="0">
              <a:ea typeface="Times New Roman" panose="02020603050405020304" pitchFamily="18" charset="0"/>
            </a:endParaRPr>
          </a:p>
        </p:txBody>
      </p:sp>
      <p:sp>
        <p:nvSpPr>
          <p:cNvPr id="5" name="TextBox 4">
            <a:extLst>
              <a:ext uri="{FF2B5EF4-FFF2-40B4-BE49-F238E27FC236}">
                <a16:creationId xmlns:a16="http://schemas.microsoft.com/office/drawing/2014/main" id="{60A6205A-1CCF-4FDE-892A-1BF5C2728E29}"/>
              </a:ext>
            </a:extLst>
          </p:cNvPr>
          <p:cNvSpPr txBox="1"/>
          <p:nvPr/>
        </p:nvSpPr>
        <p:spPr>
          <a:xfrm>
            <a:off x="683568" y="1718691"/>
            <a:ext cx="8280920" cy="4534190"/>
          </a:xfrm>
          <a:prstGeom prst="rect">
            <a:avLst/>
          </a:prstGeom>
          <a:noFill/>
          <a:ln>
            <a:solidFill>
              <a:srgbClr val="931B1B"/>
            </a:solidFill>
          </a:ln>
        </p:spPr>
        <p:txBody>
          <a:bodyPr wrap="square">
            <a:spAutoFit/>
          </a:bodyPr>
          <a:lstStyle/>
          <a:p>
            <a:pPr algn="just">
              <a:lnSpc>
                <a:spcPct val="120000"/>
              </a:lnSpc>
              <a:spcAft>
                <a:spcPts val="0"/>
              </a:spcAft>
            </a:pPr>
            <a:r>
              <a:rPr lang="el-GR" sz="2200" dirty="0">
                <a:effectLst/>
                <a:latin typeface="+mn-lt"/>
                <a:ea typeface="Times New Roman" panose="02020603050405020304" pitchFamily="18" charset="0"/>
                <a:cs typeface="Times New Roman" panose="02020603050405020304" pitchFamily="18" charset="0"/>
              </a:rPr>
              <a:t>Τα προσδοκώμενα αποτελέσματα παρακινούν τους συμμετέχοντες σε επίπεδο γνώσεων, στάσεων και δεξιοτήτων (συναισθηματική εμπλοκή, συνεργατικά περιβάλλοντα οικοδόμησης της γνώσης από απόσταση).</a:t>
            </a:r>
          </a:p>
          <a:p>
            <a:pPr algn="just">
              <a:lnSpc>
                <a:spcPct val="120000"/>
              </a:lnSpc>
              <a:spcAft>
                <a:spcPts val="0"/>
              </a:spcAft>
            </a:pPr>
            <a:endParaRPr lang="el-GR" sz="2200" dirty="0">
              <a:effectLst/>
              <a:latin typeface="+mn-lt"/>
              <a:ea typeface="Times New Roman" panose="02020603050405020304" pitchFamily="18" charset="0"/>
              <a:cs typeface="Times New Roman" panose="02020603050405020304" pitchFamily="18" charset="0"/>
            </a:endParaRPr>
          </a:p>
          <a:p>
            <a:pPr algn="just">
              <a:lnSpc>
                <a:spcPct val="120000"/>
              </a:lnSpc>
              <a:spcAft>
                <a:spcPts val="0"/>
              </a:spcAft>
            </a:pPr>
            <a:endParaRPr lang="el-GR" sz="2200" dirty="0">
              <a:latin typeface="+mn-lt"/>
            </a:endParaRPr>
          </a:p>
          <a:p>
            <a:pPr algn="just">
              <a:lnSpc>
                <a:spcPct val="120000"/>
              </a:lnSpc>
              <a:spcAft>
                <a:spcPts val="0"/>
              </a:spcAft>
            </a:pPr>
            <a:r>
              <a:rPr lang="el-GR" sz="2200" dirty="0">
                <a:latin typeface="+mn-lt"/>
                <a:ea typeface="Times New Roman" panose="02020603050405020304" pitchFamily="18" charset="0"/>
              </a:rPr>
              <a:t>                                               </a:t>
            </a:r>
          </a:p>
          <a:p>
            <a:pPr algn="ctr">
              <a:lnSpc>
                <a:spcPct val="120000"/>
              </a:lnSpc>
              <a:spcAft>
                <a:spcPts val="0"/>
              </a:spcAft>
            </a:pPr>
            <a:r>
              <a:rPr lang="el-GR" sz="2200" b="1" dirty="0">
                <a:solidFill>
                  <a:srgbClr val="931B1B"/>
                </a:solidFill>
                <a:latin typeface="+mn-lt"/>
                <a:ea typeface="Times New Roman" panose="02020603050405020304" pitchFamily="18" charset="0"/>
              </a:rPr>
              <a:t>εφικτή</a:t>
            </a:r>
          </a:p>
          <a:p>
            <a:pPr algn="just">
              <a:lnSpc>
                <a:spcPct val="120000"/>
              </a:lnSpc>
              <a:spcAft>
                <a:spcPts val="0"/>
              </a:spcAft>
            </a:pPr>
            <a:r>
              <a:rPr lang="el-GR" sz="2200" dirty="0">
                <a:latin typeface="+mn-lt"/>
                <a:ea typeface="Times New Roman" panose="02020603050405020304" pitchFamily="18" charset="0"/>
              </a:rPr>
              <a:t>η </a:t>
            </a:r>
            <a:r>
              <a:rPr lang="el-GR" sz="2200" dirty="0">
                <a:effectLst/>
                <a:latin typeface="+mn-lt"/>
                <a:ea typeface="Times New Roman" panose="02020603050405020304" pitchFamily="18" charset="0"/>
              </a:rPr>
              <a:t> δημιουργία εκπαιδευτικού υλικού με τη μέθοδο της εξ αποστάσεως εκπαίδευσης, βασισμένου στο βιβλίο εκπαιδευτικού, που θα αξιοποιηθεί από τους εκπαιδευτικούς Φ.Α. για τη διδασκαλία του ελληνικού παραδοσιακού χορού στην Α΄ και Β΄ Δημοτικού.</a:t>
            </a:r>
            <a:endParaRPr lang="el-GR" sz="2200" dirty="0">
              <a:latin typeface="+mn-lt"/>
            </a:endParaRPr>
          </a:p>
        </p:txBody>
      </p:sp>
      <p:sp>
        <p:nvSpPr>
          <p:cNvPr id="6" name="Βέλος: Κάτω 5">
            <a:extLst>
              <a:ext uri="{FF2B5EF4-FFF2-40B4-BE49-F238E27FC236}">
                <a16:creationId xmlns:a16="http://schemas.microsoft.com/office/drawing/2014/main" id="{CC03C221-25EB-4A0A-BB97-7877E9108E2A}"/>
              </a:ext>
            </a:extLst>
          </p:cNvPr>
          <p:cNvSpPr/>
          <p:nvPr/>
        </p:nvSpPr>
        <p:spPr>
          <a:xfrm>
            <a:off x="4644008" y="3140968"/>
            <a:ext cx="412624" cy="978408"/>
          </a:xfrm>
          <a:prstGeom prst="downArrow">
            <a:avLst/>
          </a:prstGeom>
          <a:solidFill>
            <a:schemeClr val="accent1"/>
          </a:solidFill>
          <a:ln>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Τίτλος 1">
            <a:extLst>
              <a:ext uri="{FF2B5EF4-FFF2-40B4-BE49-F238E27FC236}">
                <a16:creationId xmlns:a16="http://schemas.microsoft.com/office/drawing/2014/main" id="{D0463217-8D29-40CA-A7A0-36D5C19F0C30}"/>
              </a:ext>
            </a:extLst>
          </p:cNvPr>
          <p:cNvSpPr>
            <a:spLocks noGrp="1"/>
          </p:cNvSpPr>
          <p:nvPr>
            <p:ph type="title"/>
          </p:nvPr>
        </p:nvSpPr>
        <p:spPr>
          <a:xfrm>
            <a:off x="2771800" y="692696"/>
            <a:ext cx="4320480" cy="512767"/>
          </a:xfrm>
        </p:spPr>
        <p:txBody>
          <a:bodyPr>
            <a:noAutofit/>
          </a:bodyPr>
          <a:lstStyle/>
          <a:p>
            <a:pPr algn="ctr"/>
            <a:r>
              <a:rPr lang="el-GR" sz="2400" dirty="0">
                <a:latin typeface="+mn-lt"/>
                <a:cs typeface="Times New Roman" panose="02020603050405020304" pitchFamily="18" charset="0"/>
              </a:rPr>
              <a:t>Συμπεράσματα 1/3</a:t>
            </a:r>
            <a:endParaRPr lang="el-GR" sz="2400" b="1" dirty="0">
              <a:latin typeface="+mn-lt"/>
              <a:cs typeface="Times New Roman" panose="02020603050405020304" pitchFamily="18" charset="0"/>
            </a:endParaRPr>
          </a:p>
        </p:txBody>
      </p:sp>
    </p:spTree>
    <p:extLst>
      <p:ext uri="{BB962C8B-B14F-4D97-AF65-F5344CB8AC3E}">
        <p14:creationId xmlns:p14="http://schemas.microsoft.com/office/powerpoint/2010/main" val="1704983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71800" y="692696"/>
            <a:ext cx="4320480" cy="512767"/>
          </a:xfrm>
        </p:spPr>
        <p:txBody>
          <a:bodyPr>
            <a:noAutofit/>
          </a:bodyPr>
          <a:lstStyle/>
          <a:p>
            <a:pPr algn="ctr"/>
            <a:r>
              <a:rPr lang="el-GR" sz="2400" dirty="0">
                <a:latin typeface="+mn-lt"/>
                <a:cs typeface="Times New Roman" panose="02020603050405020304" pitchFamily="18" charset="0"/>
              </a:rPr>
              <a:t>Συμπεράσματα 2/3</a:t>
            </a:r>
            <a:endParaRPr lang="el-GR" sz="2400" b="1" dirty="0">
              <a:latin typeface="+mn-lt"/>
              <a:cs typeface="Times New Roman" panose="02020603050405020304" pitchFamily="18" charset="0"/>
            </a:endParaRPr>
          </a:p>
        </p:txBody>
      </p:sp>
      <p:sp>
        <p:nvSpPr>
          <p:cNvPr id="4" name="9 - Ορθογώνιο"/>
          <p:cNvSpPr/>
          <p:nvPr/>
        </p:nvSpPr>
        <p:spPr>
          <a:xfrm>
            <a:off x="827584" y="1124744"/>
            <a:ext cx="7992888" cy="584775"/>
          </a:xfrm>
          <a:prstGeom prst="rect">
            <a:avLst/>
          </a:prstGeom>
        </p:spPr>
        <p:txBody>
          <a:bodyPr wrap="square">
            <a:spAutoFit/>
          </a:bodyPr>
          <a:lstStyle/>
          <a:p>
            <a:endParaRPr lang="el-GR" sz="3200" dirty="0"/>
          </a:p>
        </p:txBody>
      </p:sp>
      <p:pic>
        <p:nvPicPr>
          <p:cNvPr id="6" name="Εικόνα 5">
            <a:extLst>
              <a:ext uri="{FF2B5EF4-FFF2-40B4-BE49-F238E27FC236}">
                <a16:creationId xmlns:a16="http://schemas.microsoft.com/office/drawing/2014/main" id="{190CFABA-E50D-46BB-B1CF-7ACF5B7FEFB1}"/>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46342" y="1360303"/>
            <a:ext cx="6482042" cy="5093033"/>
          </a:xfrm>
          <a:prstGeom prst="rect">
            <a:avLst/>
          </a:prstGeom>
        </p:spPr>
      </p:pic>
    </p:spTree>
    <p:extLst>
      <p:ext uri="{BB962C8B-B14F-4D97-AF65-F5344CB8AC3E}">
        <p14:creationId xmlns:p14="http://schemas.microsoft.com/office/powerpoint/2010/main" val="2374554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A6205A-1CCF-4FDE-892A-1BF5C2728E29}"/>
              </a:ext>
            </a:extLst>
          </p:cNvPr>
          <p:cNvSpPr txBox="1"/>
          <p:nvPr/>
        </p:nvSpPr>
        <p:spPr>
          <a:xfrm>
            <a:off x="971600" y="1746274"/>
            <a:ext cx="7836492" cy="4419030"/>
          </a:xfrm>
          <a:prstGeom prst="rect">
            <a:avLst/>
          </a:prstGeom>
          <a:noFill/>
        </p:spPr>
        <p:txBody>
          <a:bodyPr wrap="square">
            <a:spAutoFit/>
          </a:bodyPr>
          <a:lstStyle/>
          <a:p>
            <a:pPr algn="just">
              <a:lnSpc>
                <a:spcPct val="120000"/>
              </a:lnSpc>
              <a:spcAft>
                <a:spcPts val="600"/>
              </a:spcAft>
            </a:pPr>
            <a:r>
              <a:rPr lang="el-GR" sz="1800" b="1" dirty="0">
                <a:solidFill>
                  <a:srgbClr val="931B1B"/>
                </a:solidFill>
                <a:effectLst/>
                <a:latin typeface="+mn-lt"/>
                <a:ea typeface="Times New Roman" panose="02020603050405020304" pitchFamily="18" charset="0"/>
                <a:cs typeface="Times New Roman" panose="02020603050405020304" pitchFamily="18" charset="0"/>
              </a:rPr>
              <a:t>Οι τεχνολογικές εξελίξεις:</a:t>
            </a:r>
            <a:endParaRPr lang="en-US" sz="1800" b="1" dirty="0">
              <a:solidFill>
                <a:srgbClr val="931B1B"/>
              </a:solidFill>
              <a:effectLst/>
              <a:latin typeface="+mn-lt"/>
              <a:ea typeface="Times New Roman" panose="02020603050405020304" pitchFamily="18" charset="0"/>
              <a:cs typeface="Times New Roman" panose="02020603050405020304" pitchFamily="18" charset="0"/>
            </a:endParaRPr>
          </a:p>
          <a:p>
            <a:pPr marL="285750" indent="-285750" algn="just">
              <a:lnSpc>
                <a:spcPct val="120000"/>
              </a:lnSpc>
              <a:spcAft>
                <a:spcPts val="600"/>
              </a:spcAft>
              <a:buFont typeface="Wingdings" panose="05000000000000000000" pitchFamily="2" charset="2"/>
              <a:buChar char="§"/>
            </a:pPr>
            <a:r>
              <a:rPr lang="el-GR" sz="1800" dirty="0">
                <a:effectLst/>
                <a:latin typeface="+mn-lt"/>
                <a:ea typeface="Times New Roman" panose="02020603050405020304" pitchFamily="18" charset="0"/>
                <a:cs typeface="Times New Roman" panose="02020603050405020304" pitchFamily="18" charset="0"/>
              </a:rPr>
              <a:t>προσδίδουν χαρακτηριστικά αμεσότητας στις ανάγκες της σύγχρονης ζωής</a:t>
            </a:r>
            <a:endParaRPr lang="en-US" sz="1800" dirty="0">
              <a:effectLst/>
              <a:latin typeface="+mn-lt"/>
              <a:ea typeface="Times New Roman" panose="02020603050405020304" pitchFamily="18" charset="0"/>
              <a:cs typeface="Times New Roman" panose="02020603050405020304" pitchFamily="18" charset="0"/>
            </a:endParaRPr>
          </a:p>
          <a:p>
            <a:pPr marL="285750" indent="-285750" algn="just">
              <a:lnSpc>
                <a:spcPct val="120000"/>
              </a:lnSpc>
              <a:spcAft>
                <a:spcPts val="600"/>
              </a:spcAft>
              <a:buFont typeface="Wingdings" panose="05000000000000000000" pitchFamily="2" charset="2"/>
              <a:buChar char="§"/>
            </a:pPr>
            <a:r>
              <a:rPr lang="el-GR" sz="1800" dirty="0">
                <a:effectLst/>
                <a:latin typeface="+mn-lt"/>
                <a:ea typeface="Times New Roman" panose="02020603050405020304" pitchFamily="18" charset="0"/>
                <a:cs typeface="Times New Roman" panose="02020603050405020304" pitchFamily="18" charset="0"/>
              </a:rPr>
              <a:t>δίνουν στην εξ αποστάσεως εκπαίδευση ολοένα περισσότερο έδαφος εξέλιξης</a:t>
            </a:r>
            <a:endParaRPr lang="en-US" sz="1800" dirty="0">
              <a:latin typeface="+mn-lt"/>
              <a:ea typeface="Times New Roman" panose="02020603050405020304" pitchFamily="18" charset="0"/>
              <a:cs typeface="Times New Roman" panose="02020603050405020304" pitchFamily="18" charset="0"/>
            </a:endParaRPr>
          </a:p>
          <a:p>
            <a:pPr marL="285750" indent="-285750" algn="just">
              <a:lnSpc>
                <a:spcPct val="120000"/>
              </a:lnSpc>
              <a:spcAft>
                <a:spcPts val="600"/>
              </a:spcAft>
              <a:buFont typeface="Wingdings" panose="05000000000000000000" pitchFamily="2" charset="2"/>
              <a:buChar char="§"/>
            </a:pPr>
            <a:r>
              <a:rPr lang="el-GR" sz="1800" dirty="0">
                <a:effectLst/>
                <a:latin typeface="+mn-lt"/>
                <a:ea typeface="Times New Roman" panose="02020603050405020304" pitchFamily="18" charset="0"/>
                <a:cs typeface="Times New Roman" panose="02020603050405020304" pitchFamily="18" charset="0"/>
              </a:rPr>
              <a:t>η ένταξή τους στην εκπαίδευση και η αξιοποίησή τους με παιδαγωγικούς όρους, προσδίδουν </a:t>
            </a:r>
            <a:r>
              <a:rPr lang="el-GR" sz="1800" dirty="0">
                <a:latin typeface="+mn-lt"/>
                <a:ea typeface="Times New Roman" panose="02020603050405020304" pitchFamily="18" charset="0"/>
                <a:cs typeface="Times New Roman" panose="02020603050405020304" pitchFamily="18" charset="0"/>
              </a:rPr>
              <a:t>στο </a:t>
            </a:r>
            <a:r>
              <a:rPr lang="el-GR" sz="1800" dirty="0">
                <a:effectLst/>
                <a:latin typeface="+mn-lt"/>
                <a:ea typeface="Times New Roman" panose="02020603050405020304" pitchFamily="18" charset="0"/>
                <a:cs typeface="Times New Roman" panose="02020603050405020304" pitchFamily="18" charset="0"/>
              </a:rPr>
              <a:t>εκπαιδευτικό υλικό χαρακτηριστικά:</a:t>
            </a:r>
            <a:endParaRPr lang="en-US" sz="1800" dirty="0">
              <a:latin typeface="+mn-lt"/>
            </a:endParaRPr>
          </a:p>
          <a:p>
            <a:pPr marL="981075" indent="-285750" algn="just">
              <a:lnSpc>
                <a:spcPct val="120000"/>
              </a:lnSpc>
              <a:spcAft>
                <a:spcPts val="600"/>
              </a:spcAft>
              <a:buFont typeface="Wingdings" panose="05000000000000000000" pitchFamily="2" charset="2"/>
              <a:buChar char="ü"/>
            </a:pPr>
            <a:r>
              <a:rPr lang="el-GR" sz="1800" dirty="0">
                <a:effectLst/>
                <a:latin typeface="+mn-lt"/>
                <a:ea typeface="Times New Roman" panose="02020603050405020304" pitchFamily="18" charset="0"/>
                <a:cs typeface="Times New Roman" panose="02020603050405020304" pitchFamily="18" charset="0"/>
              </a:rPr>
              <a:t>ευελιξίας </a:t>
            </a:r>
          </a:p>
          <a:p>
            <a:pPr marL="981075" indent="-285750" algn="just">
              <a:lnSpc>
                <a:spcPct val="120000"/>
              </a:lnSpc>
              <a:spcAft>
                <a:spcPts val="600"/>
              </a:spcAft>
              <a:buFont typeface="Wingdings" panose="05000000000000000000" pitchFamily="2" charset="2"/>
              <a:buChar char="ü"/>
            </a:pPr>
            <a:r>
              <a:rPr lang="el-GR" sz="1800" dirty="0">
                <a:effectLst/>
                <a:latin typeface="+mn-lt"/>
                <a:ea typeface="Times New Roman" panose="02020603050405020304" pitchFamily="18" charset="0"/>
                <a:cs typeface="Times New Roman" panose="02020603050405020304" pitchFamily="18" charset="0"/>
              </a:rPr>
              <a:t> αυτονομίας </a:t>
            </a:r>
          </a:p>
          <a:p>
            <a:pPr marL="981075" indent="-285750" algn="just">
              <a:lnSpc>
                <a:spcPct val="120000"/>
              </a:lnSpc>
              <a:spcAft>
                <a:spcPts val="600"/>
              </a:spcAft>
              <a:buFont typeface="Wingdings" panose="05000000000000000000" pitchFamily="2" charset="2"/>
              <a:buChar char="ü"/>
            </a:pPr>
            <a:r>
              <a:rPr lang="el-GR" sz="1800" dirty="0">
                <a:latin typeface="+mn-lt"/>
                <a:ea typeface="Times New Roman" panose="02020603050405020304" pitchFamily="18" charset="0"/>
                <a:cs typeface="Times New Roman" panose="02020603050405020304" pitchFamily="18" charset="0"/>
              </a:rPr>
              <a:t>δ</a:t>
            </a:r>
            <a:r>
              <a:rPr lang="el-GR" sz="1800" dirty="0">
                <a:effectLst/>
                <a:latin typeface="+mn-lt"/>
                <a:ea typeface="Times New Roman" panose="02020603050405020304" pitchFamily="18" charset="0"/>
                <a:cs typeface="Times New Roman" panose="02020603050405020304" pitchFamily="18" charset="0"/>
              </a:rPr>
              <a:t>ιαλογικού  χαρακτήρα </a:t>
            </a:r>
          </a:p>
          <a:p>
            <a:pPr marL="981075" indent="-285750" algn="just">
              <a:lnSpc>
                <a:spcPct val="120000"/>
              </a:lnSpc>
              <a:spcAft>
                <a:spcPts val="600"/>
              </a:spcAft>
              <a:buFont typeface="Wingdings" panose="05000000000000000000" pitchFamily="2" charset="2"/>
              <a:buChar char="ü"/>
            </a:pPr>
            <a:r>
              <a:rPr lang="el-GR" sz="1800" dirty="0">
                <a:effectLst/>
                <a:latin typeface="+mn-lt"/>
                <a:ea typeface="Times New Roman" panose="02020603050405020304" pitchFamily="18" charset="0"/>
                <a:cs typeface="Times New Roman" panose="02020603050405020304" pitchFamily="18" charset="0"/>
              </a:rPr>
              <a:t>επικοινωνιακού χαρακτήρα </a:t>
            </a:r>
          </a:p>
          <a:p>
            <a:pPr marL="981075" indent="-285750" algn="just">
              <a:lnSpc>
                <a:spcPct val="120000"/>
              </a:lnSpc>
              <a:spcAft>
                <a:spcPts val="600"/>
              </a:spcAft>
              <a:buFont typeface="Wingdings" panose="05000000000000000000" pitchFamily="2" charset="2"/>
              <a:buChar char="ü"/>
            </a:pPr>
            <a:r>
              <a:rPr lang="el-GR" sz="1800" dirty="0">
                <a:effectLst/>
                <a:latin typeface="+mn-lt"/>
                <a:ea typeface="Times New Roman" panose="02020603050405020304" pitchFamily="18" charset="0"/>
                <a:cs typeface="Times New Roman" panose="02020603050405020304" pitchFamily="18" charset="0"/>
              </a:rPr>
              <a:t>φιλικού χαρακτήρα απόδοσης </a:t>
            </a:r>
            <a:endParaRPr lang="el-GR" sz="1800" dirty="0">
              <a:latin typeface="+mn-lt"/>
              <a:ea typeface="Times New Roman" panose="02020603050405020304" pitchFamily="18" charset="0"/>
              <a:cs typeface="Times New Roman" panose="02020603050405020304" pitchFamily="18" charset="0"/>
            </a:endParaRPr>
          </a:p>
          <a:p>
            <a:pPr marL="981075" indent="-285750" algn="just">
              <a:lnSpc>
                <a:spcPct val="120000"/>
              </a:lnSpc>
              <a:spcAft>
                <a:spcPts val="600"/>
              </a:spcAft>
              <a:buFont typeface="Wingdings" panose="05000000000000000000" pitchFamily="2" charset="2"/>
              <a:buChar char="ü"/>
            </a:pPr>
            <a:r>
              <a:rPr lang="el-GR" sz="1800" dirty="0">
                <a:effectLst/>
                <a:latin typeface="+mn-lt"/>
                <a:ea typeface="Times New Roman" panose="02020603050405020304" pitchFamily="18" charset="0"/>
                <a:cs typeface="Times New Roman" panose="02020603050405020304" pitchFamily="18" charset="0"/>
              </a:rPr>
              <a:t>αλληλεπίδρασης με το υλικό</a:t>
            </a:r>
            <a:endParaRPr lang="el-GR" sz="1800" dirty="0">
              <a:latin typeface="+mn-lt"/>
              <a:cs typeface="Times New Roman" panose="02020603050405020304" pitchFamily="18" charset="0"/>
            </a:endParaRPr>
          </a:p>
        </p:txBody>
      </p:sp>
      <p:sp>
        <p:nvSpPr>
          <p:cNvPr id="6" name="Τίτλος 1">
            <a:extLst>
              <a:ext uri="{FF2B5EF4-FFF2-40B4-BE49-F238E27FC236}">
                <a16:creationId xmlns:a16="http://schemas.microsoft.com/office/drawing/2014/main" id="{045A19A5-304E-4E1A-B782-C5E0A7C2E135}"/>
              </a:ext>
            </a:extLst>
          </p:cNvPr>
          <p:cNvSpPr>
            <a:spLocks noGrp="1"/>
          </p:cNvSpPr>
          <p:nvPr>
            <p:ph type="title"/>
          </p:nvPr>
        </p:nvSpPr>
        <p:spPr>
          <a:xfrm>
            <a:off x="2771800" y="692696"/>
            <a:ext cx="4320480" cy="512767"/>
          </a:xfrm>
        </p:spPr>
        <p:txBody>
          <a:bodyPr>
            <a:noAutofit/>
          </a:bodyPr>
          <a:lstStyle/>
          <a:p>
            <a:pPr algn="ctr"/>
            <a:r>
              <a:rPr lang="el-GR" sz="2400" dirty="0">
                <a:latin typeface="+mn-lt"/>
                <a:cs typeface="Times New Roman" panose="02020603050405020304" pitchFamily="18" charset="0"/>
              </a:rPr>
              <a:t>Συμπεράσματα 3/3</a:t>
            </a:r>
            <a:endParaRPr lang="el-GR" sz="2400" b="1" dirty="0">
              <a:latin typeface="+mn-lt"/>
              <a:cs typeface="Times New Roman" panose="02020603050405020304" pitchFamily="18" charset="0"/>
            </a:endParaRPr>
          </a:p>
        </p:txBody>
      </p:sp>
    </p:spTree>
    <p:extLst>
      <p:ext uri="{BB962C8B-B14F-4D97-AF65-F5344CB8AC3E}">
        <p14:creationId xmlns:p14="http://schemas.microsoft.com/office/powerpoint/2010/main" val="3418229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algn="ctr"/>
            <a:r>
              <a:rPr lang="el-GR" sz="3600" dirty="0">
                <a:solidFill>
                  <a:srgbClr val="931B1B"/>
                </a:solidFill>
                <a:latin typeface="+mn-lt"/>
              </a:rPr>
              <a:t>Εισαγωγή</a:t>
            </a:r>
            <a:endParaRPr lang="el-GR" sz="3600" b="1" dirty="0">
              <a:solidFill>
                <a:srgbClr val="931B1B"/>
              </a:solidFill>
              <a:latin typeface="+mn-lt"/>
              <a:cs typeface="Times New Roman" panose="02020603050405020304" pitchFamily="18" charset="0"/>
            </a:endParaRPr>
          </a:p>
        </p:txBody>
      </p:sp>
      <p:sp>
        <p:nvSpPr>
          <p:cNvPr id="5" name="9 - Ορθογώνιο">
            <a:extLst>
              <a:ext uri="{FF2B5EF4-FFF2-40B4-BE49-F238E27FC236}">
                <a16:creationId xmlns:a16="http://schemas.microsoft.com/office/drawing/2014/main" id="{F5FD3CE2-EFDC-49E4-9178-ADF32996F8D8}"/>
              </a:ext>
            </a:extLst>
          </p:cNvPr>
          <p:cNvSpPr/>
          <p:nvPr/>
        </p:nvSpPr>
        <p:spPr>
          <a:xfrm>
            <a:off x="755576" y="1556792"/>
            <a:ext cx="8136904" cy="4752528"/>
          </a:xfrm>
          <a:prstGeom prst="rect">
            <a:avLst/>
          </a:prstGeom>
          <a:ln>
            <a:solidFill>
              <a:srgbClr val="C00000"/>
            </a:solidFill>
          </a:ln>
        </p:spPr>
        <p:txBody>
          <a:bodyPr vert="horz" lIns="91440" tIns="45720" rIns="91440" bIns="45720" rtlCol="0" anchor="ctr">
            <a:normAutofit fontScale="92500"/>
          </a:bodyPr>
          <a:lstStyle/>
          <a:p>
            <a:pPr marL="182563" indent="-182563" algn="just">
              <a:lnSpc>
                <a:spcPct val="150000"/>
              </a:lnSpc>
              <a:spcAft>
                <a:spcPts val="600"/>
              </a:spcAft>
            </a:pPr>
            <a:r>
              <a:rPr lang="el-GR" sz="2000" dirty="0">
                <a:latin typeface="+mn-lt"/>
              </a:rPr>
              <a:t>Στη σχολική εκπαίδευση στη χώρα μας, η διδασκαλία του ελληνικού παραδοσιακού χορού είναι ενσωματωμένη στο μάθημα της Φυσικής Αγωγής (ΦΑ) ήδη από το 1909 </a:t>
            </a:r>
            <a:r>
              <a:rPr lang="el-GR" sz="1600" dirty="0">
                <a:latin typeface="+mn-lt"/>
              </a:rPr>
              <a:t>(Κουτσούμπα, 2012)</a:t>
            </a:r>
            <a:r>
              <a:rPr lang="el-GR" sz="2000" dirty="0">
                <a:latin typeface="+mn-lt"/>
              </a:rPr>
              <a:t>.</a:t>
            </a:r>
          </a:p>
          <a:p>
            <a:pPr marL="182563" indent="-182563" algn="just">
              <a:lnSpc>
                <a:spcPct val="150000"/>
              </a:lnSpc>
              <a:spcAft>
                <a:spcPts val="600"/>
              </a:spcAft>
            </a:pPr>
            <a:r>
              <a:rPr lang="el-GR" sz="2000" dirty="0">
                <a:latin typeface="+mn-lt"/>
              </a:rPr>
              <a:t>Μόλις όμως το 2006, εκδόθηκαν βιβλία για τους εκπαιδευτικούς της ΦΑ για όλες τις βαθμίδες εκπαίδευσης και, ως εκ τούτου, και για την πρωτοβάθμια </a:t>
            </a:r>
            <a:r>
              <a:rPr lang="el-GR" sz="1600" dirty="0">
                <a:latin typeface="+mn-lt"/>
              </a:rPr>
              <a:t>(</a:t>
            </a:r>
            <a:r>
              <a:rPr lang="el-GR" sz="1600" dirty="0">
                <a:latin typeface="+mn-lt"/>
                <a:ea typeface="Times New Roman" panose="02020603050405020304" pitchFamily="18" charset="0"/>
                <a:cs typeface="Times New Roman" panose="02020603050405020304" pitchFamily="18" charset="0"/>
              </a:rPr>
              <a:t>Μπουρνέλλη, Κουτσούκη, Ζωγράφου, Μαριδάκη, Χατζόπουλος, &amp; Αγαλιανού, 2006)</a:t>
            </a:r>
            <a:r>
              <a:rPr lang="el-GR" sz="2000" dirty="0">
                <a:latin typeface="+mn-lt"/>
                <a:ea typeface="Times New Roman" panose="02020603050405020304" pitchFamily="18" charset="0"/>
                <a:cs typeface="Times New Roman" panose="02020603050405020304" pitchFamily="18" charset="0"/>
              </a:rPr>
              <a:t>. </a:t>
            </a:r>
          </a:p>
          <a:p>
            <a:pPr marL="182563" indent="-182563" algn="just">
              <a:lnSpc>
                <a:spcPct val="150000"/>
              </a:lnSpc>
              <a:spcAft>
                <a:spcPts val="600"/>
              </a:spcAft>
            </a:pPr>
            <a:r>
              <a:rPr lang="el-GR" sz="2000" dirty="0">
                <a:latin typeface="+mn-lt"/>
              </a:rPr>
              <a:t>Με βάση τα παραπάνω και με δεδομένο της σπουδαιότητας τόσο του αντικειμένου του ελληνικού παραδοσιακού χορού, λόγω του έντονου πολιτισμικού του φορτίου, όσο και των πρώτων τάξεων δημοτικού, διαμορφώθηκε ο σκοπός της παρούσας εργασίας.</a:t>
            </a:r>
          </a:p>
        </p:txBody>
      </p:sp>
      <p:sp>
        <p:nvSpPr>
          <p:cNvPr id="3" name="Βέλος: Καμπύλο προς τα κάτω 2">
            <a:extLst>
              <a:ext uri="{FF2B5EF4-FFF2-40B4-BE49-F238E27FC236}">
                <a16:creationId xmlns:a16="http://schemas.microsoft.com/office/drawing/2014/main" id="{E3D7F2EB-E13C-4EE6-ADD2-868190268762}"/>
              </a:ext>
            </a:extLst>
          </p:cNvPr>
          <p:cNvSpPr/>
          <p:nvPr/>
        </p:nvSpPr>
        <p:spPr>
          <a:xfrm>
            <a:off x="3707904" y="6309320"/>
            <a:ext cx="2664296" cy="432048"/>
          </a:xfrm>
          <a:prstGeom prst="curved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73531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75856" y="735410"/>
            <a:ext cx="3312368" cy="360040"/>
          </a:xfrm>
        </p:spPr>
        <p:txBody>
          <a:bodyPr>
            <a:noAutofit/>
          </a:bodyPr>
          <a:lstStyle/>
          <a:p>
            <a:pPr algn="ctr"/>
            <a:r>
              <a:rPr lang="el-GR" sz="3200" dirty="0">
                <a:solidFill>
                  <a:srgbClr val="931B1B"/>
                </a:solidFill>
                <a:latin typeface="+mn-lt"/>
                <a:cs typeface="Times New Roman" pitchFamily="18" charset="0"/>
              </a:rPr>
              <a:t>Προτάσεις</a:t>
            </a:r>
            <a:endParaRPr lang="el-GR" sz="3200" b="1" dirty="0">
              <a:solidFill>
                <a:srgbClr val="931B1B"/>
              </a:solidFill>
              <a:latin typeface="+mn-lt"/>
            </a:endParaRPr>
          </a:p>
        </p:txBody>
      </p:sp>
      <p:sp>
        <p:nvSpPr>
          <p:cNvPr id="4" name="9 - Ορθογώνιο"/>
          <p:cNvSpPr/>
          <p:nvPr/>
        </p:nvSpPr>
        <p:spPr>
          <a:xfrm>
            <a:off x="971600" y="1977295"/>
            <a:ext cx="7704856" cy="3971985"/>
          </a:xfrm>
          <a:prstGeom prst="rect">
            <a:avLst/>
          </a:prstGeom>
          <a:ln>
            <a:solidFill>
              <a:srgbClr val="931B1B"/>
            </a:solidFill>
          </a:ln>
        </p:spPr>
        <p:txBody>
          <a:bodyPr wrap="square">
            <a:spAutoFit/>
          </a:bodyPr>
          <a:lstStyle/>
          <a:p>
            <a:pPr marL="361950" indent="-361950" algn="just">
              <a:lnSpc>
                <a:spcPct val="130000"/>
              </a:lnSpc>
              <a:spcAft>
                <a:spcPts val="600"/>
              </a:spcAft>
              <a:buClr>
                <a:srgbClr val="931B1B"/>
              </a:buClr>
              <a:buFont typeface="Wingdings" panose="05000000000000000000" pitchFamily="2" charset="2"/>
              <a:buChar char="Ø"/>
            </a:pPr>
            <a:r>
              <a:rPr lang="el-GR" sz="1800" b="1" dirty="0">
                <a:solidFill>
                  <a:srgbClr val="931B1B"/>
                </a:solidFill>
                <a:latin typeface="+mn-lt"/>
                <a:ea typeface="Times New Roman" panose="02020603050405020304" pitchFamily="18" charset="0"/>
              </a:rPr>
              <a:t>Μεγαλύτερη έκτασης αξιολόγηση </a:t>
            </a:r>
            <a:r>
              <a:rPr lang="el-GR" sz="1800" dirty="0">
                <a:latin typeface="+mn-lt"/>
                <a:ea typeface="Times New Roman" panose="02020603050405020304" pitchFamily="18" charset="0"/>
              </a:rPr>
              <a:t>του παραγόμενου εκπαιδευτικού υλικού.</a:t>
            </a:r>
          </a:p>
          <a:p>
            <a:pPr marL="361950" indent="-361950" algn="just">
              <a:lnSpc>
                <a:spcPct val="130000"/>
              </a:lnSpc>
              <a:spcAft>
                <a:spcPts val="600"/>
              </a:spcAft>
              <a:buClr>
                <a:srgbClr val="931B1B"/>
              </a:buClr>
              <a:buFont typeface="Wingdings" panose="05000000000000000000" pitchFamily="2" charset="2"/>
              <a:buChar char="Ø"/>
            </a:pPr>
            <a:r>
              <a:rPr lang="el-GR" sz="1800" b="1" dirty="0">
                <a:solidFill>
                  <a:srgbClr val="931B1B"/>
                </a:solidFill>
                <a:effectLst/>
                <a:latin typeface="+mn-lt"/>
                <a:ea typeface="Times New Roman" panose="02020603050405020304" pitchFamily="18" charset="0"/>
              </a:rPr>
              <a:t>Επιμόρφωση των εκπαιδευτικών ΦΑ </a:t>
            </a:r>
            <a:r>
              <a:rPr lang="el-GR" sz="1800" dirty="0">
                <a:effectLst/>
                <a:latin typeface="+mn-lt"/>
                <a:ea typeface="Times New Roman" panose="02020603050405020304" pitchFamily="18" charset="0"/>
              </a:rPr>
              <a:t>με βάση το παραγόμενο εκπαιδευτικό υλικό.</a:t>
            </a:r>
          </a:p>
          <a:p>
            <a:pPr marL="361950" indent="-361950" algn="just">
              <a:lnSpc>
                <a:spcPct val="130000"/>
              </a:lnSpc>
              <a:spcAft>
                <a:spcPts val="600"/>
              </a:spcAft>
              <a:buClr>
                <a:srgbClr val="931B1B"/>
              </a:buClr>
              <a:buFont typeface="Wingdings" panose="05000000000000000000" pitchFamily="2" charset="2"/>
              <a:buChar char="Ø"/>
            </a:pPr>
            <a:r>
              <a:rPr lang="el-GR" sz="1800" b="1" dirty="0">
                <a:solidFill>
                  <a:srgbClr val="931B1B"/>
                </a:solidFill>
                <a:effectLst/>
                <a:latin typeface="+mn-lt"/>
                <a:ea typeface="Times New Roman" panose="02020603050405020304" pitchFamily="18" charset="0"/>
              </a:rPr>
              <a:t>Δημιουργία</a:t>
            </a:r>
            <a:r>
              <a:rPr lang="el-GR" sz="1800" dirty="0">
                <a:effectLst/>
                <a:latin typeface="+mn-lt"/>
                <a:ea typeface="Times New Roman" panose="02020603050405020304" pitchFamily="18" charset="0"/>
              </a:rPr>
              <a:t> εκπαιδευτικού υλικού σχετικά με τη θεματική ενότητα του ελληνικού παραδοσιακού υλικού και </a:t>
            </a:r>
            <a:r>
              <a:rPr lang="el-GR" sz="1800" dirty="0">
                <a:solidFill>
                  <a:srgbClr val="C00000"/>
                </a:solidFill>
                <a:effectLst/>
                <a:latin typeface="+mn-lt"/>
                <a:ea typeface="Times New Roman" panose="02020603050405020304" pitchFamily="18" charset="0"/>
              </a:rPr>
              <a:t>για τις άλλες τάξεις του δημοτικού </a:t>
            </a:r>
            <a:r>
              <a:rPr lang="el-GR" sz="1800" dirty="0">
                <a:effectLst/>
                <a:latin typeface="+mn-lt"/>
                <a:ea typeface="Times New Roman" panose="02020603050405020304" pitchFamily="18" charset="0"/>
              </a:rPr>
              <a:t>σχολείου.</a:t>
            </a:r>
          </a:p>
          <a:p>
            <a:pPr marL="361950" indent="-361950" algn="just">
              <a:lnSpc>
                <a:spcPct val="130000"/>
              </a:lnSpc>
              <a:spcAft>
                <a:spcPts val="600"/>
              </a:spcAft>
              <a:buClr>
                <a:srgbClr val="931B1B"/>
              </a:buClr>
              <a:buFont typeface="Wingdings" panose="05000000000000000000" pitchFamily="2" charset="2"/>
              <a:buChar char="Ø"/>
            </a:pPr>
            <a:r>
              <a:rPr lang="el-GR" sz="1800" b="1" dirty="0">
                <a:solidFill>
                  <a:srgbClr val="931B1B"/>
                </a:solidFill>
                <a:latin typeface="+mn-lt"/>
              </a:rPr>
              <a:t>Δημιουργία </a:t>
            </a:r>
            <a:r>
              <a:rPr lang="el-GR" sz="1800" dirty="0">
                <a:latin typeface="+mn-lt"/>
              </a:rPr>
              <a:t>εκπαιδευτικού υλικού σχετικά με τη θεματική ενότητα του ελληνικού παραδοσιακού υλικού και </a:t>
            </a:r>
            <a:r>
              <a:rPr lang="el-GR" sz="1800" dirty="0">
                <a:solidFill>
                  <a:srgbClr val="C00000"/>
                </a:solidFill>
                <a:latin typeface="+mn-lt"/>
              </a:rPr>
              <a:t>για τις άλλες βαθμίδες εκπαίδευσης</a:t>
            </a:r>
            <a:r>
              <a:rPr lang="el-GR" sz="1800" dirty="0">
                <a:latin typeface="+mn-lt"/>
              </a:rPr>
              <a:t>.</a:t>
            </a:r>
          </a:p>
          <a:p>
            <a:pPr marL="361950" indent="-361950" algn="just">
              <a:lnSpc>
                <a:spcPct val="130000"/>
              </a:lnSpc>
              <a:spcAft>
                <a:spcPts val="600"/>
              </a:spcAft>
              <a:buClr>
                <a:srgbClr val="931B1B"/>
              </a:buClr>
              <a:buFont typeface="Wingdings" panose="05000000000000000000" pitchFamily="2" charset="2"/>
              <a:buChar char="Ø"/>
            </a:pPr>
            <a:r>
              <a:rPr lang="el-GR" sz="1800" dirty="0">
                <a:latin typeface="+mn-lt"/>
              </a:rPr>
              <a:t>Αναδείχθηκε η </a:t>
            </a:r>
            <a:r>
              <a:rPr lang="el-GR" sz="1800" b="1" dirty="0">
                <a:solidFill>
                  <a:srgbClr val="931B1B"/>
                </a:solidFill>
                <a:latin typeface="+mn-lt"/>
              </a:rPr>
              <a:t>ανάγκη </a:t>
            </a:r>
            <a:r>
              <a:rPr lang="el-GR" sz="1800" b="1" dirty="0" err="1">
                <a:solidFill>
                  <a:srgbClr val="931B1B"/>
                </a:solidFill>
                <a:latin typeface="+mn-lt"/>
              </a:rPr>
              <a:t>επικαιροποίσης</a:t>
            </a:r>
            <a:r>
              <a:rPr lang="el-GR" sz="1800" b="1" dirty="0">
                <a:solidFill>
                  <a:srgbClr val="931B1B"/>
                </a:solidFill>
                <a:latin typeface="+mn-lt"/>
              </a:rPr>
              <a:t> </a:t>
            </a:r>
            <a:r>
              <a:rPr lang="el-GR" sz="1800" dirty="0">
                <a:latin typeface="+mn-lt"/>
              </a:rPr>
              <a:t>του βιβλίου εκπαιδευτικού με βάση νέα ερευνητικά δεδομένα στη μελέτη του ελληνικού παραδοσιακού χορού.</a:t>
            </a:r>
          </a:p>
        </p:txBody>
      </p:sp>
    </p:spTree>
    <p:extLst>
      <p:ext uri="{BB962C8B-B14F-4D97-AF65-F5344CB8AC3E}">
        <p14:creationId xmlns:p14="http://schemas.microsoft.com/office/powerpoint/2010/main" val="2456277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631107" y="2924944"/>
            <a:ext cx="6973341" cy="584775"/>
          </a:xfrm>
          <a:prstGeom prst="rect">
            <a:avLst/>
          </a:prstGeom>
        </p:spPr>
        <p:txBody>
          <a:bodyPr wrap="square">
            <a:spAutoFit/>
          </a:bodyPr>
          <a:lstStyle/>
          <a:p>
            <a:pPr algn="ctr"/>
            <a:r>
              <a:rPr lang="el-GR" sz="3200" b="1" dirty="0">
                <a:solidFill>
                  <a:srgbClr val="931B1B"/>
                </a:solidFill>
                <a:latin typeface="+mn-lt"/>
              </a:rPr>
              <a:t>Σας ευχαριστώ για την προσοχή σας!</a:t>
            </a:r>
          </a:p>
        </p:txBody>
      </p:sp>
      <p:pic>
        <p:nvPicPr>
          <p:cNvPr id="3" name="Picture 4">
            <a:extLst>
              <a:ext uri="{FF2B5EF4-FFF2-40B4-BE49-F238E27FC236}">
                <a16:creationId xmlns:a16="http://schemas.microsoft.com/office/drawing/2014/main" id="{2E7A7728-5239-41F2-9B86-61D09E93D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2749" y="3717032"/>
            <a:ext cx="2895475" cy="181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12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6335144" cy="765652"/>
          </a:xfrm>
        </p:spPr>
        <p:txBody>
          <a:bodyPr>
            <a:noAutofit/>
          </a:bodyPr>
          <a:lstStyle/>
          <a:p>
            <a:pPr algn="ctr"/>
            <a:r>
              <a:rPr lang="el-GR" sz="3600" dirty="0">
                <a:solidFill>
                  <a:srgbClr val="931B1B"/>
                </a:solidFill>
                <a:latin typeface="+mn-lt"/>
              </a:rPr>
              <a:t>Σκοπός</a:t>
            </a:r>
            <a:endParaRPr lang="el-GR" sz="3600" b="1" dirty="0">
              <a:solidFill>
                <a:srgbClr val="931B1B"/>
              </a:solidFill>
              <a:latin typeface="+mn-lt"/>
              <a:cs typeface="Times New Roman" panose="02020603050405020304" pitchFamily="18" charset="0"/>
            </a:endParaRPr>
          </a:p>
        </p:txBody>
      </p:sp>
      <p:pic>
        <p:nvPicPr>
          <p:cNvPr id="4" name="Picture 2" descr="Clipart Panda - Free Clipart Images">
            <a:extLst>
              <a:ext uri="{FF2B5EF4-FFF2-40B4-BE49-F238E27FC236}">
                <a16:creationId xmlns:a16="http://schemas.microsoft.com/office/drawing/2014/main" id="{CA5131E1-502D-4ED4-A395-0A1C6E9CBB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90" r="1" b="1"/>
          <a:stretch/>
        </p:blipFill>
        <p:spPr bwMode="auto">
          <a:xfrm>
            <a:off x="803130" y="2619484"/>
            <a:ext cx="2832766" cy="2321684"/>
          </a:xfrm>
          <a:prstGeom prst="rect">
            <a:avLst/>
          </a:prstGeom>
          <a:noFill/>
          <a:extLst>
            <a:ext uri="{909E8E84-426E-40DD-AFC4-6F175D3DCCD1}">
              <a14:hiddenFill xmlns:a14="http://schemas.microsoft.com/office/drawing/2010/main">
                <a:solidFill>
                  <a:srgbClr val="FFFFFF"/>
                </a:solidFill>
              </a14:hiddenFill>
            </a:ext>
          </a:extLst>
        </p:spPr>
      </p:pic>
      <p:sp>
        <p:nvSpPr>
          <p:cNvPr id="5" name="9 - Ορθογώνιο">
            <a:extLst>
              <a:ext uri="{FF2B5EF4-FFF2-40B4-BE49-F238E27FC236}">
                <a16:creationId xmlns:a16="http://schemas.microsoft.com/office/drawing/2014/main" id="{F5FD3CE2-EFDC-49E4-9178-ADF32996F8D8}"/>
              </a:ext>
            </a:extLst>
          </p:cNvPr>
          <p:cNvSpPr/>
          <p:nvPr/>
        </p:nvSpPr>
        <p:spPr>
          <a:xfrm>
            <a:off x="3779912" y="2132856"/>
            <a:ext cx="5040560" cy="3672408"/>
          </a:xfrm>
          <a:prstGeom prst="rect">
            <a:avLst/>
          </a:prstGeom>
        </p:spPr>
        <p:txBody>
          <a:bodyPr vert="horz" lIns="91440" tIns="45720" rIns="91440" bIns="45720" rtlCol="0" anchor="ctr">
            <a:noAutofit/>
          </a:bodyPr>
          <a:lstStyle/>
          <a:p>
            <a:pPr algn="just">
              <a:lnSpc>
                <a:spcPct val="150000"/>
              </a:lnSpc>
              <a:spcAft>
                <a:spcPts val="600"/>
              </a:spcAft>
            </a:pPr>
            <a:r>
              <a:rPr lang="en-US" sz="2200" b="1" dirty="0">
                <a:latin typeface="+mn-lt"/>
              </a:rPr>
              <a:t>Σκοπός της εργασίας είναι ο σχεδιασμός, η δημιουργία και η αποτίμηση εξ αποστάσεως επιμορφωτικού εκπαιδευτικού υλικού για τους καθηγητές Φυσικής Αγωγής αναφορικά με τη θεματική ενότητα του ελληνικού παραδοσιακού χορού στην Α΄ και Β΄ Δημοτικού.</a:t>
            </a:r>
          </a:p>
          <a:p>
            <a:pPr indent="-228600" algn="just">
              <a:lnSpc>
                <a:spcPct val="90000"/>
              </a:lnSpc>
              <a:spcAft>
                <a:spcPts val="600"/>
              </a:spcAft>
              <a:buFont typeface="Arial" panose="020B0604020202020204" pitchFamily="34" charset="0"/>
              <a:buChar char="•"/>
            </a:pPr>
            <a:endParaRPr lang="en-US" sz="2200" b="1" dirty="0">
              <a:latin typeface="+mn-lt"/>
            </a:endParaRPr>
          </a:p>
        </p:txBody>
      </p:sp>
    </p:spTree>
    <p:extLst>
      <p:ext uri="{BB962C8B-B14F-4D97-AF65-F5344CB8AC3E}">
        <p14:creationId xmlns:p14="http://schemas.microsoft.com/office/powerpoint/2010/main" val="578794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pPr algn="ctr"/>
            <a:r>
              <a:rPr lang="el-GR" sz="2800" dirty="0">
                <a:latin typeface="+mn-lt"/>
                <a:cs typeface="Times New Roman" panose="02020603050405020304" pitchFamily="18" charset="0"/>
              </a:rPr>
              <a:t>Ερευνητικά Ερωτήματα </a:t>
            </a:r>
            <a:endParaRPr lang="el-GR" sz="2800" b="1" dirty="0">
              <a:latin typeface="+mn-lt"/>
              <a:cs typeface="Times New Roman" panose="02020603050405020304" pitchFamily="18" charset="0"/>
            </a:endParaRPr>
          </a:p>
        </p:txBody>
      </p:sp>
      <p:sp>
        <p:nvSpPr>
          <p:cNvPr id="4" name="9 - Ορθογώνιο"/>
          <p:cNvSpPr/>
          <p:nvPr/>
        </p:nvSpPr>
        <p:spPr>
          <a:xfrm>
            <a:off x="1043608" y="1556792"/>
            <a:ext cx="7776864" cy="4766946"/>
          </a:xfrm>
          <a:prstGeom prst="rect">
            <a:avLst/>
          </a:prstGeom>
          <a:ln>
            <a:solidFill>
              <a:srgbClr val="C00000"/>
            </a:solidFill>
          </a:ln>
        </p:spPr>
        <p:txBody>
          <a:bodyPr wrap="square">
            <a:spAutoFit/>
          </a:bodyPr>
          <a:lstStyle/>
          <a:p>
            <a:pPr marL="342900" lvl="0" indent="-342900" algn="just">
              <a:lnSpc>
                <a:spcPct val="150000"/>
              </a:lnSpc>
              <a:spcAft>
                <a:spcPts val="600"/>
              </a:spcAft>
              <a:buFont typeface="Symbol" panose="05050102010706020507" pitchFamily="18" charset="2"/>
              <a:buChar char=""/>
            </a:pPr>
            <a:r>
              <a:rPr lang="el-GR" sz="1800" dirty="0">
                <a:effectLst/>
                <a:latin typeface="+mn-lt"/>
                <a:ea typeface="Calibri" panose="020F0502020204030204" pitchFamily="34" charset="0"/>
              </a:rPr>
              <a:t>Είναι εφικτή η δημιουργία εκπαιδευτικού υλικού με τη μέθοδο της εξ αποστάσεως εκπαίδευσης, βασισμένου στο βιβλίο εκπαιδευτικού, που θα αξιοποιηθεί από τους εκπαιδευτικούς Φ.Α. για τη διδασκαλία του ελληνικού παραδοσιακού χορού στην Α΄ και Β΄ Δημοτικού;</a:t>
            </a:r>
            <a:endParaRPr lang="el-GR" sz="2400" dirty="0">
              <a:effectLst/>
              <a:latin typeface="+mn-lt"/>
            </a:endParaRPr>
          </a:p>
          <a:p>
            <a:pPr marL="342900" lvl="0" indent="-342900" algn="just">
              <a:lnSpc>
                <a:spcPct val="150000"/>
              </a:lnSpc>
              <a:spcAft>
                <a:spcPts val="600"/>
              </a:spcAft>
              <a:buFont typeface="Symbol" panose="05050102010706020507" pitchFamily="18" charset="2"/>
              <a:buChar char=""/>
            </a:pPr>
            <a:r>
              <a:rPr lang="el-GR" sz="1800" dirty="0">
                <a:effectLst/>
                <a:latin typeface="+mn-lt"/>
                <a:ea typeface="Calibri" panose="020F0502020204030204" pitchFamily="34" charset="0"/>
              </a:rPr>
              <a:t>Αν ναι, ποια θα πρέπει να είναι τα χαρακτηριστικά του εκπαιδευτικού υλικού που θα απευθύνεται σε ενήλικες (εκπαιδευτικούς Φ.Α. που διδάσκουν στην Α΄ και Β΄ τάξη του δημοτικού σχολείου) προκειμένου να είναι αποτελεσματικό και να ενθαρρύνει την εμπλοκή τους;</a:t>
            </a:r>
            <a:endParaRPr lang="el-GR" sz="2400" dirty="0">
              <a:effectLst/>
              <a:latin typeface="+mn-lt"/>
            </a:endParaRPr>
          </a:p>
          <a:p>
            <a:pPr marL="342900" lvl="0" indent="-342900" algn="just">
              <a:lnSpc>
                <a:spcPct val="150000"/>
              </a:lnSpc>
              <a:spcAft>
                <a:spcPts val="600"/>
              </a:spcAft>
              <a:buFont typeface="Symbol" panose="05050102010706020507" pitchFamily="18" charset="2"/>
              <a:buChar char=""/>
            </a:pPr>
            <a:r>
              <a:rPr lang="el-GR" sz="1800" dirty="0">
                <a:effectLst/>
                <a:latin typeface="+mn-lt"/>
                <a:ea typeface="Calibri" panose="020F0502020204030204" pitchFamily="34" charset="0"/>
              </a:rPr>
              <a:t>Ποια μορφή θα πρέπει να έχει ένα τέτοιο υλικό για τη διδασκαλία της θεματικής ενότητας του ελληνικού παραδοσιακού χορού του μαθήματος της Φ.Α. της Α΄ και Β΄ Δημοτικού;</a:t>
            </a:r>
            <a:endParaRPr lang="el-GR" sz="2400" dirty="0">
              <a:effectLst/>
              <a:latin typeface="+mn-lt"/>
            </a:endParaRPr>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25696" y="620688"/>
            <a:ext cx="7738792" cy="576064"/>
          </a:xfrm>
        </p:spPr>
        <p:txBody>
          <a:bodyPr>
            <a:noAutofit/>
          </a:bodyPr>
          <a:lstStyle/>
          <a:p>
            <a:pPr algn="ctr"/>
            <a:r>
              <a:rPr lang="el-GR" sz="3600" dirty="0">
                <a:solidFill>
                  <a:srgbClr val="931B1B"/>
                </a:solidFill>
                <a:latin typeface="+mn-lt"/>
                <a:cs typeface="Times New Roman" panose="02020603050405020304" pitchFamily="18" charset="0"/>
              </a:rPr>
              <a:t>Συνεισφορά ΔΕ</a:t>
            </a:r>
            <a:endParaRPr lang="el-GR" sz="3600" b="1" dirty="0">
              <a:solidFill>
                <a:srgbClr val="931B1B"/>
              </a:solidFill>
              <a:latin typeface="+mn-lt"/>
              <a:cs typeface="Times New Roman" panose="02020603050405020304" pitchFamily="18" charset="0"/>
            </a:endParaRPr>
          </a:p>
        </p:txBody>
      </p:sp>
      <p:sp>
        <p:nvSpPr>
          <p:cNvPr id="4" name="9 - Ορθογώνιο"/>
          <p:cNvSpPr/>
          <p:nvPr/>
        </p:nvSpPr>
        <p:spPr>
          <a:xfrm>
            <a:off x="1009672" y="1916832"/>
            <a:ext cx="7738792" cy="4137158"/>
          </a:xfrm>
          <a:prstGeom prst="rect">
            <a:avLst/>
          </a:prstGeom>
          <a:ln>
            <a:solidFill>
              <a:srgbClr val="C00000"/>
            </a:solidFill>
          </a:ln>
        </p:spPr>
        <p:txBody>
          <a:bodyPr wrap="square">
            <a:spAutoFit/>
          </a:bodyPr>
          <a:lstStyle/>
          <a:p>
            <a:pPr marL="360363" indent="-360363" algn="just">
              <a:lnSpc>
                <a:spcPct val="200000"/>
              </a:lnSpc>
              <a:spcAft>
                <a:spcPts val="600"/>
              </a:spcAft>
              <a:buFont typeface="Wingdings" panose="05000000000000000000" pitchFamily="2" charset="2"/>
              <a:buChar char="Ø"/>
            </a:pPr>
            <a:r>
              <a:rPr lang="el-GR" sz="2200" dirty="0">
                <a:latin typeface="+mn-lt"/>
                <a:ea typeface="Calibri" panose="020F0502020204030204" pitchFamily="34" charset="0"/>
                <a:cs typeface="Times New Roman" panose="02020603050405020304" pitchFamily="18" charset="0"/>
              </a:rPr>
              <a:t>δ</a:t>
            </a:r>
            <a:r>
              <a:rPr lang="el-GR" sz="2200" dirty="0">
                <a:effectLst/>
                <a:latin typeface="+mn-lt"/>
                <a:ea typeface="Calibri" panose="020F0502020204030204" pitchFamily="34" charset="0"/>
                <a:cs typeface="Times New Roman" panose="02020603050405020304" pitchFamily="18" charset="0"/>
              </a:rPr>
              <a:t>εν υπάρχει αντίστοιχο εγχείρημα στο μάθημα της ΦΑ σχετικό με τη θεματική ενότητα του ελληνικού παραδοσιακού χορού.</a:t>
            </a:r>
          </a:p>
          <a:p>
            <a:pPr marL="360363" indent="-360363" algn="just">
              <a:lnSpc>
                <a:spcPct val="200000"/>
              </a:lnSpc>
              <a:spcAft>
                <a:spcPts val="600"/>
              </a:spcAft>
              <a:buFont typeface="Wingdings" panose="05000000000000000000" pitchFamily="2" charset="2"/>
              <a:buChar char="Ø"/>
            </a:pPr>
            <a:r>
              <a:rPr lang="el-GR" sz="2200" dirty="0">
                <a:effectLst/>
                <a:latin typeface="+mn-lt"/>
                <a:ea typeface="Calibri" panose="020F0502020204030204" pitchFamily="34" charset="0"/>
                <a:cs typeface="Times New Roman" panose="02020603050405020304" pitchFamily="18" charset="0"/>
              </a:rPr>
              <a:t>Υπάρχει έλλειψη</a:t>
            </a:r>
            <a:r>
              <a:rPr lang="en-US" sz="2200" dirty="0">
                <a:effectLst/>
                <a:latin typeface="+mn-lt"/>
                <a:ea typeface="Calibri" panose="020F0502020204030204" pitchFamily="34" charset="0"/>
                <a:cs typeface="Times New Roman" panose="02020603050405020304" pitchFamily="18" charset="0"/>
              </a:rPr>
              <a:t> </a:t>
            </a:r>
            <a:r>
              <a:rPr lang="el-GR" sz="2200" dirty="0">
                <a:effectLst/>
                <a:latin typeface="+mn-lt"/>
                <a:ea typeface="Calibri" panose="020F0502020204030204" pitchFamily="34" charset="0"/>
                <a:cs typeface="Times New Roman" panose="02020603050405020304" pitchFamily="18" charset="0"/>
              </a:rPr>
              <a:t>βιβλιογραφίας εκπαιδευτικού υλικού για την εξ αποστάσεως επιμόρφωση των εκπαιδευτικών Φυσικής Αγωγής (ΦΑ</a:t>
            </a:r>
            <a:r>
              <a:rPr lang="el-GR" sz="2200" dirty="0">
                <a:latin typeface="+mn-lt"/>
                <a:ea typeface="Calibri" panose="020F0502020204030204" pitchFamily="34" charset="0"/>
                <a:cs typeface="Times New Roman" panose="02020603050405020304" pitchFamily="18" charset="0"/>
              </a:rPr>
              <a:t>)</a:t>
            </a:r>
            <a:r>
              <a:rPr lang="el-GR" sz="2200" dirty="0">
                <a:effectLst/>
                <a:latin typeface="+mn-lt"/>
                <a:ea typeface="Calibri" panose="020F0502020204030204" pitchFamily="34" charset="0"/>
                <a:cs typeface="Times New Roman" panose="02020603050405020304" pitchFamily="18" charset="0"/>
              </a:rPr>
              <a:t> </a:t>
            </a:r>
            <a:r>
              <a:rPr lang="el-GR" sz="2200" dirty="0">
                <a:latin typeface="+mn-lt"/>
                <a:ea typeface="Calibri" panose="020F0502020204030204" pitchFamily="34" charset="0"/>
                <a:cs typeface="Times New Roman" panose="02020603050405020304" pitchFamily="18" charset="0"/>
              </a:rPr>
              <a:t>σ</a:t>
            </a:r>
            <a:r>
              <a:rPr lang="el-GR" sz="2200" dirty="0">
                <a:effectLst/>
                <a:latin typeface="+mn-lt"/>
                <a:ea typeface="Calibri" panose="020F0502020204030204" pitchFamily="34" charset="0"/>
                <a:cs typeface="Times New Roman" panose="02020603050405020304" pitchFamily="18" charset="0"/>
              </a:rPr>
              <a:t>τη θεματική ενότητα του ελληνικού παραδοσιακού χορού. </a:t>
            </a:r>
          </a:p>
        </p:txBody>
      </p:sp>
    </p:spTree>
    <p:extLst>
      <p:ext uri="{BB962C8B-B14F-4D97-AF65-F5344CB8AC3E}">
        <p14:creationId xmlns:p14="http://schemas.microsoft.com/office/powerpoint/2010/main" val="2790992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404664"/>
            <a:ext cx="7776864" cy="1080120"/>
          </a:xfrm>
        </p:spPr>
        <p:txBody>
          <a:bodyPr>
            <a:noAutofit/>
          </a:bodyPr>
          <a:lstStyle/>
          <a:p>
            <a:pPr algn="ctr"/>
            <a:r>
              <a:rPr lang="en-US" sz="3600" dirty="0">
                <a:solidFill>
                  <a:srgbClr val="931B1B"/>
                </a:solidFill>
                <a:latin typeface="+mn-lt"/>
                <a:cs typeface="Times New Roman" pitchFamily="18" charset="0"/>
              </a:rPr>
              <a:t>    </a:t>
            </a:r>
            <a:r>
              <a:rPr lang="el-GR" sz="3600" dirty="0">
                <a:solidFill>
                  <a:srgbClr val="931B1B"/>
                </a:solidFill>
                <a:latin typeface="+mn-lt"/>
                <a:cs typeface="Times New Roman" pitchFamily="18" charset="0"/>
              </a:rPr>
              <a:t>Οριοθετήσεις- περιορισμοί</a:t>
            </a:r>
            <a:endParaRPr lang="el-GR" sz="3600" b="1" dirty="0">
              <a:solidFill>
                <a:srgbClr val="931B1B"/>
              </a:solidFill>
              <a:latin typeface="+mn-lt"/>
            </a:endParaRPr>
          </a:p>
        </p:txBody>
      </p:sp>
      <p:sp>
        <p:nvSpPr>
          <p:cNvPr id="4" name="9 - Ορθογώνιο"/>
          <p:cNvSpPr/>
          <p:nvPr/>
        </p:nvSpPr>
        <p:spPr>
          <a:xfrm>
            <a:off x="1151620" y="2276872"/>
            <a:ext cx="7668852" cy="3542636"/>
          </a:xfrm>
          <a:prstGeom prst="rect">
            <a:avLst/>
          </a:prstGeom>
          <a:ln>
            <a:solidFill>
              <a:srgbClr val="C00000"/>
            </a:solidFill>
          </a:ln>
        </p:spPr>
        <p:txBody>
          <a:bodyPr wrap="square">
            <a:spAutoFit/>
          </a:bodyPr>
          <a:lstStyle/>
          <a:p>
            <a:pPr marL="457200" indent="-457200">
              <a:lnSpc>
                <a:spcPct val="150000"/>
              </a:lnSpc>
              <a:spcAft>
                <a:spcPts val="600"/>
              </a:spcAft>
              <a:buClr>
                <a:srgbClr val="931B1B"/>
              </a:buClr>
              <a:buFont typeface="Wingdings" panose="05000000000000000000" pitchFamily="2" charset="2"/>
              <a:buChar char="Ø"/>
            </a:pPr>
            <a:r>
              <a:rPr lang="el-GR" sz="2200" dirty="0">
                <a:latin typeface="+mn-lt"/>
              </a:rPr>
              <a:t>Ενήλικες - Εκπαιδευτικοί ΦΑ</a:t>
            </a:r>
          </a:p>
          <a:p>
            <a:pPr marL="457200" indent="-457200">
              <a:lnSpc>
                <a:spcPct val="150000"/>
              </a:lnSpc>
              <a:spcAft>
                <a:spcPts val="600"/>
              </a:spcAft>
              <a:buClr>
                <a:srgbClr val="931B1B"/>
              </a:buClr>
              <a:buFont typeface="Wingdings" panose="05000000000000000000" pitchFamily="2" charset="2"/>
              <a:buChar char="Ø"/>
            </a:pPr>
            <a:r>
              <a:rPr lang="el-GR" sz="2200" dirty="0">
                <a:effectLst/>
                <a:latin typeface="+mn-lt"/>
                <a:ea typeface="Times New Roman" panose="02020603050405020304" pitchFamily="18" charset="0"/>
              </a:rPr>
              <a:t>Βιβλίο εκπαιδευτικού: υποχρεωτική διαμόρφωση με βάση το περιεχόμε</a:t>
            </a:r>
            <a:r>
              <a:rPr lang="el-GR" sz="2200" dirty="0">
                <a:latin typeface="+mn-lt"/>
                <a:ea typeface="Times New Roman" panose="02020603050405020304" pitchFamily="18" charset="0"/>
              </a:rPr>
              <a:t>νό του:</a:t>
            </a:r>
          </a:p>
          <a:p>
            <a:pPr marL="714375" indent="-266700">
              <a:lnSpc>
                <a:spcPct val="150000"/>
              </a:lnSpc>
              <a:spcAft>
                <a:spcPts val="600"/>
              </a:spcAft>
              <a:buFont typeface="Arial" panose="020B0604020202020204" pitchFamily="34" charset="0"/>
              <a:buChar char="•"/>
            </a:pPr>
            <a:r>
              <a:rPr lang="el-GR" sz="1800" dirty="0">
                <a:effectLst/>
                <a:latin typeface="+mn-lt"/>
                <a:ea typeface="Times New Roman" panose="02020603050405020304" pitchFamily="18" charset="0"/>
              </a:rPr>
              <a:t>Διδακτικοί στόχοι – Διδακτική μεθοδολογία</a:t>
            </a:r>
            <a:endParaRPr lang="el-GR" sz="1800" dirty="0">
              <a:latin typeface="+mn-lt"/>
            </a:endParaRPr>
          </a:p>
          <a:p>
            <a:pPr marL="714375" indent="-266700">
              <a:lnSpc>
                <a:spcPct val="150000"/>
              </a:lnSpc>
              <a:spcAft>
                <a:spcPts val="600"/>
              </a:spcAft>
              <a:buFont typeface="Arial" panose="020B0604020202020204" pitchFamily="34" charset="0"/>
              <a:buChar char="•"/>
            </a:pPr>
            <a:r>
              <a:rPr lang="el-GR" sz="1800" dirty="0">
                <a:effectLst/>
                <a:latin typeface="+mn-lt"/>
                <a:ea typeface="Times New Roman" panose="02020603050405020304" pitchFamily="18" charset="0"/>
              </a:rPr>
              <a:t>Εθνογραφικά, λαογραφικά και μορφολογικά στοιχεία</a:t>
            </a:r>
          </a:p>
          <a:p>
            <a:pPr marL="714375" indent="-266700">
              <a:lnSpc>
                <a:spcPct val="150000"/>
              </a:lnSpc>
              <a:spcAft>
                <a:spcPts val="600"/>
              </a:spcAft>
              <a:buFont typeface="Arial" panose="020B0604020202020204" pitchFamily="34" charset="0"/>
              <a:buChar char="•"/>
            </a:pPr>
            <a:r>
              <a:rPr lang="el-GR" sz="1800" dirty="0">
                <a:effectLst/>
                <a:latin typeface="+mn-lt"/>
                <a:ea typeface="Times New Roman" panose="02020603050405020304" pitchFamily="18" charset="0"/>
              </a:rPr>
              <a:t>8 μαθήματα για μαθητές Α΄ και Β΄ Δημοτικού βασισμένα στο βιβλίο του διδάσκοντα</a:t>
            </a:r>
          </a:p>
        </p:txBody>
      </p:sp>
    </p:spTree>
    <p:extLst>
      <p:ext uri="{BB962C8B-B14F-4D97-AF65-F5344CB8AC3E}">
        <p14:creationId xmlns:p14="http://schemas.microsoft.com/office/powerpoint/2010/main" val="445883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Ορθογώνιο"/>
          <p:cNvSpPr/>
          <p:nvPr/>
        </p:nvSpPr>
        <p:spPr>
          <a:xfrm>
            <a:off x="1619672" y="2361074"/>
            <a:ext cx="6840760" cy="646331"/>
          </a:xfrm>
          <a:prstGeom prst="rect">
            <a:avLst/>
          </a:prstGeom>
          <a:ln>
            <a:solidFill>
              <a:srgbClr val="C00000"/>
            </a:solidFill>
          </a:ln>
        </p:spPr>
        <p:txBody>
          <a:bodyPr wrap="square">
            <a:spAutoFit/>
          </a:bodyPr>
          <a:lstStyle/>
          <a:p>
            <a:pPr algn="ctr"/>
            <a:r>
              <a:rPr lang="el-GR" sz="3600" b="1" dirty="0">
                <a:solidFill>
                  <a:srgbClr val="931B1B"/>
                </a:solidFill>
                <a:latin typeface="+mn-lt"/>
                <a:cs typeface="Times New Roman" panose="02020603050405020304" pitchFamily="18" charset="0"/>
              </a:rPr>
              <a:t>ΘΕΩΡΗΤΙΚΟ ΠΛΑΙΣΙΟ</a:t>
            </a:r>
          </a:p>
        </p:txBody>
      </p:sp>
      <p:sp>
        <p:nvSpPr>
          <p:cNvPr id="5" name="Ορθογώνιο 4">
            <a:extLst>
              <a:ext uri="{FF2B5EF4-FFF2-40B4-BE49-F238E27FC236}">
                <a16:creationId xmlns:a16="http://schemas.microsoft.com/office/drawing/2014/main" id="{A4959AAA-76FD-4974-9A91-BA8E1F392DF1}"/>
              </a:ext>
            </a:extLst>
          </p:cNvPr>
          <p:cNvSpPr/>
          <p:nvPr/>
        </p:nvSpPr>
        <p:spPr>
          <a:xfrm>
            <a:off x="1835696" y="3429000"/>
            <a:ext cx="6624736" cy="1942198"/>
          </a:xfrm>
          <a:prstGeom prst="rect">
            <a:avLst/>
          </a:prstGeom>
        </p:spPr>
        <p:txBody>
          <a:bodyPr wrap="square">
            <a:spAutoFit/>
          </a:bodyPr>
          <a:lstStyle/>
          <a:p>
            <a:pPr marL="342900" indent="-342900" algn="just">
              <a:lnSpc>
                <a:spcPct val="150000"/>
              </a:lnSpc>
              <a:spcAft>
                <a:spcPts val="600"/>
              </a:spcAft>
              <a:buFont typeface="Wingdings" panose="05000000000000000000" pitchFamily="2" charset="2"/>
              <a:buChar char="ü"/>
            </a:pPr>
            <a:r>
              <a:rPr lang="el-GR" sz="1800" b="1" dirty="0">
                <a:solidFill>
                  <a:srgbClr val="931B1B"/>
                </a:solidFill>
                <a:latin typeface="+mn-lt"/>
              </a:rPr>
              <a:t>Η εξ αποστάσεως εκπαίδευση και η πολυμορφική διάστασή της</a:t>
            </a:r>
          </a:p>
          <a:p>
            <a:pPr marL="342900" indent="-342900" algn="just">
              <a:lnSpc>
                <a:spcPct val="150000"/>
              </a:lnSpc>
              <a:spcAft>
                <a:spcPts val="600"/>
              </a:spcAft>
              <a:buFont typeface="Wingdings" panose="05000000000000000000" pitchFamily="2" charset="2"/>
              <a:buChar char="ü"/>
            </a:pPr>
            <a:r>
              <a:rPr lang="el-GR" sz="1800" b="1" dirty="0">
                <a:solidFill>
                  <a:srgbClr val="931B1B"/>
                </a:solidFill>
                <a:latin typeface="+mn-lt"/>
                <a:ea typeface="Times New Roman"/>
                <a:cs typeface="Times New Roman" pitchFamily="18" charset="0"/>
              </a:rPr>
              <a:t>Εκπαιδευτικό υλικό</a:t>
            </a:r>
          </a:p>
          <a:p>
            <a:pPr marL="342900" indent="-342900" algn="just">
              <a:lnSpc>
                <a:spcPct val="150000"/>
              </a:lnSpc>
              <a:spcAft>
                <a:spcPts val="600"/>
              </a:spcAft>
              <a:buFont typeface="Wingdings" panose="05000000000000000000" pitchFamily="2" charset="2"/>
              <a:buChar char="ü"/>
            </a:pPr>
            <a:r>
              <a:rPr lang="el-GR" sz="1800" b="1" dirty="0">
                <a:solidFill>
                  <a:srgbClr val="931B1B"/>
                </a:solidFill>
                <a:latin typeface="+mn-lt"/>
                <a:ea typeface="Times New Roman"/>
              </a:rPr>
              <a:t>Μοντέλα σχεδιασμού εξ αποστάσεως εκπαιδευτικού υλικού</a:t>
            </a:r>
          </a:p>
          <a:p>
            <a:pPr marL="342900" indent="-342900" algn="just">
              <a:lnSpc>
                <a:spcPct val="150000"/>
              </a:lnSpc>
              <a:spcAft>
                <a:spcPts val="600"/>
              </a:spcAft>
              <a:buFont typeface="Wingdings" panose="05000000000000000000" pitchFamily="2" charset="2"/>
              <a:buChar char="ü"/>
            </a:pPr>
            <a:r>
              <a:rPr lang="el-GR" sz="1800" b="1" dirty="0">
                <a:solidFill>
                  <a:srgbClr val="931B1B"/>
                </a:solidFill>
                <a:latin typeface="+mn-lt"/>
                <a:cs typeface="Times New Roman" pitchFamily="18" charset="0"/>
              </a:rPr>
              <a:t>Εκπαίδευση Ενηλίκων</a:t>
            </a:r>
            <a:endParaRPr lang="el-GR" sz="1800" b="1" dirty="0">
              <a:solidFill>
                <a:srgbClr val="931B1B"/>
              </a:solidFill>
              <a:latin typeface="+mn-lt"/>
            </a:endParaRPr>
          </a:p>
        </p:txBody>
      </p:sp>
    </p:spTree>
    <p:extLst>
      <p:ext uri="{BB962C8B-B14F-4D97-AF65-F5344CB8AC3E}">
        <p14:creationId xmlns:p14="http://schemas.microsoft.com/office/powerpoint/2010/main" val="922582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1">
            <a:extLst>
              <a:ext uri="{FF2B5EF4-FFF2-40B4-BE49-F238E27FC236}">
                <a16:creationId xmlns:a16="http://schemas.microsoft.com/office/drawing/2014/main" id="{888DA93D-1284-4DC8-873C-A7786A6EF80D}"/>
              </a:ext>
            </a:extLst>
          </p:cNvPr>
          <p:cNvSpPr>
            <a:spLocks noGrp="1"/>
          </p:cNvSpPr>
          <p:nvPr>
            <p:ph type="title"/>
          </p:nvPr>
        </p:nvSpPr>
        <p:spPr>
          <a:xfrm>
            <a:off x="1405208" y="620688"/>
            <a:ext cx="7199240" cy="765652"/>
          </a:xfrm>
        </p:spPr>
        <p:txBody>
          <a:bodyPr>
            <a:noAutofit/>
          </a:bodyPr>
          <a:lstStyle/>
          <a:p>
            <a:pPr algn="ctr"/>
            <a:r>
              <a:rPr lang="el-GR" sz="2400" dirty="0">
                <a:latin typeface="+mn-lt"/>
                <a:cs typeface="Times New Roman" panose="02020603050405020304" pitchFamily="18" charset="0"/>
              </a:rPr>
              <a:t>Θεωρητικό Πλαίσιο 1/4 </a:t>
            </a:r>
            <a:endParaRPr lang="el-GR" sz="2400" b="1" dirty="0">
              <a:latin typeface="+mn-lt"/>
              <a:cs typeface="Times New Roman" panose="02020603050405020304" pitchFamily="18" charset="0"/>
            </a:endParaRPr>
          </a:p>
        </p:txBody>
      </p:sp>
      <p:sp>
        <p:nvSpPr>
          <p:cNvPr id="10" name="TextBox 9">
            <a:extLst>
              <a:ext uri="{FF2B5EF4-FFF2-40B4-BE49-F238E27FC236}">
                <a16:creationId xmlns:a16="http://schemas.microsoft.com/office/drawing/2014/main" id="{32286074-DECD-4714-B393-E57CD5ED511C}"/>
              </a:ext>
            </a:extLst>
          </p:cNvPr>
          <p:cNvSpPr txBox="1"/>
          <p:nvPr/>
        </p:nvSpPr>
        <p:spPr>
          <a:xfrm>
            <a:off x="2874872" y="2505319"/>
            <a:ext cx="4145400" cy="3083921"/>
          </a:xfrm>
          <a:prstGeom prst="rect">
            <a:avLst/>
          </a:prstGeom>
          <a:noFill/>
        </p:spPr>
        <p:txBody>
          <a:bodyPr wrap="square">
            <a:spAutoFit/>
          </a:bodyPr>
          <a:lstStyle/>
          <a:p>
            <a:pPr marL="355600" indent="-355600" algn="just">
              <a:lnSpc>
                <a:spcPct val="200000"/>
              </a:lnSpc>
              <a:buFont typeface="Arial" pitchFamily="34" charset="0"/>
              <a:buChar char="•"/>
            </a:pPr>
            <a:r>
              <a:rPr lang="el-GR" sz="2000" b="1" dirty="0">
                <a:latin typeface="+mn-lt"/>
              </a:rPr>
              <a:t>Οριοθέτηση </a:t>
            </a:r>
            <a:r>
              <a:rPr lang="el-GR" sz="2000" b="1" dirty="0" err="1">
                <a:latin typeface="+mn-lt"/>
              </a:rPr>
              <a:t>εξΑΕ</a:t>
            </a:r>
            <a:endParaRPr lang="el-GR" sz="2000" b="1" dirty="0">
              <a:latin typeface="+mn-lt"/>
            </a:endParaRPr>
          </a:p>
          <a:p>
            <a:pPr marL="355600" indent="-355600" algn="just">
              <a:lnSpc>
                <a:spcPct val="200000"/>
              </a:lnSpc>
              <a:buFont typeface="Arial" pitchFamily="34" charset="0"/>
              <a:buChar char="•"/>
            </a:pPr>
            <a:r>
              <a:rPr lang="el-GR" sz="2000" b="1" dirty="0">
                <a:latin typeface="+mn-lt"/>
                <a:ea typeface="Times New Roman" panose="02020603050405020304" pitchFamily="18" charset="0"/>
                <a:cs typeface="Times New Roman" panose="02020603050405020304" pitchFamily="18" charset="0"/>
              </a:rPr>
              <a:t>Επιστημονικό πεδίο </a:t>
            </a:r>
            <a:r>
              <a:rPr lang="el-GR" sz="2000" b="1" dirty="0" err="1">
                <a:latin typeface="+mn-lt"/>
                <a:ea typeface="Times New Roman" panose="02020603050405020304" pitchFamily="18" charset="0"/>
                <a:cs typeface="Times New Roman" panose="02020603050405020304" pitchFamily="18" charset="0"/>
              </a:rPr>
              <a:t>εξΑΕ</a:t>
            </a:r>
            <a:endParaRPr lang="el-GR" sz="2000" b="1" dirty="0">
              <a:latin typeface="+mn-lt"/>
              <a:ea typeface="Times New Roman" panose="02020603050405020304" pitchFamily="18" charset="0"/>
              <a:cs typeface="Times New Roman" panose="02020603050405020304" pitchFamily="18" charset="0"/>
            </a:endParaRPr>
          </a:p>
          <a:p>
            <a:pPr marL="355600" indent="-355600">
              <a:lnSpc>
                <a:spcPct val="200000"/>
              </a:lnSpc>
              <a:buFont typeface="Arial" pitchFamily="34" charset="0"/>
              <a:buChar char="•"/>
            </a:pPr>
            <a:r>
              <a:rPr lang="el-GR" sz="2000" b="1" dirty="0">
                <a:solidFill>
                  <a:srgbClr val="000000"/>
                </a:solidFill>
                <a:latin typeface="+mn-lt"/>
                <a:ea typeface="Times New Roman" panose="02020603050405020304" pitchFamily="18" charset="0"/>
                <a:cs typeface="Times New Roman" panose="02020603050405020304" pitchFamily="18" charset="0"/>
              </a:rPr>
              <a:t>Θεωρητικές προσεγγίσεις</a:t>
            </a:r>
            <a:endParaRPr lang="el-GR" sz="2000" dirty="0">
              <a:effectLst/>
              <a:latin typeface="+mn-lt"/>
              <a:ea typeface="Times New Roman" panose="02020603050405020304" pitchFamily="18" charset="0"/>
              <a:cs typeface="Times New Roman" panose="02020603050405020304" pitchFamily="18" charset="0"/>
            </a:endParaRPr>
          </a:p>
          <a:p>
            <a:pPr marL="355600" indent="-355600">
              <a:lnSpc>
                <a:spcPct val="200000"/>
              </a:lnSpc>
              <a:buFont typeface="Arial" pitchFamily="34" charset="0"/>
              <a:buChar char="•"/>
            </a:pPr>
            <a:r>
              <a:rPr lang="el-GR" sz="2000" b="1" dirty="0">
                <a:latin typeface="+mn-lt"/>
              </a:rPr>
              <a:t>ΤΠΕ</a:t>
            </a:r>
            <a:endParaRPr lang="el-GR" sz="2000" dirty="0">
              <a:latin typeface="+mn-lt"/>
            </a:endParaRPr>
          </a:p>
          <a:p>
            <a:pPr marL="355600" indent="-355600">
              <a:lnSpc>
                <a:spcPct val="200000"/>
              </a:lnSpc>
              <a:buFont typeface="Arial" pitchFamily="34" charset="0"/>
              <a:buChar char="•"/>
            </a:pPr>
            <a:r>
              <a:rPr lang="el-GR" sz="2000" b="1" dirty="0">
                <a:latin typeface="+mn-lt"/>
              </a:rPr>
              <a:t>Αυτορρυθμιζόμενη μάθηση</a:t>
            </a:r>
            <a:endParaRPr lang="el-GR" sz="2000" dirty="0">
              <a:latin typeface="+mn-lt"/>
            </a:endParaRPr>
          </a:p>
        </p:txBody>
      </p:sp>
      <p:sp>
        <p:nvSpPr>
          <p:cNvPr id="2" name="Ορθογώνιο 1">
            <a:extLst>
              <a:ext uri="{FF2B5EF4-FFF2-40B4-BE49-F238E27FC236}">
                <a16:creationId xmlns:a16="http://schemas.microsoft.com/office/drawing/2014/main" id="{DE751567-F8E6-45DA-B385-F0FD5265C661}"/>
              </a:ext>
            </a:extLst>
          </p:cNvPr>
          <p:cNvSpPr/>
          <p:nvPr/>
        </p:nvSpPr>
        <p:spPr>
          <a:xfrm>
            <a:off x="683568" y="1845985"/>
            <a:ext cx="8352928" cy="430887"/>
          </a:xfrm>
          <a:prstGeom prst="rect">
            <a:avLst/>
          </a:prstGeom>
        </p:spPr>
        <p:txBody>
          <a:bodyPr wrap="square">
            <a:spAutoFit/>
          </a:bodyPr>
          <a:lstStyle/>
          <a:p>
            <a:pPr algn="ctr"/>
            <a:r>
              <a:rPr lang="el-GR" sz="2200" b="1" dirty="0">
                <a:solidFill>
                  <a:srgbClr val="931B1B"/>
                </a:solidFill>
                <a:latin typeface="+mn-lt"/>
              </a:rPr>
              <a:t>Η εξ αποστάσεως εκπαίδευση και η πολυμορφική διάστασή της</a:t>
            </a:r>
          </a:p>
        </p:txBody>
      </p:sp>
    </p:spTree>
    <p:extLst>
      <p:ext uri="{BB962C8B-B14F-4D97-AF65-F5344CB8AC3E}">
        <p14:creationId xmlns:p14="http://schemas.microsoft.com/office/powerpoint/2010/main" val="233210378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2297</TotalTime>
  <Words>1413</Words>
  <Application>Microsoft Office PowerPoint</Application>
  <PresentationFormat>Προβολή στην οθόνη (4:3)</PresentationFormat>
  <Paragraphs>174</Paragraphs>
  <Slides>31</Slides>
  <Notes>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31</vt:i4>
      </vt:variant>
    </vt:vector>
  </HeadingPairs>
  <TitlesOfParts>
    <vt:vector size="39" baseType="lpstr">
      <vt:lpstr>Arial</vt:lpstr>
      <vt:lpstr>Calibri</vt:lpstr>
      <vt:lpstr>Calibri Light</vt:lpstr>
      <vt:lpstr>Symbol</vt:lpstr>
      <vt:lpstr>Times New Roman</vt:lpstr>
      <vt:lpstr>Wingdings</vt:lpstr>
      <vt:lpstr>Wingdings 3</vt:lpstr>
      <vt:lpstr>Θέμα του Office</vt:lpstr>
      <vt:lpstr>ΣΧΕΔΙΑΣΜΟΣ, ΥΛΟΠΟΙΗΣΗ ΚΑΙ ΑΠΟΤΙΜΗΣΗ ΕΞ ΑΠΟΣΤΑΣΕΩΣ ΕΚΠΑΙΔΕΥΤΙΚΟΥ ΥΛΙΚΟΥ ΓΙΑ ΤΟΥΣ ΕΚΠΑΙΔΕΥΤΙΚΟΥΣ ΦΥΣΙΚΗΣ ΑΓΩΓΗΣ  ΠΡΩΤΟΒΑΘΜΙΑΣ ΕΚΠΑΙΔΕΥΣΗΣ:  ΤΟ ΠΑΡΑΔΕΙΓΜΑ ΤΗΣ ΘΕΜΑΤΙΚΗΣ ΕΝΟΤΗΤΑΣ ΤΟΥ ΕΛΛΗΝΙΚΟΥ ΠΑΡΑΔΟΣΙΑΚΟΥ ΧΟΡΟΥ ΓΙΑ ΤΙΣ Α΄ΚΑΙ Β΄ΔΗΜΟΤΙΚΟΥ (ΒΙΒΛΙΟ ΕΚΠΑΙΔΕΥΤΙΚΟΥ) </vt:lpstr>
      <vt:lpstr>Ευχαριστίες</vt:lpstr>
      <vt:lpstr>Εισαγωγή</vt:lpstr>
      <vt:lpstr>Σκοπός</vt:lpstr>
      <vt:lpstr>Ερευνητικά Ερωτήματα </vt:lpstr>
      <vt:lpstr>Συνεισφορά ΔΕ</vt:lpstr>
      <vt:lpstr>    Οριοθετήσεις- περιορισμοί</vt:lpstr>
      <vt:lpstr>Παρουσίαση του PowerPoint</vt:lpstr>
      <vt:lpstr>Θεωρητικό Πλαίσιο 1/4 </vt:lpstr>
      <vt:lpstr>Θεωρητικό Πλαίσιο 2/4</vt:lpstr>
      <vt:lpstr>       Θεωρητικό Πλαίσιο 3/4</vt:lpstr>
      <vt:lpstr>Θεωρητικό Πλαίσιο 4/4</vt:lpstr>
      <vt:lpstr>Παρουσίαση του PowerPoint</vt:lpstr>
      <vt:lpstr>Μεθοδολογία 1/2</vt:lpstr>
      <vt:lpstr>Μεθοδολογία 2/2</vt:lpstr>
      <vt:lpstr>Παρουσίαση του PowerPoint</vt:lpstr>
      <vt:lpstr>Παραγόμενο εκπαιδευτικό υλικό 1/6</vt:lpstr>
      <vt:lpstr>Παραγόμενο εκπαιδευτικό υλικό 2/6</vt:lpstr>
      <vt:lpstr>Παραγόμενο εκπαιδευτικό υλικό 3/6</vt:lpstr>
      <vt:lpstr>Παραγόμενο εκπαιδευτικό υλικό 4/6</vt:lpstr>
      <vt:lpstr>Παραγόμενο εκπαιδευτικό υλικό 5/6</vt:lpstr>
      <vt:lpstr>Παραγόμενο εκπαιδευτικό υλικό 6/6</vt:lpstr>
      <vt:lpstr>Παρουσίαση του PowerPoint</vt:lpstr>
      <vt:lpstr>Αποτελέσματα – Αξιολόγηση 1/2 </vt:lpstr>
      <vt:lpstr>Αποτελέσματα – Αξιολόγηση 2/2 </vt:lpstr>
      <vt:lpstr>Παρουσίαση του PowerPoint</vt:lpstr>
      <vt:lpstr>Συμπεράσματα 1/3</vt:lpstr>
      <vt:lpstr>Συμπεράσματα 2/3</vt:lpstr>
      <vt:lpstr>Συμπεράσματα 3/3</vt:lpstr>
      <vt:lpstr>Προτάσεις</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ELENI SKOULA</cp:lastModifiedBy>
  <cp:revision>1668</cp:revision>
  <dcterms:created xsi:type="dcterms:W3CDTF">2003-10-16T17:37:47Z</dcterms:created>
  <dcterms:modified xsi:type="dcterms:W3CDTF">2020-11-27T19:17:52Z</dcterms:modified>
</cp:coreProperties>
</file>