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70" r:id="rId2"/>
    <p:sldId id="285" r:id="rId3"/>
    <p:sldId id="284" r:id="rId4"/>
    <p:sldId id="287" r:id="rId5"/>
    <p:sldId id="286" r:id="rId6"/>
    <p:sldId id="274" r:id="rId7"/>
    <p:sldId id="271" r:id="rId8"/>
    <p:sldId id="332" r:id="rId9"/>
    <p:sldId id="326" r:id="rId10"/>
    <p:sldId id="327" r:id="rId11"/>
    <p:sldId id="328" r:id="rId12"/>
    <p:sldId id="275" r:id="rId13"/>
    <p:sldId id="306" r:id="rId14"/>
    <p:sldId id="307" r:id="rId15"/>
    <p:sldId id="324" r:id="rId16"/>
    <p:sldId id="333" r:id="rId17"/>
    <p:sldId id="334" r:id="rId18"/>
    <p:sldId id="335" r:id="rId19"/>
    <p:sldId id="279" r:id="rId20"/>
    <p:sldId id="288" r:id="rId21"/>
    <p:sldId id="289" r:id="rId22"/>
    <p:sldId id="282" r:id="rId23"/>
    <p:sldId id="292" r:id="rId24"/>
    <p:sldId id="291" r:id="rId25"/>
    <p:sldId id="295" r:id="rId26"/>
    <p:sldId id="296" r:id="rId27"/>
    <p:sldId id="302" r:id="rId28"/>
    <p:sldId id="303" r:id="rId29"/>
    <p:sldId id="305" r:id="rId30"/>
    <p:sldId id="281" r:id="rId31"/>
    <p:sldId id="321" r:id="rId32"/>
    <p:sldId id="323" r:id="rId33"/>
    <p:sldId id="273" r:id="rId3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969"/>
    <a:srgbClr val="00A0A8"/>
    <a:srgbClr val="F0EEF0"/>
    <a:srgbClr val="F698D4"/>
    <a:srgbClr val="FEC630"/>
    <a:srgbClr val="52CBBE"/>
    <a:srgbClr val="5D7373"/>
    <a:srgbClr val="52C9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21" autoAdjust="0"/>
    <p:restoredTop sz="98267" autoAdjust="0"/>
  </p:normalViewPr>
  <p:slideViewPr>
    <p:cSldViewPr snapToGrid="0">
      <p:cViewPr>
        <p:scale>
          <a:sx n="60" d="100"/>
          <a:sy n="60" d="100"/>
        </p:scale>
        <p:origin x="-1296" y="-30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7F28C4-9862-47BC-B687-E1A6A0C5B765}" type="doc">
      <dgm:prSet loTypeId="urn:microsoft.com/office/officeart/2005/8/layout/process1" loCatId="process" qsTypeId="urn:microsoft.com/office/officeart/2005/8/quickstyle/simple1" qsCatId="simple" csTypeId="urn:microsoft.com/office/officeart/2005/8/colors/accent1_2" csCatId="accent1" phldr="1"/>
      <dgm:spPr/>
    </dgm:pt>
    <dgm:pt modelId="{1A68A727-B575-481D-A1A2-AF72F3632ADC}">
      <dgm:prSet phldrT="[Κείμενο]"/>
      <dgm:spPr>
        <a:blipFill rotWithShape="0">
          <a:blip xmlns:r="http://schemas.openxmlformats.org/officeDocument/2006/relationships" r:embed="rId1"/>
          <a:stretch>
            <a:fillRect/>
          </a:stretch>
        </a:blipFill>
      </dgm:spPr>
      <dgm:t>
        <a:bodyPr/>
        <a:lstStyle/>
        <a:p>
          <a:r>
            <a:rPr lang="el-GR" dirty="0" smtClean="0"/>
            <a:t> </a:t>
          </a:r>
          <a:endParaRPr lang="en-US" dirty="0"/>
        </a:p>
      </dgm:t>
    </dgm:pt>
    <dgm:pt modelId="{87622EA6-AE2E-450A-A6C6-337510C6C21B}" type="parTrans" cxnId="{FA2D1A7A-C442-4F61-BF52-38E87B988CAD}">
      <dgm:prSet/>
      <dgm:spPr/>
      <dgm:t>
        <a:bodyPr/>
        <a:lstStyle/>
        <a:p>
          <a:endParaRPr lang="en-US"/>
        </a:p>
      </dgm:t>
    </dgm:pt>
    <dgm:pt modelId="{666459B0-484F-485F-9253-FB09BF8AC9CE}" type="sibTrans" cxnId="{FA2D1A7A-C442-4F61-BF52-38E87B988CAD}">
      <dgm:prSet/>
      <dgm:spPr/>
      <dgm:t>
        <a:bodyPr/>
        <a:lstStyle/>
        <a:p>
          <a:endParaRPr lang="en-US"/>
        </a:p>
      </dgm:t>
    </dgm:pt>
    <dgm:pt modelId="{29BC88BF-9105-4962-9B8C-D98C2BDD31F7}">
      <dgm:prSet phldrT="[Κείμενο]"/>
      <dgm:spPr>
        <a:blipFill rotWithShape="0">
          <a:blip xmlns:r="http://schemas.openxmlformats.org/officeDocument/2006/relationships" r:embed="rId2"/>
          <a:stretch>
            <a:fillRect/>
          </a:stretch>
        </a:blipFill>
      </dgm:spPr>
      <dgm:t>
        <a:bodyPr/>
        <a:lstStyle/>
        <a:p>
          <a:endParaRPr lang="en-US" dirty="0"/>
        </a:p>
      </dgm:t>
    </dgm:pt>
    <dgm:pt modelId="{E3276C47-8F2C-4C89-A6FC-88CAA812B20E}" type="parTrans" cxnId="{4B11E3D1-06EF-4D46-B7E9-DF817CA10647}">
      <dgm:prSet/>
      <dgm:spPr/>
      <dgm:t>
        <a:bodyPr/>
        <a:lstStyle/>
        <a:p>
          <a:endParaRPr lang="en-US"/>
        </a:p>
      </dgm:t>
    </dgm:pt>
    <dgm:pt modelId="{66C37656-00F6-4D26-AECC-9FC623BF1679}" type="sibTrans" cxnId="{4B11E3D1-06EF-4D46-B7E9-DF817CA10647}">
      <dgm:prSet/>
      <dgm:spPr/>
      <dgm:t>
        <a:bodyPr/>
        <a:lstStyle/>
        <a:p>
          <a:endParaRPr lang="en-US"/>
        </a:p>
      </dgm:t>
    </dgm:pt>
    <dgm:pt modelId="{5114BD41-1EDD-4BE7-A7D1-6F1C01DB61FA}" type="pres">
      <dgm:prSet presAssocID="{2B7F28C4-9862-47BC-B687-E1A6A0C5B765}" presName="Name0" presStyleCnt="0">
        <dgm:presLayoutVars>
          <dgm:dir/>
          <dgm:resizeHandles val="exact"/>
        </dgm:presLayoutVars>
      </dgm:prSet>
      <dgm:spPr/>
    </dgm:pt>
    <dgm:pt modelId="{C0C72F2C-F28E-44D9-920A-9F41B6B71629}" type="pres">
      <dgm:prSet presAssocID="{1A68A727-B575-481D-A1A2-AF72F3632ADC}" presName="node" presStyleLbl="node1" presStyleIdx="0" presStyleCnt="2" custLinFactX="39490" custLinFactNeighborX="100000" custLinFactNeighborY="-83589">
        <dgm:presLayoutVars>
          <dgm:bulletEnabled val="1"/>
        </dgm:presLayoutVars>
      </dgm:prSet>
      <dgm:spPr/>
      <dgm:t>
        <a:bodyPr/>
        <a:lstStyle/>
        <a:p>
          <a:endParaRPr lang="en-US"/>
        </a:p>
      </dgm:t>
    </dgm:pt>
    <dgm:pt modelId="{6D0FE376-76B8-4B1C-8FDF-E87CDB736B12}" type="pres">
      <dgm:prSet presAssocID="{666459B0-484F-485F-9253-FB09BF8AC9CE}" presName="sibTrans" presStyleLbl="sibTrans2D1" presStyleIdx="0" presStyleCnt="1" custScaleX="169238" custScaleY="147369" custLinFactNeighborY="5568"/>
      <dgm:spPr/>
      <dgm:t>
        <a:bodyPr/>
        <a:lstStyle/>
        <a:p>
          <a:endParaRPr lang="en-US"/>
        </a:p>
      </dgm:t>
    </dgm:pt>
    <dgm:pt modelId="{9172CCB4-F3A3-4CD8-8F23-DD76450C3F7E}" type="pres">
      <dgm:prSet presAssocID="{666459B0-484F-485F-9253-FB09BF8AC9CE}" presName="connectorText" presStyleLbl="sibTrans2D1" presStyleIdx="0" presStyleCnt="1"/>
      <dgm:spPr/>
      <dgm:t>
        <a:bodyPr/>
        <a:lstStyle/>
        <a:p>
          <a:endParaRPr lang="en-US"/>
        </a:p>
      </dgm:t>
    </dgm:pt>
    <dgm:pt modelId="{3B1B87AF-EFBB-4E96-9A9A-176F3938117A}" type="pres">
      <dgm:prSet presAssocID="{29BC88BF-9105-4962-9B8C-D98C2BDD31F7}" presName="node" presStyleLbl="node1" presStyleIdx="1" presStyleCnt="2" custLinFactX="-53649" custLinFactNeighborX="-100000" custLinFactNeighborY="78738">
        <dgm:presLayoutVars>
          <dgm:bulletEnabled val="1"/>
        </dgm:presLayoutVars>
      </dgm:prSet>
      <dgm:spPr/>
      <dgm:t>
        <a:bodyPr/>
        <a:lstStyle/>
        <a:p>
          <a:endParaRPr lang="en-US"/>
        </a:p>
      </dgm:t>
    </dgm:pt>
  </dgm:ptLst>
  <dgm:cxnLst>
    <dgm:cxn modelId="{2F676D11-16B1-4C5D-BF6C-0F818DB2FB71}" type="presOf" srcId="{666459B0-484F-485F-9253-FB09BF8AC9CE}" destId="{9172CCB4-F3A3-4CD8-8F23-DD76450C3F7E}" srcOrd="1" destOrd="0" presId="urn:microsoft.com/office/officeart/2005/8/layout/process1"/>
    <dgm:cxn modelId="{4B11E3D1-06EF-4D46-B7E9-DF817CA10647}" srcId="{2B7F28C4-9862-47BC-B687-E1A6A0C5B765}" destId="{29BC88BF-9105-4962-9B8C-D98C2BDD31F7}" srcOrd="1" destOrd="0" parTransId="{E3276C47-8F2C-4C89-A6FC-88CAA812B20E}" sibTransId="{66C37656-00F6-4D26-AECC-9FC623BF1679}"/>
    <dgm:cxn modelId="{966B4F9F-1765-42F2-A457-E04B4E488FEE}" type="presOf" srcId="{29BC88BF-9105-4962-9B8C-D98C2BDD31F7}" destId="{3B1B87AF-EFBB-4E96-9A9A-176F3938117A}" srcOrd="0" destOrd="0" presId="urn:microsoft.com/office/officeart/2005/8/layout/process1"/>
    <dgm:cxn modelId="{1D48866E-B8D3-49CB-AEE7-6E6E065C67EB}" type="presOf" srcId="{2B7F28C4-9862-47BC-B687-E1A6A0C5B765}" destId="{5114BD41-1EDD-4BE7-A7D1-6F1C01DB61FA}" srcOrd="0" destOrd="0" presId="urn:microsoft.com/office/officeart/2005/8/layout/process1"/>
    <dgm:cxn modelId="{14259DED-C4A9-439F-86E3-24C628050020}" type="presOf" srcId="{666459B0-484F-485F-9253-FB09BF8AC9CE}" destId="{6D0FE376-76B8-4B1C-8FDF-E87CDB736B12}" srcOrd="0" destOrd="0" presId="urn:microsoft.com/office/officeart/2005/8/layout/process1"/>
    <dgm:cxn modelId="{FA2D1A7A-C442-4F61-BF52-38E87B988CAD}" srcId="{2B7F28C4-9862-47BC-B687-E1A6A0C5B765}" destId="{1A68A727-B575-481D-A1A2-AF72F3632ADC}" srcOrd="0" destOrd="0" parTransId="{87622EA6-AE2E-450A-A6C6-337510C6C21B}" sibTransId="{666459B0-484F-485F-9253-FB09BF8AC9CE}"/>
    <dgm:cxn modelId="{FE13F278-80B2-4ED5-B9AC-E9A6971465AE}" type="presOf" srcId="{1A68A727-B575-481D-A1A2-AF72F3632ADC}" destId="{C0C72F2C-F28E-44D9-920A-9F41B6B71629}" srcOrd="0" destOrd="0" presId="urn:microsoft.com/office/officeart/2005/8/layout/process1"/>
    <dgm:cxn modelId="{D8713A22-CB17-49E4-8A8E-0103257A1326}" type="presParOf" srcId="{5114BD41-1EDD-4BE7-A7D1-6F1C01DB61FA}" destId="{C0C72F2C-F28E-44D9-920A-9F41B6B71629}" srcOrd="0" destOrd="0" presId="urn:microsoft.com/office/officeart/2005/8/layout/process1"/>
    <dgm:cxn modelId="{E937F9C0-A371-4163-9871-EF318C5E0E8C}" type="presParOf" srcId="{5114BD41-1EDD-4BE7-A7D1-6F1C01DB61FA}" destId="{6D0FE376-76B8-4B1C-8FDF-E87CDB736B12}" srcOrd="1" destOrd="0" presId="urn:microsoft.com/office/officeart/2005/8/layout/process1"/>
    <dgm:cxn modelId="{12382CC0-0938-4B8C-A408-EEAFF7574441}" type="presParOf" srcId="{6D0FE376-76B8-4B1C-8FDF-E87CDB736B12}" destId="{9172CCB4-F3A3-4CD8-8F23-DD76450C3F7E}" srcOrd="0" destOrd="0" presId="urn:microsoft.com/office/officeart/2005/8/layout/process1"/>
    <dgm:cxn modelId="{A452B4A9-6EF7-496F-ADBF-8F63E4B43A29}" type="presParOf" srcId="{5114BD41-1EDD-4BE7-A7D1-6F1C01DB61FA}" destId="{3B1B87AF-EFBB-4E96-9A9A-176F3938117A}" srcOrd="2"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C72F2C-F28E-44D9-920A-9F41B6B71629}">
      <dsp:nvSpPr>
        <dsp:cNvPr id="0" name=""/>
        <dsp:cNvSpPr/>
      </dsp:nvSpPr>
      <dsp:spPr>
        <a:xfrm>
          <a:off x="1742767" y="0"/>
          <a:ext cx="2758755" cy="1655253"/>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l-GR" sz="6500" kern="1200" dirty="0" smtClean="0"/>
            <a:t> </a:t>
          </a:r>
          <a:endParaRPr lang="en-US" sz="6500" kern="1200" dirty="0"/>
        </a:p>
      </dsp:txBody>
      <dsp:txXfrm>
        <a:off x="1791248" y="48481"/>
        <a:ext cx="2661793" cy="1558291"/>
      </dsp:txXfrm>
    </dsp:sp>
    <dsp:sp modelId="{6D0FE376-76B8-4B1C-8FDF-E87CDB736B12}">
      <dsp:nvSpPr>
        <dsp:cNvPr id="0" name=""/>
        <dsp:cNvSpPr/>
      </dsp:nvSpPr>
      <dsp:spPr>
        <a:xfrm rot="5414546">
          <a:off x="2660770" y="1712458"/>
          <a:ext cx="911318" cy="10082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endParaRPr lang="en-US" sz="4300" kern="1200"/>
        </a:p>
      </dsp:txBody>
      <dsp:txXfrm rot="10800000">
        <a:off x="2798046" y="1777413"/>
        <a:ext cx="637923" cy="604954"/>
      </dsp:txXfrm>
    </dsp:sp>
    <dsp:sp modelId="{3B1B87AF-EFBB-4E96-9A9A-176F3938117A}">
      <dsp:nvSpPr>
        <dsp:cNvPr id="0" name=""/>
        <dsp:cNvSpPr/>
      </dsp:nvSpPr>
      <dsp:spPr>
        <a:xfrm>
          <a:off x="1731464" y="2671250"/>
          <a:ext cx="2758755" cy="1655253"/>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1779945" y="2719731"/>
        <a:ext cx="2661793" cy="15582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E3A5C8-B3EB-4DF1-9986-DAE47FB3CB30}" type="datetimeFigureOut">
              <a:rPr lang="en-US" smtClean="0"/>
              <a:t>11/27/2020</a:t>
            </a:fld>
            <a:endParaRPr lang="en-US" dirty="0"/>
          </a:p>
        </p:txBody>
      </p:sp>
      <p:sp>
        <p:nvSpPr>
          <p:cNvPr id="4" name="Θέση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873493-E6C5-40DD-989C-4B41D8C3782E}" type="slidenum">
              <a:rPr lang="en-US" smtClean="0"/>
              <a:t>‹#›</a:t>
            </a:fld>
            <a:endParaRPr lang="en-US" dirty="0"/>
          </a:p>
        </p:txBody>
      </p:sp>
    </p:spTree>
    <p:extLst>
      <p:ext uri="{BB962C8B-B14F-4D97-AF65-F5344CB8AC3E}">
        <p14:creationId xmlns:p14="http://schemas.microsoft.com/office/powerpoint/2010/main" val="1326314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el-GR" sz="1200" dirty="0" smtClean="0">
              <a:solidFill>
                <a:srgbClr val="03A1A4"/>
              </a:solidFill>
              <a:latin typeface="Book Antiqua" pitchFamily="18" charset="0"/>
            </a:endParaRPr>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1</a:t>
            </a:fld>
            <a:endParaRPr lang="en-US" dirty="0"/>
          </a:p>
        </p:txBody>
      </p:sp>
    </p:spTree>
    <p:extLst>
      <p:ext uri="{BB962C8B-B14F-4D97-AF65-F5344CB8AC3E}">
        <p14:creationId xmlns:p14="http://schemas.microsoft.com/office/powerpoint/2010/main" val="306977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2</a:t>
            </a:fld>
            <a:endParaRPr lang="en-US" dirty="0"/>
          </a:p>
        </p:txBody>
      </p:sp>
    </p:spTree>
    <p:extLst>
      <p:ext uri="{BB962C8B-B14F-4D97-AF65-F5344CB8AC3E}">
        <p14:creationId xmlns:p14="http://schemas.microsoft.com/office/powerpoint/2010/main" val="3069775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3</a:t>
            </a:fld>
            <a:endParaRPr lang="en-US" dirty="0"/>
          </a:p>
        </p:txBody>
      </p:sp>
    </p:spTree>
    <p:extLst>
      <p:ext uri="{BB962C8B-B14F-4D97-AF65-F5344CB8AC3E}">
        <p14:creationId xmlns:p14="http://schemas.microsoft.com/office/powerpoint/2010/main" val="99076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4</a:t>
            </a:fld>
            <a:endParaRPr lang="en-US"/>
          </a:p>
        </p:txBody>
      </p:sp>
    </p:spTree>
    <p:extLst>
      <p:ext uri="{BB962C8B-B14F-4D97-AF65-F5344CB8AC3E}">
        <p14:creationId xmlns:p14="http://schemas.microsoft.com/office/powerpoint/2010/main" val="99076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n-US" dirty="0"/>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5</a:t>
            </a:fld>
            <a:endParaRPr lang="en-US"/>
          </a:p>
        </p:txBody>
      </p:sp>
    </p:spTree>
    <p:extLst>
      <p:ext uri="{BB962C8B-B14F-4D97-AF65-F5344CB8AC3E}">
        <p14:creationId xmlns:p14="http://schemas.microsoft.com/office/powerpoint/2010/main" val="1384166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6D873493-E6C5-40DD-989C-4B41D8C3782E}" type="slidenum">
              <a:rPr lang="en-US" smtClean="0"/>
              <a:t>12</a:t>
            </a:fld>
            <a:endParaRPr lang="en-US" dirty="0"/>
          </a:p>
        </p:txBody>
      </p:sp>
    </p:spTree>
    <p:extLst>
      <p:ext uri="{BB962C8B-B14F-4D97-AF65-F5344CB8AC3E}">
        <p14:creationId xmlns:p14="http://schemas.microsoft.com/office/powerpoint/2010/main" val="3180944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27.11.2020</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dirty="0"/>
          </a:p>
        </p:txBody>
      </p:sp>
    </p:spTree>
    <p:extLst>
      <p:ext uri="{BB962C8B-B14F-4D97-AF65-F5344CB8AC3E}">
        <p14:creationId xmlns:p14="http://schemas.microsoft.com/office/powerpoint/2010/main"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t>27.11.2020</a:t>
            </a:fld>
            <a:endParaRPr lang="de-DE"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t>‹#›</a:t>
            </a:fld>
            <a:endParaRPr lang="de-DE" dirty="0"/>
          </a:p>
        </p:txBody>
      </p:sp>
    </p:spTree>
    <p:extLst>
      <p:ext uri="{BB962C8B-B14F-4D97-AF65-F5344CB8AC3E}">
        <p14:creationId xmlns:p14="http://schemas.microsoft.com/office/powerpoint/2010/main"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5.png"/><Relationship Id="rId3" Type="http://schemas.openxmlformats.org/officeDocument/2006/relationships/slide" Target="slide5.xml"/><Relationship Id="rId7" Type="http://schemas.openxmlformats.org/officeDocument/2006/relationships/image" Target="../media/image2.png"/><Relationship Id="rId12"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slide" Target="slide30.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image" Target="../media/image3.png"/><Relationship Id="rId5" Type="http://schemas.openxmlformats.org/officeDocument/2006/relationships/image" Target="../media/image1.png"/><Relationship Id="rId15" Type="http://schemas.openxmlformats.org/officeDocument/2006/relationships/slide" Target="slide19.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7.xml"/><Relationship Id="rId14"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jpg"/><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diagramDrawing" Target="../diagrams/drawing1.xml"/><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diagramColors" Target="../diagrams/colors1.xml"/><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diagramQuickStyle" Target="../diagrams/quickStyle1.xml"/><Relationship Id="rId5" Type="http://schemas.openxmlformats.org/officeDocument/2006/relationships/image" Target="../media/image2.png"/><Relationship Id="rId10" Type="http://schemas.openxmlformats.org/officeDocument/2006/relationships/diagramLayout" Target="../diagrams/layout1.xml"/><Relationship Id="rId4" Type="http://schemas.openxmlformats.org/officeDocument/2006/relationships/image" Target="../media/image14.jpeg"/><Relationship Id="rId9"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2.png"/><Relationship Id="rId18" Type="http://schemas.openxmlformats.org/officeDocument/2006/relationships/image" Target="../media/image25.png"/><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image" Target="../media/image21.png"/><Relationship Id="rId17" Type="http://schemas.microsoft.com/office/2007/relationships/hdphoto" Target="../media/hdphoto2.wdp"/><Relationship Id="rId2" Type="http://schemas.openxmlformats.org/officeDocument/2006/relationships/image" Target="../media/image12.jpg"/><Relationship Id="rId16" Type="http://schemas.openxmlformats.org/officeDocument/2006/relationships/image" Target="../media/image24.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0.png"/><Relationship Id="rId5" Type="http://schemas.openxmlformats.org/officeDocument/2006/relationships/image" Target="../media/image2.png"/><Relationship Id="rId15" Type="http://schemas.microsoft.com/office/2007/relationships/hdphoto" Target="../media/hdphoto1.wdp"/><Relationship Id="rId10" Type="http://schemas.openxmlformats.org/officeDocument/2006/relationships/image" Target="../media/image19.png"/><Relationship Id="rId19" Type="http://schemas.microsoft.com/office/2007/relationships/hdphoto" Target="../media/hdphoto3.wdp"/><Relationship Id="rId4" Type="http://schemas.openxmlformats.org/officeDocument/2006/relationships/image" Target="../media/image14.jpeg"/><Relationship Id="rId9" Type="http://schemas.openxmlformats.org/officeDocument/2006/relationships/hyperlink" Target="http://chamilo.datacenter.uoc.gr/metchamilo/courses/PAIDAGWGIKHA3IOPOIHSHTHSTEXNIKHSPAPI/index.php" TargetMode="External"/><Relationship Id="rId1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9.png"/><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image" Target="../media/image28.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4.jpeg"/><Relationship Id="rId9" Type="http://schemas.openxmlformats.org/officeDocument/2006/relationships/hyperlink" Target="http://chamilo.datacenter.uoc.gr/metchamilo/courses/PAIDAGWGIKHA3IOPOIHSHTHSTEXNIKHSPAPI/index.php" TargetMode="External"/><Relationship Id="rId1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3.png"/><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image" Target="../media/image32.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1.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4.jpeg"/><Relationship Id="rId9" Type="http://schemas.openxmlformats.org/officeDocument/2006/relationships/hyperlink" Target="http://chamilo.datacenter.uoc.gr/metchamilo/courses/PAIDAGWGIKHA3IOPOIHSHTHSTEXNIKHSPAPI/index.php" TargetMode="External"/><Relationship Id="rId1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7.png"/><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image" Target="../media/image36.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5.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4.jpeg"/><Relationship Id="rId9" Type="http://schemas.openxmlformats.org/officeDocument/2006/relationships/hyperlink" Target="http://chamilo.datacenter.uoc.gr/metchamilo/courses/PAIDAGWGIKHA3IOPOIHSHTHSTEXNIKHSPAPI/index.php"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8933419"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xmlns="" id="{208D727C-49D3-4C59-91D3-816C0DD22E21}"/>
              </a:ext>
            </a:extLst>
          </p:cNvPr>
          <p:cNvGrpSpPr/>
          <p:nvPr/>
        </p:nvGrpSpPr>
        <p:grpSpPr>
          <a:xfrm>
            <a:off x="-8288562"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5361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grpSp>
      <p:grpSp>
        <p:nvGrpSpPr>
          <p:cNvPr id="60" name="Group 59">
            <a:extLst>
              <a:ext uri="{FF2B5EF4-FFF2-40B4-BE49-F238E27FC236}">
                <a16:creationId xmlns:a16="http://schemas.microsoft.com/office/drawing/2014/main" xmlns="" id="{7728BA24-99D1-4E44-98AC-50745A94AD6C}"/>
              </a:ext>
            </a:extLst>
          </p:cNvPr>
          <p:cNvGrpSpPr/>
          <p:nvPr/>
        </p:nvGrpSpPr>
        <p:grpSpPr>
          <a:xfrm>
            <a:off x="-7197867"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hlinkClick r:id="rId3" action="ppaction://hlinksldjump"/>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a:hlinkClick r:id="rId4" action="ppaction://hlinksldjump"/>
            <a:extLst>
              <a:ext uri="{FF2B5EF4-FFF2-40B4-BE49-F238E27FC236}">
                <a16:creationId xmlns:a16="http://schemas.microsoft.com/office/drawing/2014/main" xmlns="" id="{7F4373C1-3934-47C3-8F36-E2FB2615CA87}"/>
              </a:ext>
            </a:extLst>
          </p:cNvPr>
          <p:cNvSpPr txBox="1"/>
          <p:nvPr/>
        </p:nvSpPr>
        <p:spPr>
          <a:xfrm rot="16200000">
            <a:off x="237647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92" name="Picture 27">
            <a:extLst>
              <a:ext uri="{FF2B5EF4-FFF2-40B4-BE49-F238E27FC236}">
                <a16:creationId xmlns:a16="http://schemas.microsoft.com/office/drawing/2014/main" xmlns="" id="{2B44F548-697F-412D-9B99-861C272463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779553" y="3247473"/>
            <a:ext cx="530600" cy="530600"/>
          </a:xfrm>
          <a:prstGeom prst="rect">
            <a:avLst/>
          </a:prstGeom>
        </p:spPr>
      </p:pic>
      <p:grpSp>
        <p:nvGrpSpPr>
          <p:cNvPr id="123" name="Group 33">
            <a:extLst>
              <a:ext uri="{FF2B5EF4-FFF2-40B4-BE49-F238E27FC236}">
                <a16:creationId xmlns:a16="http://schemas.microsoft.com/office/drawing/2014/main" xmlns="" id="{0E4F6447-6163-4D6A-A8D2-BD63B6CB3A42}"/>
              </a:ext>
            </a:extLst>
          </p:cNvPr>
          <p:cNvGrpSpPr/>
          <p:nvPr/>
        </p:nvGrpSpPr>
        <p:grpSpPr>
          <a:xfrm>
            <a:off x="-7204147" y="0"/>
            <a:ext cx="9574094" cy="6858000"/>
            <a:chOff x="1082125" y="0"/>
            <a:chExt cx="9574094" cy="6858000"/>
          </a:xfrm>
        </p:grpSpPr>
        <p:sp>
          <p:nvSpPr>
            <p:cNvPr id="126" name="Rectangle 34">
              <a:extLst>
                <a:ext uri="{FF2B5EF4-FFF2-40B4-BE49-F238E27FC236}">
                  <a16:creationId xmlns:a16="http://schemas.microsoft.com/office/drawing/2014/main" xmlns="" id="{5CB8CB55-9DEC-4367-900E-7257FE1B874F}"/>
                </a:ext>
              </a:extLst>
            </p:cNvPr>
            <p:cNvSpPr/>
            <p:nvPr/>
          </p:nvSpPr>
          <p:spPr>
            <a:xfrm>
              <a:off x="108212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Freeform: Shape 35">
              <a:extLst>
                <a:ext uri="{FF2B5EF4-FFF2-40B4-BE49-F238E27FC236}">
                  <a16:creationId xmlns:a16="http://schemas.microsoft.com/office/drawing/2014/main" xmlns="" id="{9DBAEDD6-7153-4AFF-BDC7-5A225B4B5642}"/>
                </a:ext>
              </a:extLst>
            </p:cNvPr>
            <p:cNvSpPr/>
            <p:nvPr/>
          </p:nvSpPr>
          <p:spPr>
            <a:xfrm>
              <a:off x="948781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4" name="Picture 37">
              <a:extLst>
                <a:ext uri="{FF2B5EF4-FFF2-40B4-BE49-F238E27FC236}">
                  <a16:creationId xmlns:a16="http://schemas.microsoft.com/office/drawing/2014/main" xmlns="" id="{6FA13E8D-3FCC-4EC2-BD8C-6CE7CA0ECD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hlinkClick r:id="rId6" action="ppaction://hlinksldjump"/>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6" name="TextBox 145">
            <a:hlinkClick r:id="rId8" action="ppaction://hlinksldjump"/>
            <a:extLst>
              <a:ext uri="{FF2B5EF4-FFF2-40B4-BE49-F238E27FC236}">
                <a16:creationId xmlns:a16="http://schemas.microsoft.com/office/drawing/2014/main" xmlns="" id="{0E895421-2372-4C7F-93D2-3B0353A6E7BD}"/>
              </a:ext>
            </a:extLst>
          </p:cNvPr>
          <p:cNvSpPr txBox="1"/>
          <p:nvPr/>
        </p:nvSpPr>
        <p:spPr>
          <a:xfrm rot="16200000">
            <a:off x="991568" y="3345757"/>
            <a:ext cx="2334029"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sp>
        <p:nvSpPr>
          <p:cNvPr id="147" name="TextBox 146">
            <a:hlinkClick r:id="rId9" action="ppaction://hlinksldjump"/>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hlinkClick r:id="rId10" action="ppaction://hlinksldjump"/>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50">
            <a:extLst>
              <a:ext uri="{FF2B5EF4-FFF2-40B4-BE49-F238E27FC236}">
                <a16:creationId xmlns:a16="http://schemas.microsoft.com/office/drawing/2014/main" xmlns="" id="{312CB825-EAFB-4901-8C7E-D5477E0D31C8}"/>
              </a:ext>
            </a:extLst>
          </p:cNvPr>
          <p:cNvGrpSpPr/>
          <p:nvPr/>
        </p:nvGrpSpPr>
        <p:grpSpPr>
          <a:xfrm>
            <a:off x="4626297" y="6298455"/>
            <a:ext cx="4140553" cy="451824"/>
            <a:chOff x="4679586" y="878988"/>
            <a:chExt cx="1745757" cy="190500"/>
          </a:xfrm>
        </p:grpSpPr>
        <p:sp>
          <p:nvSpPr>
            <p:cNvPr id="87"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54">
              <a:extLst>
                <a:ext uri="{FF2B5EF4-FFF2-40B4-BE49-F238E27FC236}">
                  <a16:creationId xmlns:a16="http://schemas.microsoft.com/office/drawing/2014/main" xmlns="" id="{51E021E3-C26E-4AB9-81EB-239E3D1BBAB2}"/>
                </a:ext>
              </a:extLst>
            </p:cNvPr>
            <p:cNvSpPr/>
            <p:nvPr/>
          </p:nvSpPr>
          <p:spPr>
            <a:xfrm>
              <a:off x="5612308" y="878988"/>
              <a:ext cx="190500" cy="1905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55">
              <a:extLst>
                <a:ext uri="{FF2B5EF4-FFF2-40B4-BE49-F238E27FC236}">
                  <a16:creationId xmlns:a16="http://schemas.microsoft.com/office/drawing/2014/main" xmlns="" id="{85AD4D6E-2D38-486B-8F61-738D1E4773C2}"/>
                </a:ext>
              </a:extLst>
            </p:cNvPr>
            <p:cNvSpPr/>
            <p:nvPr/>
          </p:nvSpPr>
          <p:spPr>
            <a:xfrm>
              <a:off x="5923575" y="878988"/>
              <a:ext cx="190500" cy="1905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58">
              <a:extLst>
                <a:ext uri="{FF2B5EF4-FFF2-40B4-BE49-F238E27FC236}">
                  <a16:creationId xmlns:a16="http://schemas.microsoft.com/office/drawing/2014/main" xmlns="" id="{D88F111D-10A0-4CCB-B20B-B33508AA6193}"/>
                </a:ext>
              </a:extLst>
            </p:cNvPr>
            <p:cNvSpPr/>
            <p:nvPr/>
          </p:nvSpPr>
          <p:spPr>
            <a:xfrm>
              <a:off x="6234843" y="878988"/>
              <a:ext cx="190500" cy="1905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9" name="Group 50">
            <a:extLst>
              <a:ext uri="{FF2B5EF4-FFF2-40B4-BE49-F238E27FC236}">
                <a16:creationId xmlns:a16="http://schemas.microsoft.com/office/drawing/2014/main" xmlns="" id="{312CB825-EAFB-4901-8C7E-D5477E0D31C8}"/>
              </a:ext>
            </a:extLst>
          </p:cNvPr>
          <p:cNvGrpSpPr/>
          <p:nvPr/>
        </p:nvGrpSpPr>
        <p:grpSpPr>
          <a:xfrm>
            <a:off x="9052600" y="6288672"/>
            <a:ext cx="1926920" cy="451824"/>
            <a:chOff x="4679586" y="878988"/>
            <a:chExt cx="812436" cy="190500"/>
          </a:xfrm>
        </p:grpSpPr>
        <p:sp>
          <p:nvSpPr>
            <p:cNvPr id="122"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Ομάδα 4"/>
          <p:cNvGrpSpPr/>
          <p:nvPr/>
        </p:nvGrpSpPr>
        <p:grpSpPr>
          <a:xfrm>
            <a:off x="3395851" y="120877"/>
            <a:ext cx="9004154" cy="6019728"/>
            <a:chOff x="3391562" y="44450"/>
            <a:chExt cx="9004154" cy="6019728"/>
          </a:xfrm>
        </p:grpSpPr>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91562" y="44450"/>
              <a:ext cx="9004154"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12">
              <a:extLst>
                <a:ext uri="{28A0092B-C50C-407E-A947-70E740481C1C}">
                  <a14:useLocalDpi xmlns:a14="http://schemas.microsoft.com/office/drawing/2010/main" val="0"/>
                </a:ext>
              </a:extLst>
            </a:blip>
            <a:srcRect l="885"/>
            <a:stretch/>
          </p:blipFill>
          <p:spPr bwMode="auto">
            <a:xfrm>
              <a:off x="3524250" y="3948041"/>
              <a:ext cx="8534400"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81400" y="3105150"/>
              <a:ext cx="86090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4" name="TextBox 63">
            <a:hlinkClick r:id="rId14" action="ppaction://hlinksldjump"/>
            <a:extLst>
              <a:ext uri="{FF2B5EF4-FFF2-40B4-BE49-F238E27FC236}">
                <a16:creationId xmlns:a16="http://schemas.microsoft.com/office/drawing/2014/main" xmlns="" id="{7F4373C1-3934-47C3-8F36-E2FB2615CA87}"/>
              </a:ext>
            </a:extLst>
          </p:cNvPr>
          <p:cNvSpPr txBox="1"/>
          <p:nvPr/>
        </p:nvSpPr>
        <p:spPr>
          <a:xfrm rot="16200000">
            <a:off x="2033570"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grpSp>
        <p:nvGrpSpPr>
          <p:cNvPr id="2" name="Ομάδα 1"/>
          <p:cNvGrpSpPr/>
          <p:nvPr/>
        </p:nvGrpSpPr>
        <p:grpSpPr>
          <a:xfrm>
            <a:off x="710085" y="2285998"/>
            <a:ext cx="540920" cy="2497680"/>
            <a:chOff x="710085" y="2285998"/>
            <a:chExt cx="540920" cy="2497680"/>
          </a:xfrm>
        </p:grpSpPr>
        <p:sp>
          <p:nvSpPr>
            <p:cNvPr id="155" name="TextBox 154">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65" name="TextBox 64">
              <a:hlinkClick r:id="rId15" action="ppaction://hlinksldjump"/>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4" name="Ομάδα 3"/>
          <p:cNvGrpSpPr/>
          <p:nvPr/>
        </p:nvGrpSpPr>
        <p:grpSpPr>
          <a:xfrm>
            <a:off x="-84044" y="2525350"/>
            <a:ext cx="561369" cy="1992086"/>
            <a:chOff x="-84044" y="2525350"/>
            <a:chExt cx="561369" cy="1992086"/>
          </a:xfrm>
        </p:grpSpPr>
        <p:sp>
          <p:nvSpPr>
            <p:cNvPr id="159" name="TextBox 158">
              <a:hlinkClick r:id="rId16" action="ppaction://hlinksldjump"/>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3" name="Ορθογώνιο 2">
              <a:hlinkClick r:id="rId16" action="ppaction://hlinksldjump"/>
            </p:cNvPr>
            <p:cNvSpPr/>
            <p:nvPr/>
          </p:nvSpPr>
          <p:spPr>
            <a:xfrm rot="16200000">
              <a:off x="-465722"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spTree>
    <p:extLst>
      <p:ext uri="{BB962C8B-B14F-4D97-AF65-F5344CB8AC3E}">
        <p14:creationId xmlns:p14="http://schemas.microsoft.com/office/powerpoint/2010/main" val="2624499212"/>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63439" y="6579"/>
            <a:ext cx="8892687" cy="6858000"/>
            <a:chOff x="1605631" y="0"/>
            <a:chExt cx="9019134"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5631" y="0"/>
              <a:ext cx="9019133"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45636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253137" y="3323474"/>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915543" y="-6146"/>
            <a:ext cx="12427574" cy="6858000"/>
            <a:chOff x="-271785"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71785"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42735"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95"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9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19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20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20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 name="TextBox 20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20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20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1" name="TextBox 210">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213" name="TextBox 212">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214"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87127" y="3368504"/>
            <a:ext cx="398396" cy="398396"/>
          </a:xfrm>
          <a:prstGeom prst="rect">
            <a:avLst/>
          </a:prstGeom>
        </p:spPr>
      </p:pic>
      <p:sp>
        <p:nvSpPr>
          <p:cNvPr id="78" name="TextBox 77">
            <a:extLst>
              <a:ext uri="{FF2B5EF4-FFF2-40B4-BE49-F238E27FC236}">
                <a16:creationId xmlns:a16="http://schemas.microsoft.com/office/drawing/2014/main" xmlns="" id="{7F4373C1-3934-47C3-8F36-E2FB2615CA87}"/>
              </a:ext>
            </a:extLst>
          </p:cNvPr>
          <p:cNvSpPr txBox="1"/>
          <p:nvPr/>
        </p:nvSpPr>
        <p:spPr>
          <a:xfrm rot="16200000">
            <a:off x="10667928"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79" name="Ορθογώνιο 78"/>
          <p:cNvSpPr/>
          <p:nvPr/>
        </p:nvSpPr>
        <p:spPr>
          <a:xfrm>
            <a:off x="9502226" y="5934668"/>
            <a:ext cx="9557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4α</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80" name="Ομάδα 79"/>
          <p:cNvGrpSpPr/>
          <p:nvPr/>
        </p:nvGrpSpPr>
        <p:grpSpPr>
          <a:xfrm>
            <a:off x="710085" y="2285998"/>
            <a:ext cx="540920" cy="2497680"/>
            <a:chOff x="710085" y="2285998"/>
            <a:chExt cx="540920" cy="2497680"/>
          </a:xfrm>
        </p:grpSpPr>
        <p:sp>
          <p:nvSpPr>
            <p:cNvPr id="81" name="TextBox 8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82" name="TextBox 8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83" name="Ομάδα 82"/>
          <p:cNvGrpSpPr/>
          <p:nvPr/>
        </p:nvGrpSpPr>
        <p:grpSpPr>
          <a:xfrm>
            <a:off x="-84044" y="2525350"/>
            <a:ext cx="561368" cy="1992086"/>
            <a:chOff x="-84044" y="2525350"/>
            <a:chExt cx="561368" cy="1992086"/>
          </a:xfrm>
        </p:grpSpPr>
        <p:sp>
          <p:nvSpPr>
            <p:cNvPr id="84" name="TextBox 83">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85" name="Ορθογώνιο 84"/>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86" name="Εικόνα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6538" y="268943"/>
            <a:ext cx="583257" cy="583257"/>
          </a:xfrm>
          <a:prstGeom prst="rect">
            <a:avLst/>
          </a:prstGeom>
        </p:spPr>
      </p:pic>
      <p:sp>
        <p:nvSpPr>
          <p:cNvPr id="87" name="TextBox 86"/>
          <p:cNvSpPr txBox="1"/>
          <p:nvPr/>
        </p:nvSpPr>
        <p:spPr>
          <a:xfrm>
            <a:off x="264817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Θεωρητικό Πλαίσιο (4/5)</a:t>
            </a:r>
            <a:endParaRPr lang="en-US" sz="2400" b="1" dirty="0">
              <a:solidFill>
                <a:srgbClr val="C00000"/>
              </a:solidFill>
              <a:latin typeface="Book Antiqua" pitchFamily="18" charset="0"/>
            </a:endParaRPr>
          </a:p>
        </p:txBody>
      </p:sp>
      <p:grpSp>
        <p:nvGrpSpPr>
          <p:cNvPr id="210" name="Group 64">
            <a:extLst>
              <a:ext uri="{FF2B5EF4-FFF2-40B4-BE49-F238E27FC236}">
                <a16:creationId xmlns:a16="http://schemas.microsoft.com/office/drawing/2014/main" xmlns="" id="{B4722E80-26B1-49A7-A77F-B1A779C192A3}"/>
              </a:ext>
            </a:extLst>
          </p:cNvPr>
          <p:cNvGrpSpPr/>
          <p:nvPr/>
        </p:nvGrpSpPr>
        <p:grpSpPr>
          <a:xfrm>
            <a:off x="1914330" y="982877"/>
            <a:ext cx="7434481" cy="701122"/>
            <a:chOff x="5340857" y="1364860"/>
            <a:chExt cx="3987185" cy="1215097"/>
          </a:xfrm>
        </p:grpSpPr>
        <p:grpSp>
          <p:nvGrpSpPr>
            <p:cNvPr id="212" name="Group 65">
              <a:extLst>
                <a:ext uri="{FF2B5EF4-FFF2-40B4-BE49-F238E27FC236}">
                  <a16:creationId xmlns:a16="http://schemas.microsoft.com/office/drawing/2014/main" xmlns="" id="{3361FB6E-41F6-46EC-95A6-2BA02F153227}"/>
                </a:ext>
              </a:extLst>
            </p:cNvPr>
            <p:cNvGrpSpPr/>
            <p:nvPr/>
          </p:nvGrpSpPr>
          <p:grpSpPr>
            <a:xfrm>
              <a:off x="5413659" y="1364860"/>
              <a:ext cx="3914383" cy="1215097"/>
              <a:chOff x="3119461" y="2798299"/>
              <a:chExt cx="3914383" cy="1215097"/>
            </a:xfrm>
          </p:grpSpPr>
          <p:sp>
            <p:nvSpPr>
              <p:cNvPr id="217" name="Rectangle: Top Corners Rounded 69">
                <a:extLst>
                  <a:ext uri="{FF2B5EF4-FFF2-40B4-BE49-F238E27FC236}">
                    <a16:creationId xmlns:a16="http://schemas.microsoft.com/office/drawing/2014/main" xmlns="" id="{1CD8C1E3-BC7F-4186-82CA-C3C9C095A4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Freeform: Shape 70">
                <a:extLst>
                  <a:ext uri="{FF2B5EF4-FFF2-40B4-BE49-F238E27FC236}">
                    <a16:creationId xmlns:a16="http://schemas.microsoft.com/office/drawing/2014/main" xmlns="" id="{CA27B471-0242-4767-BD3A-CB39421E7FE6}"/>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5" name="TextBox 214">
              <a:extLst>
                <a:ext uri="{FF2B5EF4-FFF2-40B4-BE49-F238E27FC236}">
                  <a16:creationId xmlns:a16="http://schemas.microsoft.com/office/drawing/2014/main" xmlns="" id="{ACFD994F-F7C6-4492-9FDB-2BCAC456E34E}"/>
                </a:ext>
              </a:extLst>
            </p:cNvPr>
            <p:cNvSpPr txBox="1"/>
            <p:nvPr/>
          </p:nvSpPr>
          <p:spPr>
            <a:xfrm>
              <a:off x="8925516" y="1373248"/>
              <a:ext cx="386009" cy="1120140"/>
            </a:xfrm>
            <a:prstGeom prst="rect">
              <a:avLst/>
            </a:prstGeom>
            <a:noFill/>
          </p:spPr>
          <p:txBody>
            <a:bodyPr wrap="none" rtlCol="0">
              <a:spAutoFit/>
            </a:bodyPr>
            <a:lstStyle/>
            <a:p>
              <a:r>
                <a:rPr lang="el-GR" sz="3600" b="1" dirty="0" smtClean="0">
                  <a:solidFill>
                    <a:schemeClr val="bg1"/>
                  </a:solidFill>
                  <a:latin typeface="Century Gothic" panose="020B0502020202020204" pitchFamily="34" charset="0"/>
                </a:rPr>
                <a:t>3η</a:t>
              </a:r>
              <a:endParaRPr lang="en-US" sz="3600" b="1" dirty="0">
                <a:solidFill>
                  <a:schemeClr val="bg1"/>
                </a:solidFill>
                <a:latin typeface="Century Gothic" panose="020B0502020202020204" pitchFamily="34" charset="0"/>
              </a:endParaRPr>
            </a:p>
          </p:txBody>
        </p:sp>
        <p:sp>
          <p:nvSpPr>
            <p:cNvPr id="216" name="TextBox 215">
              <a:extLst>
                <a:ext uri="{FF2B5EF4-FFF2-40B4-BE49-F238E27FC236}">
                  <a16:creationId xmlns:a16="http://schemas.microsoft.com/office/drawing/2014/main" xmlns="" id="{3157329B-CD0A-4E8B-918E-A71BB255D9EE}"/>
                </a:ext>
              </a:extLst>
            </p:cNvPr>
            <p:cNvSpPr txBox="1"/>
            <p:nvPr/>
          </p:nvSpPr>
          <p:spPr>
            <a:xfrm>
              <a:off x="5340857" y="1591602"/>
              <a:ext cx="3509220" cy="693421"/>
            </a:xfrm>
            <a:prstGeom prst="rect">
              <a:avLst/>
            </a:prstGeom>
            <a:noFill/>
          </p:spPr>
          <p:txBody>
            <a:bodyPr wrap="square" rtlCol="0">
              <a:spAutoFit/>
            </a:bodyPr>
            <a:lstStyle/>
            <a:p>
              <a:pPr algn="ctr"/>
              <a:r>
                <a:rPr lang="el-GR" sz="2000" b="1" dirty="0">
                  <a:latin typeface="Book Antiqua" pitchFamily="18" charset="0"/>
                </a:rPr>
                <a:t>ΤΠΕ και ΕξΑΕ</a:t>
              </a:r>
            </a:p>
          </p:txBody>
        </p:sp>
      </p:grpSp>
      <p:sp>
        <p:nvSpPr>
          <p:cNvPr id="2" name="Ορθογώνιο 1"/>
          <p:cNvSpPr/>
          <p:nvPr/>
        </p:nvSpPr>
        <p:spPr>
          <a:xfrm>
            <a:off x="2037067" y="1814217"/>
            <a:ext cx="7311744" cy="3970318"/>
          </a:xfrm>
          <a:prstGeom prst="rect">
            <a:avLst/>
          </a:prstGeom>
        </p:spPr>
        <p:txBody>
          <a:bodyPr wrap="square">
            <a:spAutoFit/>
          </a:bodyPr>
          <a:lstStyle/>
          <a:p>
            <a:pPr algn="just"/>
            <a:r>
              <a:rPr lang="el-GR" b="1" dirty="0" smtClean="0">
                <a:solidFill>
                  <a:srgbClr val="C00000"/>
                </a:solidFill>
                <a:latin typeface="Book Antiqua" pitchFamily="18" charset="0"/>
              </a:rPr>
              <a:t>ΤΠΕ</a:t>
            </a:r>
            <a:r>
              <a:rPr lang="el-GR" dirty="0" smtClean="0">
                <a:solidFill>
                  <a:srgbClr val="C00000"/>
                </a:solidFill>
                <a:latin typeface="Book Antiqua" pitchFamily="18" charset="0"/>
              </a:rPr>
              <a:t>: </a:t>
            </a:r>
            <a:r>
              <a:rPr lang="el-GR" dirty="0" smtClean="0">
                <a:latin typeface="Book Antiqua" pitchFamily="18" charset="0"/>
              </a:rPr>
              <a:t>Τεχνολογίες</a:t>
            </a:r>
            <a:r>
              <a:rPr lang="el-GR" dirty="0">
                <a:latin typeface="Book Antiqua" pitchFamily="18" charset="0"/>
              </a:rPr>
              <a:t>, κυρίως με τη χρήση </a:t>
            </a:r>
            <a:r>
              <a:rPr lang="el-GR" dirty="0" smtClean="0">
                <a:latin typeface="Book Antiqua" pitchFamily="18" charset="0"/>
              </a:rPr>
              <a:t>Ηλεκτρονικών Υπολογιστών</a:t>
            </a:r>
            <a:r>
              <a:rPr lang="el-GR" dirty="0">
                <a:latin typeface="Book Antiqua" pitchFamily="18" charset="0"/>
              </a:rPr>
              <a:t>, που επιτρέπουν την ανταλλαγή ή </a:t>
            </a:r>
            <a:r>
              <a:rPr lang="el-GR" dirty="0" smtClean="0">
                <a:latin typeface="Book Antiqua" pitchFamily="18" charset="0"/>
              </a:rPr>
              <a:t>τη διάχυση </a:t>
            </a:r>
            <a:r>
              <a:rPr lang="el-GR" dirty="0">
                <a:latin typeface="Book Antiqua" pitchFamily="18" charset="0"/>
              </a:rPr>
              <a:t>– διαμοιρασμό </a:t>
            </a:r>
            <a:r>
              <a:rPr lang="el-GR" dirty="0" smtClean="0">
                <a:latin typeface="Book Antiqua" pitchFamily="18" charset="0"/>
              </a:rPr>
              <a:t>πληροφορίας  </a:t>
            </a:r>
            <a:r>
              <a:rPr lang="el-GR" dirty="0">
                <a:latin typeface="Book Antiqua" pitchFamily="18" charset="0"/>
              </a:rPr>
              <a:t>και </a:t>
            </a:r>
            <a:r>
              <a:rPr lang="el-GR" dirty="0" smtClean="0">
                <a:latin typeface="Book Antiqua" pitchFamily="18" charset="0"/>
              </a:rPr>
              <a:t>την επικοινωνία </a:t>
            </a:r>
            <a:r>
              <a:rPr lang="el-GR" dirty="0">
                <a:latin typeface="Book Antiqua" pitchFamily="18" charset="0"/>
              </a:rPr>
              <a:t>μεταξύ ατόμων ή </a:t>
            </a:r>
            <a:r>
              <a:rPr lang="el-GR" dirty="0" smtClean="0">
                <a:latin typeface="Book Antiqua" pitchFamily="18" charset="0"/>
              </a:rPr>
              <a:t>ομάδων.</a:t>
            </a:r>
          </a:p>
          <a:p>
            <a:pPr algn="just"/>
            <a:endParaRPr lang="el-GR" b="1" dirty="0" smtClean="0">
              <a:latin typeface="Book Antiqua" pitchFamily="18" charset="0"/>
            </a:endParaRPr>
          </a:p>
          <a:p>
            <a:pPr algn="just"/>
            <a:endParaRPr lang="el-GR" b="1" dirty="0" smtClean="0">
              <a:latin typeface="Book Antiqua" pitchFamily="18" charset="0"/>
            </a:endParaRPr>
          </a:p>
          <a:p>
            <a:pPr marL="285750" indent="-285750" algn="just">
              <a:buFont typeface="Wingdings" pitchFamily="2" charset="2"/>
              <a:buChar char="Ø"/>
            </a:pPr>
            <a:r>
              <a:rPr lang="el-GR" b="1" dirty="0" smtClean="0">
                <a:latin typeface="Book Antiqua" pitchFamily="18" charset="0"/>
              </a:rPr>
              <a:t>Παιδαγωγική διάσταση της ΕξΑΕ με τη χρήση των ΤΠΕ</a:t>
            </a:r>
          </a:p>
          <a:p>
            <a:pPr algn="just"/>
            <a:r>
              <a:rPr lang="el-GR" dirty="0">
                <a:latin typeface="Book Antiqua" pitchFamily="18" charset="0"/>
              </a:rPr>
              <a:t>Η ανάπτυξη των ΤΠΕ έχει δημιουργήσει νέες προοπτικές στην ΕξΑΕ καθώς δίνονται νέες προοπτικές στην αξιοποίηση σύγχρονων και ασύγχρονων </a:t>
            </a:r>
            <a:r>
              <a:rPr lang="el-GR" dirty="0" smtClean="0">
                <a:latin typeface="Book Antiqua" pitchFamily="18" charset="0"/>
              </a:rPr>
              <a:t>ή μεικτών περιβαλλόντων </a:t>
            </a:r>
            <a:r>
              <a:rPr lang="el-GR" dirty="0">
                <a:latin typeface="Book Antiqua" pitchFamily="18" charset="0"/>
              </a:rPr>
              <a:t>μάθησης. </a:t>
            </a:r>
            <a:endParaRPr lang="el-GR" dirty="0" smtClean="0">
              <a:latin typeface="Book Antiqua" pitchFamily="18" charset="0"/>
            </a:endParaRPr>
          </a:p>
          <a:p>
            <a:pPr algn="just"/>
            <a:endParaRPr lang="el-GR" dirty="0">
              <a:latin typeface="Book Antiqua" pitchFamily="18" charset="0"/>
            </a:endParaRPr>
          </a:p>
          <a:p>
            <a:pPr algn="just"/>
            <a:r>
              <a:rPr lang="el-GR" dirty="0" smtClean="0">
                <a:latin typeface="Book Antiqua" pitchFamily="18" charset="0"/>
              </a:rPr>
              <a:t>Η δημιουργική αξιοποίηση της τεχνολογίας με παιδαγωγικούς όρους ενθαρρύνει την κριτική και διερευνητική μάθηση, η οποία διαμορφώνεται υπό τους όρους και τις προϋποθέσεις της πολυμορφικής ΕξΑΕ.</a:t>
            </a:r>
            <a:endParaRPr lang="en-US" dirty="0">
              <a:latin typeface="Book Antiqua" pitchFamily="18" charset="0"/>
            </a:endParaRPr>
          </a:p>
        </p:txBody>
      </p:sp>
    </p:spTree>
    <p:extLst>
      <p:ext uri="{BB962C8B-B14F-4D97-AF65-F5344CB8AC3E}">
        <p14:creationId xmlns:p14="http://schemas.microsoft.com/office/powerpoint/2010/main" val="40127331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00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nodeType="afterEffect">
                                  <p:stCondLst>
                                    <p:cond delay="200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1000"/>
                                        <p:tgtEl>
                                          <p:spTgt spid="2">
                                            <p:txEl>
                                              <p:pRg st="4" end="4"/>
                                            </p:txEl>
                                          </p:spTgt>
                                        </p:tgtEl>
                                      </p:cBhvr>
                                    </p:animEffect>
                                    <p:anim calcmode="lin" valueType="num">
                                      <p:cBhvr>
                                        <p:cTn id="2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7000"/>
                            </p:stCondLst>
                            <p:childTnLst>
                              <p:par>
                                <p:cTn id="23" presetID="42" presetClass="entr" presetSubtype="0" fill="hold" nodeType="afterEffect">
                                  <p:stCondLst>
                                    <p:cond delay="200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1000"/>
                                        <p:tgtEl>
                                          <p:spTgt spid="2">
                                            <p:txEl>
                                              <p:pRg st="6" end="6"/>
                                            </p:txEl>
                                          </p:spTgt>
                                        </p:tgtEl>
                                      </p:cBhvr>
                                    </p:animEffect>
                                    <p:anim calcmode="lin" valueType="num">
                                      <p:cBhvr>
                                        <p:cTn id="2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63439" y="6579"/>
            <a:ext cx="8892687" cy="6858000"/>
            <a:chOff x="1605631" y="0"/>
            <a:chExt cx="9019134"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5631" y="0"/>
              <a:ext cx="9019133"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45636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253137" y="3323474"/>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915543" y="-6146"/>
            <a:ext cx="12427574" cy="6858000"/>
            <a:chOff x="-271785"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71785"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42735"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95"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9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19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20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20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 name="TextBox 20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20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20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1" name="TextBox 210">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213" name="TextBox 212">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214"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87127" y="3368504"/>
            <a:ext cx="398396" cy="398396"/>
          </a:xfrm>
          <a:prstGeom prst="rect">
            <a:avLst/>
          </a:prstGeom>
        </p:spPr>
      </p:pic>
      <p:sp>
        <p:nvSpPr>
          <p:cNvPr id="78" name="TextBox 77">
            <a:extLst>
              <a:ext uri="{FF2B5EF4-FFF2-40B4-BE49-F238E27FC236}">
                <a16:creationId xmlns:a16="http://schemas.microsoft.com/office/drawing/2014/main" xmlns="" id="{7F4373C1-3934-47C3-8F36-E2FB2615CA87}"/>
              </a:ext>
            </a:extLst>
          </p:cNvPr>
          <p:cNvSpPr txBox="1"/>
          <p:nvPr/>
        </p:nvSpPr>
        <p:spPr>
          <a:xfrm rot="16200000">
            <a:off x="10667928"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79" name="Ορθογώνιο 78"/>
          <p:cNvSpPr/>
          <p:nvPr/>
        </p:nvSpPr>
        <p:spPr>
          <a:xfrm>
            <a:off x="9502226" y="5934668"/>
            <a:ext cx="9557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4α</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80" name="Ομάδα 79"/>
          <p:cNvGrpSpPr/>
          <p:nvPr/>
        </p:nvGrpSpPr>
        <p:grpSpPr>
          <a:xfrm>
            <a:off x="710085" y="2285998"/>
            <a:ext cx="540920" cy="2497680"/>
            <a:chOff x="710085" y="2285998"/>
            <a:chExt cx="540920" cy="2497680"/>
          </a:xfrm>
        </p:grpSpPr>
        <p:sp>
          <p:nvSpPr>
            <p:cNvPr id="81" name="TextBox 8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82" name="TextBox 8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83" name="Ομάδα 82"/>
          <p:cNvGrpSpPr/>
          <p:nvPr/>
        </p:nvGrpSpPr>
        <p:grpSpPr>
          <a:xfrm>
            <a:off x="-84044" y="2525350"/>
            <a:ext cx="561368" cy="1992086"/>
            <a:chOff x="-84044" y="2525350"/>
            <a:chExt cx="561368" cy="1992086"/>
          </a:xfrm>
        </p:grpSpPr>
        <p:sp>
          <p:nvSpPr>
            <p:cNvPr id="84" name="TextBox 83">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85" name="Ορθογώνιο 84"/>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86" name="Εικόνα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6538" y="268943"/>
            <a:ext cx="583257" cy="583257"/>
          </a:xfrm>
          <a:prstGeom prst="rect">
            <a:avLst/>
          </a:prstGeom>
        </p:spPr>
      </p:pic>
      <p:sp>
        <p:nvSpPr>
          <p:cNvPr id="87" name="TextBox 86"/>
          <p:cNvSpPr txBox="1"/>
          <p:nvPr/>
        </p:nvSpPr>
        <p:spPr>
          <a:xfrm>
            <a:off x="264817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Θεωρητικό Πλαίσιο (5/5)</a:t>
            </a:r>
            <a:endParaRPr lang="en-US" sz="2400" b="1" dirty="0">
              <a:solidFill>
                <a:srgbClr val="C00000"/>
              </a:solidFill>
              <a:latin typeface="Book Antiqua" pitchFamily="18" charset="0"/>
            </a:endParaRPr>
          </a:p>
        </p:txBody>
      </p:sp>
      <p:grpSp>
        <p:nvGrpSpPr>
          <p:cNvPr id="210" name="Group 64">
            <a:extLst>
              <a:ext uri="{FF2B5EF4-FFF2-40B4-BE49-F238E27FC236}">
                <a16:creationId xmlns:a16="http://schemas.microsoft.com/office/drawing/2014/main" xmlns="" id="{B4722E80-26B1-49A7-A77F-B1A779C192A3}"/>
              </a:ext>
            </a:extLst>
          </p:cNvPr>
          <p:cNvGrpSpPr/>
          <p:nvPr/>
        </p:nvGrpSpPr>
        <p:grpSpPr>
          <a:xfrm>
            <a:off x="2050139" y="980359"/>
            <a:ext cx="7282918" cy="707886"/>
            <a:chOff x="5413659" y="1360496"/>
            <a:chExt cx="3914383" cy="1226820"/>
          </a:xfrm>
        </p:grpSpPr>
        <p:grpSp>
          <p:nvGrpSpPr>
            <p:cNvPr id="212" name="Group 65">
              <a:extLst>
                <a:ext uri="{FF2B5EF4-FFF2-40B4-BE49-F238E27FC236}">
                  <a16:creationId xmlns:a16="http://schemas.microsoft.com/office/drawing/2014/main" xmlns="" id="{3361FB6E-41F6-46EC-95A6-2BA02F153227}"/>
                </a:ext>
              </a:extLst>
            </p:cNvPr>
            <p:cNvGrpSpPr/>
            <p:nvPr/>
          </p:nvGrpSpPr>
          <p:grpSpPr>
            <a:xfrm>
              <a:off x="5413659" y="1364860"/>
              <a:ext cx="3914383" cy="1215097"/>
              <a:chOff x="3119461" y="2798299"/>
              <a:chExt cx="3914383" cy="1215097"/>
            </a:xfrm>
          </p:grpSpPr>
          <p:sp>
            <p:nvSpPr>
              <p:cNvPr id="217" name="Rectangle: Top Corners Rounded 69">
                <a:extLst>
                  <a:ext uri="{FF2B5EF4-FFF2-40B4-BE49-F238E27FC236}">
                    <a16:creationId xmlns:a16="http://schemas.microsoft.com/office/drawing/2014/main" xmlns="" id="{1CD8C1E3-BC7F-4186-82CA-C3C9C095A4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Freeform: Shape 70">
                <a:extLst>
                  <a:ext uri="{FF2B5EF4-FFF2-40B4-BE49-F238E27FC236}">
                    <a16:creationId xmlns:a16="http://schemas.microsoft.com/office/drawing/2014/main" xmlns="" id="{CA27B471-0242-4767-BD3A-CB39421E7FE6}"/>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5" name="TextBox 214">
              <a:extLst>
                <a:ext uri="{FF2B5EF4-FFF2-40B4-BE49-F238E27FC236}">
                  <a16:creationId xmlns:a16="http://schemas.microsoft.com/office/drawing/2014/main" xmlns="" id="{ACFD994F-F7C6-4492-9FDB-2BCAC456E34E}"/>
                </a:ext>
              </a:extLst>
            </p:cNvPr>
            <p:cNvSpPr txBox="1"/>
            <p:nvPr/>
          </p:nvSpPr>
          <p:spPr>
            <a:xfrm>
              <a:off x="8925406" y="1373248"/>
              <a:ext cx="387019" cy="1120141"/>
            </a:xfrm>
            <a:prstGeom prst="rect">
              <a:avLst/>
            </a:prstGeom>
            <a:noFill/>
          </p:spPr>
          <p:txBody>
            <a:bodyPr wrap="none" rtlCol="0">
              <a:spAutoFit/>
            </a:bodyPr>
            <a:lstStyle/>
            <a:p>
              <a:r>
                <a:rPr lang="el-GR" sz="3600" b="1" dirty="0" smtClean="0">
                  <a:solidFill>
                    <a:schemeClr val="bg1"/>
                  </a:solidFill>
                  <a:latin typeface="Century Gothic" panose="020B0502020202020204" pitchFamily="34" charset="0"/>
                </a:rPr>
                <a:t>4η</a:t>
              </a:r>
              <a:endParaRPr lang="en-US" sz="3600" b="1" dirty="0">
                <a:solidFill>
                  <a:schemeClr val="bg1"/>
                </a:solidFill>
                <a:latin typeface="Century Gothic" panose="020B0502020202020204" pitchFamily="34" charset="0"/>
              </a:endParaRPr>
            </a:p>
          </p:txBody>
        </p:sp>
        <p:sp>
          <p:nvSpPr>
            <p:cNvPr id="216" name="TextBox 215">
              <a:extLst>
                <a:ext uri="{FF2B5EF4-FFF2-40B4-BE49-F238E27FC236}">
                  <a16:creationId xmlns:a16="http://schemas.microsoft.com/office/drawing/2014/main" xmlns="" id="{3157329B-CD0A-4E8B-918E-A71BB255D9EE}"/>
                </a:ext>
              </a:extLst>
            </p:cNvPr>
            <p:cNvSpPr txBox="1"/>
            <p:nvPr/>
          </p:nvSpPr>
          <p:spPr>
            <a:xfrm>
              <a:off x="5413659" y="1360496"/>
              <a:ext cx="3415994" cy="1226820"/>
            </a:xfrm>
            <a:prstGeom prst="rect">
              <a:avLst/>
            </a:prstGeom>
            <a:noFill/>
          </p:spPr>
          <p:txBody>
            <a:bodyPr wrap="square" rtlCol="0">
              <a:spAutoFit/>
            </a:bodyPr>
            <a:lstStyle/>
            <a:p>
              <a:pPr algn="just"/>
              <a:r>
                <a:rPr lang="el-GR" sz="2000" b="1" dirty="0">
                  <a:latin typeface="Book Antiqua" pitchFamily="18" charset="0"/>
                </a:rPr>
                <a:t>Το κινούμενο </a:t>
              </a:r>
              <a:r>
                <a:rPr lang="el-GR" sz="2000" b="1" dirty="0" smtClean="0">
                  <a:latin typeface="Book Antiqua" pitchFamily="18" charset="0"/>
                </a:rPr>
                <a:t>σχέδιο</a:t>
              </a:r>
              <a:r>
                <a:rPr lang="en-US" sz="2000" b="1" dirty="0" smtClean="0">
                  <a:latin typeface="Book Antiqua" pitchFamily="18" charset="0"/>
                </a:rPr>
                <a:t> (</a:t>
              </a:r>
              <a:r>
                <a:rPr lang="en-US" sz="2000" b="1" dirty="0">
                  <a:latin typeface="Book Antiqua" pitchFamily="18" charset="0"/>
                </a:rPr>
                <a:t>Animation) </a:t>
              </a:r>
              <a:r>
                <a:rPr lang="el-GR" sz="2000" b="1" dirty="0" smtClean="0">
                  <a:latin typeface="Book Antiqua" pitchFamily="18" charset="0"/>
                </a:rPr>
                <a:t> </a:t>
              </a:r>
              <a:r>
                <a:rPr lang="el-GR" sz="2000" b="1" dirty="0">
                  <a:latin typeface="Book Antiqua" pitchFamily="18" charset="0"/>
                </a:rPr>
                <a:t>και η τεχνική Papier Mache στην εκπαιδευτική διαδικασία</a:t>
              </a:r>
            </a:p>
          </p:txBody>
        </p:sp>
      </p:grpSp>
      <p:sp>
        <p:nvSpPr>
          <p:cNvPr id="2" name="Ορθογώνιο 1"/>
          <p:cNvSpPr/>
          <p:nvPr/>
        </p:nvSpPr>
        <p:spPr>
          <a:xfrm>
            <a:off x="2016303" y="1787897"/>
            <a:ext cx="7316753" cy="4970591"/>
          </a:xfrm>
          <a:prstGeom prst="rect">
            <a:avLst/>
          </a:prstGeom>
        </p:spPr>
        <p:txBody>
          <a:bodyPr wrap="square">
            <a:spAutoFit/>
          </a:bodyPr>
          <a:lstStyle/>
          <a:p>
            <a:pPr algn="just">
              <a:spcAft>
                <a:spcPts val="1200"/>
              </a:spcAft>
            </a:pPr>
            <a:r>
              <a:rPr lang="en-US" b="1" dirty="0" smtClean="0">
                <a:solidFill>
                  <a:srgbClr val="C00000"/>
                </a:solidFill>
                <a:latin typeface="Book Antiqua" pitchFamily="18" charset="0"/>
              </a:rPr>
              <a:t>Animation: </a:t>
            </a:r>
            <a:r>
              <a:rPr lang="el-GR" dirty="0" smtClean="0">
                <a:latin typeface="Book Antiqua" pitchFamily="18" charset="0"/>
              </a:rPr>
              <a:t>Με </a:t>
            </a:r>
            <a:r>
              <a:rPr lang="el-GR" dirty="0">
                <a:latin typeface="Book Antiqua" pitchFamily="18" charset="0"/>
              </a:rPr>
              <a:t>τον όρο </a:t>
            </a:r>
            <a:r>
              <a:rPr lang="el-GR" dirty="0" err="1">
                <a:latin typeface="Book Antiqua" pitchFamily="18" charset="0"/>
              </a:rPr>
              <a:t>animation</a:t>
            </a:r>
            <a:r>
              <a:rPr lang="el-GR" dirty="0">
                <a:latin typeface="Book Antiqua" pitchFamily="18" charset="0"/>
              </a:rPr>
              <a:t> ορίζεται κάθε ακολουθία κίνησης που έχει δημιουργηθεί εικόνα-εικόνα ή </a:t>
            </a:r>
            <a:r>
              <a:rPr lang="el-GR" dirty="0" smtClean="0">
                <a:latin typeface="Book Antiqua" pitchFamily="18" charset="0"/>
              </a:rPr>
              <a:t>αλλιώς καρέ- καρέ </a:t>
            </a:r>
            <a:r>
              <a:rPr lang="el-GR" sz="1700" dirty="0">
                <a:latin typeface="Book Antiqua" pitchFamily="18" charset="0"/>
              </a:rPr>
              <a:t>(</a:t>
            </a:r>
            <a:r>
              <a:rPr lang="el-GR" sz="1700" dirty="0" err="1">
                <a:latin typeface="Book Antiqua" pitchFamily="18" charset="0"/>
              </a:rPr>
              <a:t>Halas</a:t>
            </a:r>
            <a:r>
              <a:rPr lang="el-GR" sz="1700" dirty="0">
                <a:latin typeface="Book Antiqua" pitchFamily="18" charset="0"/>
              </a:rPr>
              <a:t> &amp; </a:t>
            </a:r>
            <a:r>
              <a:rPr lang="el-GR" sz="1700" dirty="0" err="1">
                <a:latin typeface="Book Antiqua" pitchFamily="18" charset="0"/>
              </a:rPr>
              <a:t>Manvell</a:t>
            </a:r>
            <a:r>
              <a:rPr lang="el-GR" sz="1700" dirty="0">
                <a:latin typeface="Book Antiqua" pitchFamily="18" charset="0"/>
              </a:rPr>
              <a:t>, 1969, </a:t>
            </a:r>
            <a:r>
              <a:rPr lang="el-GR" sz="1700" dirty="0" err="1">
                <a:latin typeface="Book Antiqua" pitchFamily="18" charset="0"/>
              </a:rPr>
              <a:t>Laybourne</a:t>
            </a:r>
            <a:r>
              <a:rPr lang="el-GR" sz="1700" dirty="0">
                <a:latin typeface="Book Antiqua" pitchFamily="18" charset="0"/>
              </a:rPr>
              <a:t>, 1998, </a:t>
            </a:r>
            <a:r>
              <a:rPr lang="el-GR" sz="1700" dirty="0" err="1">
                <a:latin typeface="Book Antiqua" pitchFamily="18" charset="0"/>
              </a:rPr>
              <a:t>Thomas</a:t>
            </a:r>
            <a:r>
              <a:rPr lang="el-GR" sz="1700" dirty="0">
                <a:latin typeface="Book Antiqua" pitchFamily="18" charset="0"/>
              </a:rPr>
              <a:t> &amp; </a:t>
            </a:r>
            <a:r>
              <a:rPr lang="el-GR" sz="1700" dirty="0" err="1">
                <a:latin typeface="Book Antiqua" pitchFamily="18" charset="0"/>
              </a:rPr>
              <a:t>Johnston</a:t>
            </a:r>
            <a:r>
              <a:rPr lang="el-GR" sz="1700" dirty="0">
                <a:latin typeface="Book Antiqua" pitchFamily="18" charset="0"/>
              </a:rPr>
              <a:t>, 1981, Μούρη 2004, </a:t>
            </a:r>
            <a:r>
              <a:rPr lang="el-GR" sz="1700" dirty="0" err="1" smtClean="0">
                <a:latin typeface="Book Antiqua" pitchFamily="18" charset="0"/>
              </a:rPr>
              <a:t>Σιάκας</a:t>
            </a:r>
            <a:r>
              <a:rPr lang="el-GR" sz="1700" dirty="0" smtClean="0">
                <a:latin typeface="Book Antiqua" pitchFamily="18" charset="0"/>
              </a:rPr>
              <a:t>, 2006).</a:t>
            </a:r>
            <a:endParaRPr lang="el-GR" dirty="0" smtClean="0">
              <a:latin typeface="Book Antiqua" pitchFamily="18" charset="0"/>
            </a:endParaRPr>
          </a:p>
          <a:p>
            <a:pPr marL="285750" indent="-285750" algn="just">
              <a:buFont typeface="Wingdings" pitchFamily="2" charset="2"/>
              <a:buChar char="Ø"/>
            </a:pPr>
            <a:r>
              <a:rPr lang="el-GR" sz="1700" dirty="0" smtClean="0">
                <a:latin typeface="Book Antiqua" pitchFamily="18" charset="0"/>
              </a:rPr>
              <a:t>Έρευνες δείχνουν ότι η </a:t>
            </a:r>
            <a:r>
              <a:rPr lang="el-GR" sz="1700" dirty="0">
                <a:latin typeface="Book Antiqua" pitchFamily="18" charset="0"/>
              </a:rPr>
              <a:t>χρήση του </a:t>
            </a:r>
            <a:r>
              <a:rPr lang="el-GR" sz="1700" dirty="0" err="1" smtClean="0">
                <a:latin typeface="Book Antiqua" pitchFamily="18" charset="0"/>
              </a:rPr>
              <a:t>animation</a:t>
            </a:r>
            <a:r>
              <a:rPr lang="el-GR" sz="1700" dirty="0" smtClean="0">
                <a:latin typeface="Book Antiqua" pitchFamily="18" charset="0"/>
              </a:rPr>
              <a:t>, </a:t>
            </a:r>
            <a:r>
              <a:rPr lang="el-GR" sz="1700" dirty="0">
                <a:latin typeface="Book Antiqua" pitchFamily="18" charset="0"/>
              </a:rPr>
              <a:t>αποτελεί ένα εργαλείο που χρησιμοποιείται όλο και περισσότερο στην εκπαιδευτική </a:t>
            </a:r>
            <a:r>
              <a:rPr lang="el-GR" sz="1700" dirty="0" smtClean="0">
                <a:latin typeface="Book Antiqua" pitchFamily="18" charset="0"/>
              </a:rPr>
              <a:t>διαδικασία  (</a:t>
            </a:r>
            <a:r>
              <a:rPr lang="en-US" sz="1700" dirty="0" err="1" smtClean="0">
                <a:latin typeface="Book Antiqua" pitchFamily="18" charset="0"/>
              </a:rPr>
              <a:t>Ivashkevish</a:t>
            </a:r>
            <a:r>
              <a:rPr lang="el-GR" sz="1700" dirty="0" smtClean="0">
                <a:latin typeface="Book Antiqua" pitchFamily="18" charset="0"/>
              </a:rPr>
              <a:t>,</a:t>
            </a:r>
            <a:r>
              <a:rPr lang="en-US" sz="1700" dirty="0" smtClean="0">
                <a:latin typeface="Book Antiqua" pitchFamily="18" charset="0"/>
              </a:rPr>
              <a:t> </a:t>
            </a:r>
            <a:r>
              <a:rPr lang="el-GR" sz="1700" dirty="0" smtClean="0">
                <a:latin typeface="Book Antiqua" pitchFamily="18" charset="0"/>
              </a:rPr>
              <a:t>2015,</a:t>
            </a:r>
            <a:r>
              <a:rPr lang="da-DK" sz="1700" dirty="0" smtClean="0">
                <a:latin typeface="Book Antiqua" pitchFamily="18" charset="0"/>
              </a:rPr>
              <a:t>Κoun-Tem </a:t>
            </a:r>
            <a:r>
              <a:rPr lang="da-DK" sz="1700" dirty="0">
                <a:latin typeface="Book Antiqua" pitchFamily="18" charset="0"/>
              </a:rPr>
              <a:t>Sun et al, </a:t>
            </a:r>
            <a:r>
              <a:rPr lang="da-DK" sz="1700" dirty="0" smtClean="0">
                <a:latin typeface="Book Antiqua" pitchFamily="18" charset="0"/>
              </a:rPr>
              <a:t>2017</a:t>
            </a:r>
            <a:r>
              <a:rPr lang="el-GR" sz="1700" dirty="0" smtClean="0">
                <a:latin typeface="Book Antiqua" pitchFamily="18" charset="0"/>
              </a:rPr>
              <a:t>, </a:t>
            </a:r>
            <a:r>
              <a:rPr lang="en-US" sz="1700" dirty="0">
                <a:latin typeface="Book Antiqua" pitchFamily="18" charset="0"/>
              </a:rPr>
              <a:t>O’Byrne et al, </a:t>
            </a:r>
            <a:r>
              <a:rPr lang="en-US" sz="1700" dirty="0" smtClean="0">
                <a:latin typeface="Book Antiqua" pitchFamily="18" charset="0"/>
              </a:rPr>
              <a:t>2018</a:t>
            </a:r>
            <a:r>
              <a:rPr lang="el-GR" sz="1700" dirty="0" smtClean="0">
                <a:latin typeface="Book Antiqua" pitchFamily="18" charset="0"/>
              </a:rPr>
              <a:t>, </a:t>
            </a:r>
            <a:r>
              <a:rPr lang="en-US" sz="1700" dirty="0" smtClean="0">
                <a:latin typeface="Book Antiqua" pitchFamily="18" charset="0"/>
              </a:rPr>
              <a:t>Shepherd</a:t>
            </a:r>
            <a:r>
              <a:rPr lang="el-GR" sz="1700" dirty="0" smtClean="0">
                <a:latin typeface="Book Antiqua" pitchFamily="18" charset="0"/>
              </a:rPr>
              <a:t> </a:t>
            </a:r>
            <a:r>
              <a:rPr lang="en-US" sz="1700" dirty="0" smtClean="0">
                <a:latin typeface="Book Antiqua" pitchFamily="18" charset="0"/>
              </a:rPr>
              <a:t>et al, </a:t>
            </a:r>
            <a:r>
              <a:rPr lang="el-GR" sz="1700" dirty="0" smtClean="0">
                <a:latin typeface="Book Antiqua" pitchFamily="18" charset="0"/>
              </a:rPr>
              <a:t>20</a:t>
            </a:r>
            <a:r>
              <a:rPr lang="en-US" sz="1700" dirty="0" smtClean="0">
                <a:latin typeface="Book Antiqua" pitchFamily="18" charset="0"/>
              </a:rPr>
              <a:t>14</a:t>
            </a:r>
            <a:r>
              <a:rPr lang="el-GR" sz="1700" dirty="0">
                <a:latin typeface="Book Antiqua" pitchFamily="18" charset="0"/>
              </a:rPr>
              <a:t> </a:t>
            </a:r>
            <a:r>
              <a:rPr lang="el-GR" sz="1700" dirty="0" smtClean="0">
                <a:latin typeface="Book Antiqua" pitchFamily="18" charset="0"/>
              </a:rPr>
              <a:t>, </a:t>
            </a:r>
            <a:r>
              <a:rPr lang="el-GR" sz="1700" dirty="0" err="1" smtClean="0">
                <a:latin typeface="Book Antiqua" pitchFamily="18" charset="0"/>
              </a:rPr>
              <a:t>Σιάκας</a:t>
            </a:r>
            <a:r>
              <a:rPr lang="el-GR" sz="1700" dirty="0">
                <a:latin typeface="Book Antiqua" pitchFamily="18" charset="0"/>
              </a:rPr>
              <a:t>, </a:t>
            </a:r>
            <a:r>
              <a:rPr lang="el-GR" sz="1700" dirty="0" smtClean="0">
                <a:latin typeface="Book Antiqua" pitchFamily="18" charset="0"/>
              </a:rPr>
              <a:t>2011).</a:t>
            </a:r>
          </a:p>
          <a:p>
            <a:pPr algn="just"/>
            <a:endParaRPr lang="el-GR" b="1" dirty="0" smtClean="0">
              <a:latin typeface="Book Antiqua" pitchFamily="18" charset="0"/>
            </a:endParaRPr>
          </a:p>
          <a:p>
            <a:pPr algn="just">
              <a:spcAft>
                <a:spcPts val="1200"/>
              </a:spcAft>
            </a:pPr>
            <a:r>
              <a:rPr lang="en-US" b="1" dirty="0" smtClean="0">
                <a:solidFill>
                  <a:srgbClr val="C00000"/>
                </a:solidFill>
                <a:latin typeface="Book Antiqua" pitchFamily="18" charset="0"/>
              </a:rPr>
              <a:t>Papier Mache: </a:t>
            </a:r>
            <a:r>
              <a:rPr lang="en-US" dirty="0">
                <a:latin typeface="Book Antiqua" pitchFamily="18" charset="0"/>
              </a:rPr>
              <a:t>M</a:t>
            </a:r>
            <a:r>
              <a:rPr lang="el-GR" dirty="0" err="1">
                <a:latin typeface="Book Antiqua" pitchFamily="18" charset="0"/>
              </a:rPr>
              <a:t>ασημένο</a:t>
            </a:r>
            <a:r>
              <a:rPr lang="el-GR" dirty="0">
                <a:latin typeface="Book Antiqua" pitchFamily="18" charset="0"/>
              </a:rPr>
              <a:t> </a:t>
            </a:r>
            <a:r>
              <a:rPr lang="el-GR" dirty="0" smtClean="0">
                <a:latin typeface="Book Antiqua" pitchFamily="18" charset="0"/>
              </a:rPr>
              <a:t>χαρτί. Ό όρος χρησιμοποιείται για την περιγραφή </a:t>
            </a:r>
            <a:r>
              <a:rPr lang="el-GR" dirty="0">
                <a:latin typeface="Book Antiqua" pitchFamily="18" charset="0"/>
              </a:rPr>
              <a:t>αντικειμένων από διαφορετικούς τύπους κατασκευής </a:t>
            </a:r>
            <a:r>
              <a:rPr lang="el-GR" dirty="0" smtClean="0">
                <a:latin typeface="Book Antiqua" pitchFamily="18" charset="0"/>
              </a:rPr>
              <a:t>χαρτιού (χαρτοπολτός, λωρίδες </a:t>
            </a:r>
            <a:r>
              <a:rPr lang="el-GR" dirty="0">
                <a:latin typeface="Book Antiqua" pitchFamily="18" charset="0"/>
              </a:rPr>
              <a:t>χαρτιού που συγκολλούνται μεταξύ </a:t>
            </a:r>
            <a:r>
              <a:rPr lang="el-GR" dirty="0" smtClean="0">
                <a:latin typeface="Book Antiqua" pitchFamily="18" charset="0"/>
              </a:rPr>
              <a:t>τους ή συμπιέζονται σε καλούπια).</a:t>
            </a:r>
            <a:endParaRPr lang="el-GR" dirty="0">
              <a:latin typeface="Book Antiqua" pitchFamily="18" charset="0"/>
            </a:endParaRPr>
          </a:p>
          <a:p>
            <a:pPr marL="285750" indent="-285750" algn="just">
              <a:buFont typeface="Wingdings" pitchFamily="2" charset="2"/>
              <a:buChar char="Ø"/>
            </a:pPr>
            <a:r>
              <a:rPr lang="el-GR" sz="1700" dirty="0" smtClean="0">
                <a:latin typeface="Book Antiqua" pitchFamily="18" charset="0"/>
              </a:rPr>
              <a:t>Από τη βιβλιογραφική επισκόπηση φαίνεται ότι η χρήση της τεχνικής Papier Mache, παρόλο που είναι απλή και οικονομική, είναι περιορισμένη στην μαθησιακή διαδικασία </a:t>
            </a:r>
            <a:r>
              <a:rPr lang="en-US" sz="1700" dirty="0" smtClean="0">
                <a:latin typeface="Book Antiqua" pitchFamily="18" charset="0"/>
              </a:rPr>
              <a:t>(</a:t>
            </a:r>
            <a:r>
              <a:rPr lang="en-US" sz="1700" dirty="0" err="1" smtClean="0">
                <a:latin typeface="Book Antiqua" pitchFamily="18" charset="0"/>
              </a:rPr>
              <a:t>Iseke</a:t>
            </a:r>
            <a:r>
              <a:rPr lang="en-US" sz="1700" dirty="0" smtClean="0">
                <a:latin typeface="Book Antiqua" pitchFamily="18" charset="0"/>
              </a:rPr>
              <a:t>, 2009</a:t>
            </a:r>
            <a:r>
              <a:rPr lang="el-GR" sz="1700" dirty="0" smtClean="0">
                <a:latin typeface="Book Antiqua" pitchFamily="18" charset="0"/>
              </a:rPr>
              <a:t>, </a:t>
            </a:r>
            <a:r>
              <a:rPr lang="en-US" sz="1700" dirty="0" smtClean="0">
                <a:latin typeface="Book Antiqua" pitchFamily="18" charset="0"/>
              </a:rPr>
              <a:t>Duran et al., 2009</a:t>
            </a:r>
            <a:r>
              <a:rPr lang="el-GR" sz="1700" dirty="0" smtClean="0">
                <a:latin typeface="Book Antiqua" pitchFamily="18" charset="0"/>
              </a:rPr>
              <a:t>).</a:t>
            </a:r>
            <a:endParaRPr lang="el-GR" sz="1700" dirty="0">
              <a:latin typeface="Book Antiqua" pitchFamily="18" charset="0"/>
            </a:endParaRPr>
          </a:p>
        </p:txBody>
      </p:sp>
    </p:spTree>
    <p:extLst>
      <p:ext uri="{BB962C8B-B14F-4D97-AF65-F5344CB8AC3E}">
        <p14:creationId xmlns:p14="http://schemas.microsoft.com/office/powerpoint/2010/main" val="3040292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(1/7)</a:t>
            </a:r>
            <a:endParaRPr lang="en-US" sz="2400" b="1" dirty="0">
              <a:solidFill>
                <a:srgbClr val="C00000"/>
              </a:solidFill>
              <a:latin typeface="Book Antiqua" pitchFamily="18" charset="0"/>
            </a:endParaRPr>
          </a:p>
        </p:txBody>
      </p:sp>
      <p:sp>
        <p:nvSpPr>
          <p:cNvPr id="6" name="TextBox 5"/>
          <p:cNvSpPr txBox="1"/>
          <p:nvPr/>
        </p:nvSpPr>
        <p:spPr>
          <a:xfrm>
            <a:off x="1572490" y="1358246"/>
            <a:ext cx="7015557" cy="400110"/>
          </a:xfrm>
          <a:prstGeom prst="rect">
            <a:avLst/>
          </a:prstGeom>
          <a:noFill/>
        </p:spPr>
        <p:txBody>
          <a:bodyPr wrap="square" rtlCol="0">
            <a:spAutoFit/>
          </a:bodyPr>
          <a:lstStyle/>
          <a:p>
            <a:pPr algn="ctr"/>
            <a:r>
              <a:rPr lang="el-GR" sz="2000" b="1" dirty="0" smtClean="0">
                <a:latin typeface="Book Antiqua" pitchFamily="18" charset="0"/>
              </a:rPr>
              <a:t>Η ενότητα αυτή περιλαμβάνει:</a:t>
            </a:r>
          </a:p>
        </p:txBody>
      </p:sp>
      <p:sp>
        <p:nvSpPr>
          <p:cNvPr id="372" name="TextBox 371">
            <a:extLst>
              <a:ext uri="{FF2B5EF4-FFF2-40B4-BE49-F238E27FC236}">
                <a16:creationId xmlns="" xmlns:a16="http://schemas.microsoft.com/office/drawing/2014/main" id="{A575BEDB-E700-49EF-A230-86F3CC265ED9}"/>
              </a:ext>
            </a:extLst>
          </p:cNvPr>
          <p:cNvSpPr txBox="1"/>
          <p:nvPr/>
        </p:nvSpPr>
        <p:spPr>
          <a:xfrm>
            <a:off x="1751774" y="4716162"/>
            <a:ext cx="961309" cy="286398"/>
          </a:xfrm>
          <a:prstGeom prst="rect">
            <a:avLst/>
          </a:prstGeom>
          <a:noFill/>
        </p:spPr>
        <p:txBody>
          <a:bodyPr wrap="square" rtlCol="0">
            <a:spAutoFit/>
          </a:bodyPr>
          <a:lstStyle/>
          <a:p>
            <a:pPr algn="ctr"/>
            <a:endParaRPr lang="en-US" dirty="0">
              <a:solidFill>
                <a:schemeClr val="bg1"/>
              </a:solidFill>
              <a:latin typeface="Oswald" panose="02000503000000000000" pitchFamily="2" charset="0"/>
            </a:endParaRPr>
          </a:p>
        </p:txBody>
      </p:sp>
      <p:sp>
        <p:nvSpPr>
          <p:cNvPr id="368" name="TextBox 367">
            <a:extLst>
              <a:ext uri="{FF2B5EF4-FFF2-40B4-BE49-F238E27FC236}">
                <a16:creationId xmlns="" xmlns:a16="http://schemas.microsoft.com/office/drawing/2014/main" id="{FD038BF7-1A09-4E5C-95F7-450AE963A90C}"/>
              </a:ext>
            </a:extLst>
          </p:cNvPr>
          <p:cNvSpPr txBox="1"/>
          <p:nvPr/>
        </p:nvSpPr>
        <p:spPr>
          <a:xfrm>
            <a:off x="7504705" y="4783001"/>
            <a:ext cx="961310" cy="286398"/>
          </a:xfrm>
          <a:prstGeom prst="rect">
            <a:avLst/>
          </a:prstGeom>
          <a:noFill/>
        </p:spPr>
        <p:txBody>
          <a:bodyPr wrap="square" rtlCol="0">
            <a:spAutoFit/>
          </a:bodyPr>
          <a:lstStyle/>
          <a:p>
            <a:pPr algn="ctr"/>
            <a:endParaRPr lang="en-US" dirty="0">
              <a:solidFill>
                <a:schemeClr val="bg1"/>
              </a:solidFill>
              <a:latin typeface="Oswald" panose="02000503000000000000" pitchFamily="2" charset="0"/>
            </a:endParaRPr>
          </a:p>
        </p:txBody>
      </p:sp>
      <p:grpSp>
        <p:nvGrpSpPr>
          <p:cNvPr id="133" name="Group 35">
            <a:extLst>
              <a:ext uri="{FF2B5EF4-FFF2-40B4-BE49-F238E27FC236}">
                <a16:creationId xmlns:a16="http://schemas.microsoft.com/office/drawing/2014/main" xmlns="" id="{9BC1CC6D-89A1-4BD8-BDBC-FFCE9D2505EF}"/>
              </a:ext>
            </a:extLst>
          </p:cNvPr>
          <p:cNvGrpSpPr/>
          <p:nvPr/>
        </p:nvGrpSpPr>
        <p:grpSpPr>
          <a:xfrm>
            <a:off x="1954660" y="2135269"/>
            <a:ext cx="6633387" cy="1367073"/>
            <a:chOff x="5413659" y="758853"/>
            <a:chExt cx="3914383" cy="1819350"/>
          </a:xfrm>
        </p:grpSpPr>
        <p:grpSp>
          <p:nvGrpSpPr>
            <p:cNvPr id="135" name="Group 30">
              <a:extLst>
                <a:ext uri="{FF2B5EF4-FFF2-40B4-BE49-F238E27FC236}">
                  <a16:creationId xmlns:a16="http://schemas.microsoft.com/office/drawing/2014/main" xmlns="" id="{CF36CEEB-F102-4CE4-B011-F4B32BDF6656}"/>
                </a:ext>
              </a:extLst>
            </p:cNvPr>
            <p:cNvGrpSpPr/>
            <p:nvPr/>
          </p:nvGrpSpPr>
          <p:grpSpPr>
            <a:xfrm>
              <a:off x="5413659" y="1364860"/>
              <a:ext cx="3914383" cy="1213343"/>
              <a:chOff x="3119461" y="2798299"/>
              <a:chExt cx="3914383" cy="1213343"/>
            </a:xfrm>
          </p:grpSpPr>
          <p:sp>
            <p:nvSpPr>
              <p:cNvPr id="138" name="Rectangle: Top Corners Rounded 26">
                <a:extLst>
                  <a:ext uri="{FF2B5EF4-FFF2-40B4-BE49-F238E27FC236}">
                    <a16:creationId xmlns:a16="http://schemas.microsoft.com/office/drawing/2014/main" xmlns="" id="{44DCA4D6-F538-4D73-97F3-2DF6990033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29">
                <a:extLst>
                  <a:ext uri="{FF2B5EF4-FFF2-40B4-BE49-F238E27FC236}">
                    <a16:creationId xmlns:a16="http://schemas.microsoft.com/office/drawing/2014/main" xmlns="" id="{37F7FAC6-EE9C-4FF0-9191-AE7BCE7F064B}"/>
                  </a:ext>
                </a:extLst>
              </p:cNvPr>
              <p:cNvSpPr/>
              <p:nvPr/>
            </p:nvSpPr>
            <p:spPr>
              <a:xfrm rot="5400000">
                <a:off x="6261836" y="3240736"/>
                <a:ext cx="1200029" cy="318656"/>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6" name="TextBox 135">
              <a:extLst>
                <a:ext uri="{FF2B5EF4-FFF2-40B4-BE49-F238E27FC236}">
                  <a16:creationId xmlns:a16="http://schemas.microsoft.com/office/drawing/2014/main" xmlns="" id="{BC1EDB35-9F85-4F12-9B6B-A565FEFC5F96}"/>
                </a:ext>
              </a:extLst>
            </p:cNvPr>
            <p:cNvSpPr txBox="1"/>
            <p:nvPr/>
          </p:nvSpPr>
          <p:spPr>
            <a:xfrm>
              <a:off x="8972395" y="758853"/>
              <a:ext cx="313037" cy="1133942"/>
            </a:xfrm>
            <a:prstGeom prst="rect">
              <a:avLst/>
            </a:prstGeom>
            <a:noFill/>
          </p:spPr>
          <p:txBody>
            <a:bodyPr wrap="square" rtlCol="0">
              <a:spAutoFit/>
            </a:bodyPr>
            <a:lstStyle/>
            <a:p>
              <a:endParaRPr lang="en-US" sz="3600" b="1" dirty="0">
                <a:solidFill>
                  <a:schemeClr val="bg1"/>
                </a:solidFill>
                <a:latin typeface="Century Gothic" panose="020B0502020202020204" pitchFamily="34" charset="0"/>
              </a:endParaRPr>
            </a:p>
          </p:txBody>
        </p:sp>
        <p:sp>
          <p:nvSpPr>
            <p:cNvPr id="137" name="TextBox 136">
              <a:extLst>
                <a:ext uri="{FF2B5EF4-FFF2-40B4-BE49-F238E27FC236}">
                  <a16:creationId xmlns:a16="http://schemas.microsoft.com/office/drawing/2014/main" xmlns="" id="{2EAA11E9-AB02-4892-BADA-1DE43E97962F}"/>
                </a:ext>
              </a:extLst>
            </p:cNvPr>
            <p:cNvSpPr txBox="1"/>
            <p:nvPr/>
          </p:nvSpPr>
          <p:spPr>
            <a:xfrm>
              <a:off x="5463722" y="1414489"/>
              <a:ext cx="3508672" cy="1133940"/>
            </a:xfrm>
            <a:prstGeom prst="rect">
              <a:avLst/>
            </a:prstGeom>
            <a:noFill/>
          </p:spPr>
          <p:txBody>
            <a:bodyPr wrap="square" rtlCol="0">
              <a:spAutoFit/>
            </a:bodyPr>
            <a:lstStyle/>
            <a:p>
              <a:pPr algn="just"/>
              <a:r>
                <a:rPr lang="el-GR" b="1" dirty="0">
                  <a:latin typeface="Book Antiqua" pitchFamily="18" charset="0"/>
                </a:rPr>
                <a:t>Μεθοδολογία, μοντέλα και θεωρίες που ακολουθεί το Ε.Υ.</a:t>
              </a:r>
            </a:p>
          </p:txBody>
        </p:sp>
      </p:grpSp>
      <p:grpSp>
        <p:nvGrpSpPr>
          <p:cNvPr id="145" name="Group 64">
            <a:extLst>
              <a:ext uri="{FF2B5EF4-FFF2-40B4-BE49-F238E27FC236}">
                <a16:creationId xmlns:a16="http://schemas.microsoft.com/office/drawing/2014/main" xmlns="" id="{B4722E80-26B1-49A7-A77F-B1A779C192A3}"/>
              </a:ext>
            </a:extLst>
          </p:cNvPr>
          <p:cNvGrpSpPr/>
          <p:nvPr/>
        </p:nvGrpSpPr>
        <p:grpSpPr>
          <a:xfrm>
            <a:off x="1959072" y="3221289"/>
            <a:ext cx="6042054" cy="1272658"/>
            <a:chOff x="5413659" y="911038"/>
            <a:chExt cx="3914383" cy="1667165"/>
          </a:xfrm>
        </p:grpSpPr>
        <p:grpSp>
          <p:nvGrpSpPr>
            <p:cNvPr id="146" name="Group 65">
              <a:extLst>
                <a:ext uri="{FF2B5EF4-FFF2-40B4-BE49-F238E27FC236}">
                  <a16:creationId xmlns:a16="http://schemas.microsoft.com/office/drawing/2014/main" xmlns="" id="{3361FB6E-41F6-46EC-95A6-2BA02F153227}"/>
                </a:ext>
              </a:extLst>
            </p:cNvPr>
            <p:cNvGrpSpPr/>
            <p:nvPr/>
          </p:nvGrpSpPr>
          <p:grpSpPr>
            <a:xfrm>
              <a:off x="5413659" y="1364860"/>
              <a:ext cx="3914383" cy="1213343"/>
              <a:chOff x="3119461" y="2798299"/>
              <a:chExt cx="3914383" cy="1213343"/>
            </a:xfrm>
          </p:grpSpPr>
          <p:sp>
            <p:nvSpPr>
              <p:cNvPr id="149" name="Rectangle: Top Corners Rounded 69">
                <a:extLst>
                  <a:ext uri="{FF2B5EF4-FFF2-40B4-BE49-F238E27FC236}">
                    <a16:creationId xmlns:a16="http://schemas.microsoft.com/office/drawing/2014/main" xmlns="" id="{1CD8C1E3-BC7F-4186-82CA-C3C9C095A4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Shape 70">
                <a:extLst>
                  <a:ext uri="{FF2B5EF4-FFF2-40B4-BE49-F238E27FC236}">
                    <a16:creationId xmlns:a16="http://schemas.microsoft.com/office/drawing/2014/main" xmlns="" id="{CA27B471-0242-4767-BD3A-CB39421E7FE6}"/>
                  </a:ext>
                </a:extLst>
              </p:cNvPr>
              <p:cNvSpPr/>
              <p:nvPr/>
            </p:nvSpPr>
            <p:spPr>
              <a:xfrm rot="5400000">
                <a:off x="6254547" y="3206183"/>
                <a:ext cx="1185423" cy="373165"/>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TextBox 146">
              <a:extLst>
                <a:ext uri="{FF2B5EF4-FFF2-40B4-BE49-F238E27FC236}">
                  <a16:creationId xmlns:a16="http://schemas.microsoft.com/office/drawing/2014/main" xmlns="" id="{ACFD994F-F7C6-4492-9FDB-2BCAC456E34E}"/>
                </a:ext>
              </a:extLst>
            </p:cNvPr>
            <p:cNvSpPr txBox="1"/>
            <p:nvPr/>
          </p:nvSpPr>
          <p:spPr>
            <a:xfrm>
              <a:off x="8875867" y="911038"/>
              <a:ext cx="452174" cy="1120141"/>
            </a:xfrm>
            <a:prstGeom prst="rect">
              <a:avLst/>
            </a:prstGeom>
            <a:noFill/>
          </p:spPr>
          <p:txBody>
            <a:bodyPr wrap="square" rtlCol="0">
              <a:spAutoFit/>
            </a:bodyPr>
            <a:lstStyle/>
            <a:p>
              <a:endParaRPr lang="en-US" sz="3600" b="1" dirty="0">
                <a:solidFill>
                  <a:schemeClr val="bg1"/>
                </a:solidFill>
                <a:latin typeface="Century Gothic" panose="020B0502020202020204" pitchFamily="34" charset="0"/>
              </a:endParaRPr>
            </a:p>
          </p:txBody>
        </p:sp>
        <p:sp>
          <p:nvSpPr>
            <p:cNvPr id="148" name="TextBox 147">
              <a:extLst>
                <a:ext uri="{FF2B5EF4-FFF2-40B4-BE49-F238E27FC236}">
                  <a16:creationId xmlns:a16="http://schemas.microsoft.com/office/drawing/2014/main" xmlns="" id="{3157329B-CD0A-4E8B-918E-A71BB255D9EE}"/>
                </a:ext>
              </a:extLst>
            </p:cNvPr>
            <p:cNvSpPr txBox="1"/>
            <p:nvPr/>
          </p:nvSpPr>
          <p:spPr>
            <a:xfrm>
              <a:off x="5445203" y="1459541"/>
              <a:ext cx="3488522" cy="846685"/>
            </a:xfrm>
            <a:prstGeom prst="rect">
              <a:avLst/>
            </a:prstGeom>
            <a:noFill/>
          </p:spPr>
          <p:txBody>
            <a:bodyPr wrap="square" rtlCol="0">
              <a:spAutoFit/>
            </a:bodyPr>
            <a:lstStyle/>
            <a:p>
              <a:pPr algn="just"/>
              <a:r>
                <a:rPr lang="el-GR" b="1" dirty="0">
                  <a:latin typeface="Book Antiqua" pitchFamily="18" charset="0"/>
                </a:rPr>
                <a:t>Εργαλεία και προγράμματα </a:t>
              </a:r>
              <a:r>
                <a:rPr lang="el-GR" b="1" dirty="0" smtClean="0">
                  <a:latin typeface="Book Antiqua" pitchFamily="18" charset="0"/>
                </a:rPr>
                <a:t>που  </a:t>
              </a:r>
              <a:r>
                <a:rPr lang="el-GR" b="1" dirty="0">
                  <a:latin typeface="Book Antiqua" pitchFamily="18" charset="0"/>
                </a:rPr>
                <a:t>χρησιμοποιήθηκαν κατά τον σχεδιασμό του </a:t>
              </a:r>
              <a:r>
                <a:rPr lang="el-GR" b="1" dirty="0" smtClean="0">
                  <a:latin typeface="Book Antiqua" pitchFamily="18" charset="0"/>
                </a:rPr>
                <a:t>Ε.Υ.</a:t>
              </a:r>
              <a:endParaRPr lang="en-US" b="1" dirty="0">
                <a:latin typeface="Book Antiqua" pitchFamily="18" charset="0"/>
              </a:endParaRPr>
            </a:p>
          </p:txBody>
        </p:sp>
      </p:grpSp>
      <p:grpSp>
        <p:nvGrpSpPr>
          <p:cNvPr id="177" name="Group 78">
            <a:extLst>
              <a:ext uri="{FF2B5EF4-FFF2-40B4-BE49-F238E27FC236}">
                <a16:creationId xmlns:a16="http://schemas.microsoft.com/office/drawing/2014/main" xmlns="" id="{637FF8BE-A26E-4F5D-8B48-CDEADC51BDC7}"/>
              </a:ext>
            </a:extLst>
          </p:cNvPr>
          <p:cNvGrpSpPr/>
          <p:nvPr/>
        </p:nvGrpSpPr>
        <p:grpSpPr>
          <a:xfrm>
            <a:off x="1953054" y="4562890"/>
            <a:ext cx="5350116" cy="907310"/>
            <a:chOff x="5413659" y="1364860"/>
            <a:chExt cx="3914383" cy="1144753"/>
          </a:xfrm>
        </p:grpSpPr>
        <p:grpSp>
          <p:nvGrpSpPr>
            <p:cNvPr id="178" name="Group 79">
              <a:extLst>
                <a:ext uri="{FF2B5EF4-FFF2-40B4-BE49-F238E27FC236}">
                  <a16:creationId xmlns:a16="http://schemas.microsoft.com/office/drawing/2014/main" xmlns="" id="{7602462C-0718-4C8B-AD8C-37935779043A}"/>
                </a:ext>
              </a:extLst>
            </p:cNvPr>
            <p:cNvGrpSpPr/>
            <p:nvPr/>
          </p:nvGrpSpPr>
          <p:grpSpPr>
            <a:xfrm>
              <a:off x="5413659" y="1364860"/>
              <a:ext cx="3914383" cy="1144753"/>
              <a:chOff x="3119461" y="2798299"/>
              <a:chExt cx="3914383" cy="1144753"/>
            </a:xfrm>
          </p:grpSpPr>
          <p:sp>
            <p:nvSpPr>
              <p:cNvPr id="181" name="Rectangle: Top Corners Rounded 83">
                <a:extLst>
                  <a:ext uri="{FF2B5EF4-FFF2-40B4-BE49-F238E27FC236}">
                    <a16:creationId xmlns:a16="http://schemas.microsoft.com/office/drawing/2014/main" xmlns="" id="{921145F7-DD54-4B8E-B47A-C55E4EFF5D3B}"/>
                  </a:ext>
                </a:extLst>
              </p:cNvPr>
              <p:cNvSpPr/>
              <p:nvPr/>
            </p:nvSpPr>
            <p:spPr>
              <a:xfrm rot="5400000">
                <a:off x="4505155" y="1412605"/>
                <a:ext cx="114299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Freeform: Shape 84">
                <a:extLst>
                  <a:ext uri="{FF2B5EF4-FFF2-40B4-BE49-F238E27FC236}">
                    <a16:creationId xmlns:a16="http://schemas.microsoft.com/office/drawing/2014/main" xmlns="" id="{6B051CC9-FF3F-4128-922F-B844268E8483}"/>
                  </a:ext>
                </a:extLst>
              </p:cNvPr>
              <p:cNvSpPr/>
              <p:nvPr/>
            </p:nvSpPr>
            <p:spPr>
              <a:xfrm rot="5400000">
                <a:off x="6259894" y="3169103"/>
                <a:ext cx="1142997" cy="404901"/>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0" name="TextBox 179">
              <a:extLst>
                <a:ext uri="{FF2B5EF4-FFF2-40B4-BE49-F238E27FC236}">
                  <a16:creationId xmlns:a16="http://schemas.microsoft.com/office/drawing/2014/main" xmlns="" id="{BD126DD9-336E-4BE1-9D9D-62D5FE7CB40C}"/>
                </a:ext>
              </a:extLst>
            </p:cNvPr>
            <p:cNvSpPr txBox="1"/>
            <p:nvPr/>
          </p:nvSpPr>
          <p:spPr>
            <a:xfrm>
              <a:off x="5438948" y="1659702"/>
              <a:ext cx="3063826" cy="617169"/>
            </a:xfrm>
            <a:prstGeom prst="rect">
              <a:avLst/>
            </a:prstGeom>
            <a:noFill/>
          </p:spPr>
          <p:txBody>
            <a:bodyPr wrap="square" rtlCol="0">
              <a:spAutoFit/>
            </a:bodyPr>
            <a:lstStyle/>
            <a:p>
              <a:pPr algn="just"/>
              <a:r>
                <a:rPr lang="el-GR" b="1" dirty="0">
                  <a:latin typeface="Book Antiqua" pitchFamily="18" charset="0"/>
                </a:rPr>
                <a:t>Παρουσίαση παραγόμενου Ε.Υ.</a:t>
              </a:r>
            </a:p>
          </p:txBody>
        </p:sp>
      </p:grpSp>
      <p:sp>
        <p:nvSpPr>
          <p:cNvPr id="188" name="TextBox 187">
            <a:extLst>
              <a:ext uri="{FF2B5EF4-FFF2-40B4-BE49-F238E27FC236}">
                <a16:creationId xmlns:a16="http://schemas.microsoft.com/office/drawing/2014/main" xmlns="" id="{ACFD994F-F7C6-4492-9FDB-2BCAC456E34E}"/>
              </a:ext>
            </a:extLst>
          </p:cNvPr>
          <p:cNvSpPr txBox="1"/>
          <p:nvPr/>
        </p:nvSpPr>
        <p:spPr>
          <a:xfrm>
            <a:off x="8073089" y="2707974"/>
            <a:ext cx="442750" cy="646331"/>
          </a:xfrm>
          <a:prstGeom prst="rect">
            <a:avLst/>
          </a:prstGeom>
          <a:noFill/>
        </p:spPr>
        <p:txBody>
          <a:bodyPr wrap="none" rtlCol="0">
            <a:spAutoFit/>
          </a:bodyPr>
          <a:lstStyle/>
          <a:p>
            <a:r>
              <a:rPr lang="el-GR" sz="3600" b="1" dirty="0" smtClean="0">
                <a:solidFill>
                  <a:schemeClr val="bg1"/>
                </a:solidFill>
                <a:latin typeface="Century Gothic" panose="020B0502020202020204" pitchFamily="34" charset="0"/>
              </a:rPr>
              <a:t>1</a:t>
            </a:r>
            <a:endParaRPr lang="en-US" sz="3600" b="1" dirty="0">
              <a:solidFill>
                <a:schemeClr val="bg1"/>
              </a:solidFill>
              <a:latin typeface="Century Gothic" panose="020B0502020202020204" pitchFamily="34" charset="0"/>
            </a:endParaRPr>
          </a:p>
        </p:txBody>
      </p:sp>
      <p:sp>
        <p:nvSpPr>
          <p:cNvPr id="189" name="TextBox 188">
            <a:extLst>
              <a:ext uri="{FF2B5EF4-FFF2-40B4-BE49-F238E27FC236}">
                <a16:creationId xmlns:a16="http://schemas.microsoft.com/office/drawing/2014/main" xmlns="" id="{ACFD994F-F7C6-4492-9FDB-2BCAC456E34E}"/>
              </a:ext>
            </a:extLst>
          </p:cNvPr>
          <p:cNvSpPr txBox="1"/>
          <p:nvPr/>
        </p:nvSpPr>
        <p:spPr>
          <a:xfrm>
            <a:off x="7477930" y="3692713"/>
            <a:ext cx="442750" cy="646331"/>
          </a:xfrm>
          <a:prstGeom prst="rect">
            <a:avLst/>
          </a:prstGeom>
          <a:noFill/>
        </p:spPr>
        <p:txBody>
          <a:bodyPr wrap="none" rtlCol="0">
            <a:spAutoFit/>
          </a:bodyPr>
          <a:lstStyle/>
          <a:p>
            <a:r>
              <a:rPr lang="el-GR" sz="3600" b="1" dirty="0" smtClean="0">
                <a:solidFill>
                  <a:schemeClr val="bg1"/>
                </a:solidFill>
                <a:latin typeface="Century Gothic" panose="020B0502020202020204" pitchFamily="34" charset="0"/>
              </a:rPr>
              <a:t>2</a:t>
            </a:r>
            <a:endParaRPr lang="en-US" sz="3600" b="1" dirty="0">
              <a:solidFill>
                <a:schemeClr val="bg1"/>
              </a:solidFill>
              <a:latin typeface="Century Gothic" panose="020B0502020202020204" pitchFamily="34" charset="0"/>
            </a:endParaRPr>
          </a:p>
        </p:txBody>
      </p:sp>
      <p:sp>
        <p:nvSpPr>
          <p:cNvPr id="190" name="TextBox 189">
            <a:extLst>
              <a:ext uri="{FF2B5EF4-FFF2-40B4-BE49-F238E27FC236}">
                <a16:creationId xmlns:a16="http://schemas.microsoft.com/office/drawing/2014/main" xmlns="" id="{ACFD994F-F7C6-4492-9FDB-2BCAC456E34E}"/>
              </a:ext>
            </a:extLst>
          </p:cNvPr>
          <p:cNvSpPr txBox="1"/>
          <p:nvPr/>
        </p:nvSpPr>
        <p:spPr>
          <a:xfrm>
            <a:off x="6788721" y="4695483"/>
            <a:ext cx="442750" cy="646331"/>
          </a:xfrm>
          <a:prstGeom prst="rect">
            <a:avLst/>
          </a:prstGeom>
          <a:noFill/>
        </p:spPr>
        <p:txBody>
          <a:bodyPr wrap="none" rtlCol="0">
            <a:spAutoFit/>
          </a:bodyPr>
          <a:lstStyle/>
          <a:p>
            <a:r>
              <a:rPr lang="el-GR" sz="3600" b="1" dirty="0" smtClean="0">
                <a:solidFill>
                  <a:schemeClr val="bg1"/>
                </a:solidFill>
                <a:latin typeface="Century Gothic" panose="020B0502020202020204" pitchFamily="34" charset="0"/>
              </a:rPr>
              <a:t>3</a:t>
            </a:r>
            <a:endParaRPr lang="en-US" sz="36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577349352"/>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(2/7)</a:t>
            </a:r>
            <a:endParaRPr lang="en-US" sz="2400" b="1" dirty="0">
              <a:solidFill>
                <a:srgbClr val="C00000"/>
              </a:solidFill>
              <a:latin typeface="Book Antiqua" pitchFamily="18" charset="0"/>
            </a:endParaRPr>
          </a:p>
        </p:txBody>
      </p:sp>
      <p:grpSp>
        <p:nvGrpSpPr>
          <p:cNvPr id="3" name="Ομάδα 2"/>
          <p:cNvGrpSpPr/>
          <p:nvPr/>
        </p:nvGrpSpPr>
        <p:grpSpPr>
          <a:xfrm>
            <a:off x="1424467" y="2843777"/>
            <a:ext cx="1822635" cy="2648977"/>
            <a:chOff x="1424467" y="2843777"/>
            <a:chExt cx="1822635" cy="2648977"/>
          </a:xfrm>
        </p:grpSpPr>
        <p:grpSp>
          <p:nvGrpSpPr>
            <p:cNvPr id="138" name="Group 36">
              <a:extLst>
                <a:ext uri="{FF2B5EF4-FFF2-40B4-BE49-F238E27FC236}">
                  <a16:creationId xmlns="" xmlns:a16="http://schemas.microsoft.com/office/drawing/2014/main" id="{CAD3F6DA-3D00-45CF-8857-CB0AD771B4C9}"/>
                </a:ext>
              </a:extLst>
            </p:cNvPr>
            <p:cNvGrpSpPr/>
            <p:nvPr/>
          </p:nvGrpSpPr>
          <p:grpSpPr>
            <a:xfrm>
              <a:off x="1424467" y="2843777"/>
              <a:ext cx="1822635" cy="1384031"/>
              <a:chOff x="1189591" y="2973976"/>
              <a:chExt cx="2293257" cy="1384995"/>
            </a:xfrm>
          </p:grpSpPr>
          <p:sp>
            <p:nvSpPr>
              <p:cNvPr id="173" name="TextBox 172">
                <a:extLst>
                  <a:ext uri="{FF2B5EF4-FFF2-40B4-BE49-F238E27FC236}">
                    <a16:creationId xmlns="" xmlns:a16="http://schemas.microsoft.com/office/drawing/2014/main" id="{B7C927E7-4E00-4B54-85F9-358F35EC5C37}"/>
                  </a:ext>
                </a:extLst>
              </p:cNvPr>
              <p:cNvSpPr txBox="1"/>
              <p:nvPr/>
            </p:nvSpPr>
            <p:spPr>
              <a:xfrm>
                <a:off x="1189591" y="2973976"/>
                <a:ext cx="2293257" cy="1200329"/>
              </a:xfrm>
              <a:prstGeom prst="rect">
                <a:avLst/>
              </a:prstGeom>
              <a:noFill/>
            </p:spPr>
            <p:txBody>
              <a:bodyPr wrap="square" rtlCol="0">
                <a:spAutoFit/>
              </a:bodyPr>
              <a:lstStyle/>
              <a:p>
                <a:pPr algn="ctr"/>
                <a:r>
                  <a:rPr lang="el-GR" sz="7200" b="1" dirty="0">
                    <a:latin typeface="Book Antiqua" pitchFamily="18" charset="0"/>
                  </a:rPr>
                  <a:t>1</a:t>
                </a:r>
                <a:endParaRPr lang="en-US" sz="7200" b="1" dirty="0">
                  <a:latin typeface="Book Antiqua" pitchFamily="18" charset="0"/>
                </a:endParaRPr>
              </a:p>
            </p:txBody>
          </p:sp>
          <p:sp>
            <p:nvSpPr>
              <p:cNvPr id="174" name="TextBox 173">
                <a:extLst>
                  <a:ext uri="{FF2B5EF4-FFF2-40B4-BE49-F238E27FC236}">
                    <a16:creationId xmlns="" xmlns:a16="http://schemas.microsoft.com/office/drawing/2014/main" id="{BCF329B6-D426-40BA-8A48-D24170CAB65A}"/>
                  </a:ext>
                </a:extLst>
              </p:cNvPr>
              <p:cNvSpPr txBox="1"/>
              <p:nvPr/>
            </p:nvSpPr>
            <p:spPr>
              <a:xfrm>
                <a:off x="1566962" y="3989639"/>
                <a:ext cx="1538514" cy="369332"/>
              </a:xfrm>
              <a:prstGeom prst="rect">
                <a:avLst/>
              </a:prstGeom>
              <a:noFill/>
            </p:spPr>
            <p:txBody>
              <a:bodyPr wrap="square" rtlCol="0">
                <a:spAutoFit/>
              </a:bodyPr>
              <a:lstStyle/>
              <a:p>
                <a:pPr algn="ctr"/>
                <a:r>
                  <a:rPr lang="en-US" dirty="0">
                    <a:latin typeface="Book Antiqua" pitchFamily="18" charset="0"/>
                  </a:rPr>
                  <a:t>Holmberg</a:t>
                </a:r>
              </a:p>
            </p:txBody>
          </p:sp>
        </p:grpSp>
        <p:sp>
          <p:nvSpPr>
            <p:cNvPr id="139" name="TextBox 138">
              <a:extLst>
                <a:ext uri="{FF2B5EF4-FFF2-40B4-BE49-F238E27FC236}">
                  <a16:creationId xmlns="" xmlns:a16="http://schemas.microsoft.com/office/drawing/2014/main" id="{F50933F3-E8F0-4B2A-A069-F9BEDCA832F8}"/>
                </a:ext>
              </a:extLst>
            </p:cNvPr>
            <p:cNvSpPr txBox="1"/>
            <p:nvPr/>
          </p:nvSpPr>
          <p:spPr>
            <a:xfrm>
              <a:off x="1534056" y="4477091"/>
              <a:ext cx="1603457" cy="1015663"/>
            </a:xfrm>
            <a:prstGeom prst="rect">
              <a:avLst/>
            </a:prstGeom>
            <a:noFill/>
          </p:spPr>
          <p:txBody>
            <a:bodyPr wrap="square" rtlCol="0">
              <a:spAutoFit/>
            </a:bodyPr>
            <a:lstStyle/>
            <a:p>
              <a:pPr algn="ctr"/>
              <a:r>
                <a:rPr lang="el-GR" sz="1200" dirty="0">
                  <a:latin typeface="Book Antiqua" pitchFamily="18" charset="0"/>
                </a:rPr>
                <a:t>Μεθοδολογία  δημιουργίας  Εκπαιδευτικού  Υλικού </a:t>
              </a:r>
            </a:p>
            <a:p>
              <a:pPr algn="ctr"/>
              <a:endParaRPr lang="en-US" sz="1200" dirty="0">
                <a:latin typeface="Book Antiqua" pitchFamily="18" charset="0"/>
              </a:endParaRPr>
            </a:p>
          </p:txBody>
        </p:sp>
      </p:grpSp>
      <p:grpSp>
        <p:nvGrpSpPr>
          <p:cNvPr id="4" name="Ομάδα 3"/>
          <p:cNvGrpSpPr/>
          <p:nvPr/>
        </p:nvGrpSpPr>
        <p:grpSpPr>
          <a:xfrm>
            <a:off x="3361997" y="2843777"/>
            <a:ext cx="1822635" cy="2464311"/>
            <a:chOff x="3361997" y="2843777"/>
            <a:chExt cx="1822635" cy="2464311"/>
          </a:xfrm>
        </p:grpSpPr>
        <p:grpSp>
          <p:nvGrpSpPr>
            <p:cNvPr id="140" name="Group 40">
              <a:extLst>
                <a:ext uri="{FF2B5EF4-FFF2-40B4-BE49-F238E27FC236}">
                  <a16:creationId xmlns="" xmlns:a16="http://schemas.microsoft.com/office/drawing/2014/main" id="{77431E98-2FF9-4A15-97C6-93A4326FF694}"/>
                </a:ext>
              </a:extLst>
            </p:cNvPr>
            <p:cNvGrpSpPr/>
            <p:nvPr/>
          </p:nvGrpSpPr>
          <p:grpSpPr>
            <a:xfrm>
              <a:off x="3361997" y="2843777"/>
              <a:ext cx="1822635" cy="1661286"/>
              <a:chOff x="3627411" y="2964316"/>
              <a:chExt cx="2293257" cy="1662443"/>
            </a:xfrm>
          </p:grpSpPr>
          <p:sp>
            <p:nvSpPr>
              <p:cNvPr id="150" name="TextBox 149">
                <a:extLst>
                  <a:ext uri="{FF2B5EF4-FFF2-40B4-BE49-F238E27FC236}">
                    <a16:creationId xmlns="" xmlns:a16="http://schemas.microsoft.com/office/drawing/2014/main" id="{A032C2C7-858B-45E7-81F7-4E798ADDED9A}"/>
                  </a:ext>
                </a:extLst>
              </p:cNvPr>
              <p:cNvSpPr txBox="1"/>
              <p:nvPr/>
            </p:nvSpPr>
            <p:spPr>
              <a:xfrm>
                <a:off x="3627411" y="2964316"/>
                <a:ext cx="2293257" cy="1200329"/>
              </a:xfrm>
              <a:prstGeom prst="rect">
                <a:avLst/>
              </a:prstGeom>
              <a:noFill/>
            </p:spPr>
            <p:txBody>
              <a:bodyPr wrap="square" rtlCol="0">
                <a:spAutoFit/>
              </a:bodyPr>
              <a:lstStyle/>
              <a:p>
                <a:pPr algn="ctr"/>
                <a:r>
                  <a:rPr lang="el-GR" sz="7200" b="1" dirty="0">
                    <a:latin typeface="Book Antiqua" pitchFamily="18" charset="0"/>
                  </a:rPr>
                  <a:t>2</a:t>
                </a:r>
                <a:endParaRPr lang="en-US" sz="7200" b="1" dirty="0">
                  <a:latin typeface="Book Antiqua" pitchFamily="18" charset="0"/>
                </a:endParaRPr>
              </a:p>
            </p:txBody>
          </p:sp>
          <p:sp>
            <p:nvSpPr>
              <p:cNvPr id="151" name="TextBox 150">
                <a:extLst>
                  <a:ext uri="{FF2B5EF4-FFF2-40B4-BE49-F238E27FC236}">
                    <a16:creationId xmlns="" xmlns:a16="http://schemas.microsoft.com/office/drawing/2014/main" id="{847E38E8-12EE-4F6B-9143-411DAEDCFDC4}"/>
                  </a:ext>
                </a:extLst>
              </p:cNvPr>
              <p:cNvSpPr txBox="1"/>
              <p:nvPr/>
            </p:nvSpPr>
            <p:spPr>
              <a:xfrm>
                <a:off x="3890980" y="3979979"/>
                <a:ext cx="1652316" cy="646780"/>
              </a:xfrm>
              <a:prstGeom prst="rect">
                <a:avLst/>
              </a:prstGeom>
              <a:noFill/>
            </p:spPr>
            <p:txBody>
              <a:bodyPr wrap="square" rtlCol="0">
                <a:spAutoFit/>
              </a:bodyPr>
              <a:lstStyle/>
              <a:p>
                <a:pPr algn="ctr"/>
                <a:r>
                  <a:rPr lang="en-US" dirty="0">
                    <a:latin typeface="Book Antiqua" pitchFamily="18" charset="0"/>
                  </a:rPr>
                  <a:t>West &amp; </a:t>
                </a:r>
                <a:r>
                  <a:rPr lang="en-US" dirty="0" err="1">
                    <a:latin typeface="Book Antiqua" pitchFamily="18" charset="0"/>
                  </a:rPr>
                  <a:t>Lionarakis</a:t>
                </a:r>
                <a:endParaRPr lang="en-US" dirty="0">
                  <a:latin typeface="Book Antiqua" pitchFamily="18" charset="0"/>
                </a:endParaRPr>
              </a:p>
            </p:txBody>
          </p:sp>
        </p:grpSp>
        <p:sp>
          <p:nvSpPr>
            <p:cNvPr id="141" name="TextBox 140">
              <a:extLst>
                <a:ext uri="{FF2B5EF4-FFF2-40B4-BE49-F238E27FC236}">
                  <a16:creationId xmlns="" xmlns:a16="http://schemas.microsoft.com/office/drawing/2014/main" id="{1E7623E2-DAB0-4873-A82A-43F067E52554}"/>
                </a:ext>
              </a:extLst>
            </p:cNvPr>
            <p:cNvSpPr txBox="1"/>
            <p:nvPr/>
          </p:nvSpPr>
          <p:spPr>
            <a:xfrm>
              <a:off x="3376336" y="4477091"/>
              <a:ext cx="1603457" cy="830997"/>
            </a:xfrm>
            <a:prstGeom prst="rect">
              <a:avLst/>
            </a:prstGeom>
            <a:noFill/>
          </p:spPr>
          <p:txBody>
            <a:bodyPr wrap="square" rtlCol="0">
              <a:spAutoFit/>
            </a:bodyPr>
            <a:lstStyle/>
            <a:p>
              <a:pPr algn="ctr"/>
              <a:r>
                <a:rPr lang="el-GR" sz="1200" dirty="0">
                  <a:latin typeface="Book Antiqua" pitchFamily="18" charset="0"/>
                </a:rPr>
                <a:t>Μοντέλο </a:t>
              </a:r>
              <a:r>
                <a:rPr lang="el-GR" sz="1200" dirty="0" smtClean="0">
                  <a:latin typeface="Book Antiqua" pitchFamily="18" charset="0"/>
                </a:rPr>
                <a:t>σχεδιασμού </a:t>
              </a:r>
              <a:r>
                <a:rPr lang="el-GR" sz="1200" dirty="0">
                  <a:latin typeface="Book Antiqua" pitchFamily="18" charset="0"/>
                </a:rPr>
                <a:t>Εκπαιδευτικού </a:t>
              </a:r>
              <a:r>
                <a:rPr lang="el-GR" sz="1200" dirty="0" smtClean="0">
                  <a:latin typeface="Book Antiqua" pitchFamily="18" charset="0"/>
                </a:rPr>
                <a:t>Υλικού</a:t>
              </a:r>
              <a:endParaRPr lang="en-US" sz="1200" dirty="0">
                <a:latin typeface="Book Antiqua" pitchFamily="18" charset="0"/>
              </a:endParaRPr>
            </a:p>
          </p:txBody>
        </p:sp>
      </p:grpSp>
      <p:grpSp>
        <p:nvGrpSpPr>
          <p:cNvPr id="5" name="Ομάδα 4"/>
          <p:cNvGrpSpPr/>
          <p:nvPr/>
        </p:nvGrpSpPr>
        <p:grpSpPr>
          <a:xfrm>
            <a:off x="5299528" y="2843777"/>
            <a:ext cx="1822635" cy="3018309"/>
            <a:chOff x="5299528" y="2843777"/>
            <a:chExt cx="1822635" cy="3018309"/>
          </a:xfrm>
        </p:grpSpPr>
        <p:grpSp>
          <p:nvGrpSpPr>
            <p:cNvPr id="142" name="Group 41">
              <a:extLst>
                <a:ext uri="{FF2B5EF4-FFF2-40B4-BE49-F238E27FC236}">
                  <a16:creationId xmlns="" xmlns:a16="http://schemas.microsoft.com/office/drawing/2014/main" id="{12C5EFA3-A539-4A16-86D8-11FC4C0F89AB}"/>
                </a:ext>
              </a:extLst>
            </p:cNvPr>
            <p:cNvGrpSpPr/>
            <p:nvPr/>
          </p:nvGrpSpPr>
          <p:grpSpPr>
            <a:xfrm>
              <a:off x="5299528" y="2843777"/>
              <a:ext cx="1822635" cy="1384031"/>
              <a:chOff x="6065231" y="2954656"/>
              <a:chExt cx="2293257" cy="1384995"/>
            </a:xfrm>
          </p:grpSpPr>
          <p:sp>
            <p:nvSpPr>
              <p:cNvPr id="148" name="TextBox 147">
                <a:extLst>
                  <a:ext uri="{FF2B5EF4-FFF2-40B4-BE49-F238E27FC236}">
                    <a16:creationId xmlns="" xmlns:a16="http://schemas.microsoft.com/office/drawing/2014/main" id="{6FE6174A-8C76-4927-934A-3BFA4ED9ADD7}"/>
                  </a:ext>
                </a:extLst>
              </p:cNvPr>
              <p:cNvSpPr txBox="1"/>
              <p:nvPr/>
            </p:nvSpPr>
            <p:spPr>
              <a:xfrm>
                <a:off x="6065231" y="2954656"/>
                <a:ext cx="2293257" cy="1200329"/>
              </a:xfrm>
              <a:prstGeom prst="rect">
                <a:avLst/>
              </a:prstGeom>
              <a:noFill/>
            </p:spPr>
            <p:txBody>
              <a:bodyPr wrap="square" rtlCol="0">
                <a:spAutoFit/>
              </a:bodyPr>
              <a:lstStyle/>
              <a:p>
                <a:pPr algn="ctr"/>
                <a:r>
                  <a:rPr lang="el-GR" sz="7200" b="1" dirty="0" smtClean="0">
                    <a:latin typeface="Book Antiqua" pitchFamily="18" charset="0"/>
                  </a:rPr>
                  <a:t>3</a:t>
                </a:r>
                <a:endParaRPr lang="en-US" sz="7200" b="1" dirty="0">
                  <a:latin typeface="Book Antiqua" pitchFamily="18" charset="0"/>
                </a:endParaRPr>
              </a:p>
            </p:txBody>
          </p:sp>
          <p:sp>
            <p:nvSpPr>
              <p:cNvPr id="149" name="TextBox 148">
                <a:extLst>
                  <a:ext uri="{FF2B5EF4-FFF2-40B4-BE49-F238E27FC236}">
                    <a16:creationId xmlns="" xmlns:a16="http://schemas.microsoft.com/office/drawing/2014/main" id="{C020994E-E9FE-4591-8224-9567EE45DF85}"/>
                  </a:ext>
                </a:extLst>
              </p:cNvPr>
              <p:cNvSpPr txBox="1"/>
              <p:nvPr/>
            </p:nvSpPr>
            <p:spPr>
              <a:xfrm>
                <a:off x="6442602" y="3970319"/>
                <a:ext cx="1538514" cy="369332"/>
              </a:xfrm>
              <a:prstGeom prst="rect">
                <a:avLst/>
              </a:prstGeom>
              <a:noFill/>
            </p:spPr>
            <p:txBody>
              <a:bodyPr wrap="square" rtlCol="0">
                <a:spAutoFit/>
              </a:bodyPr>
              <a:lstStyle/>
              <a:p>
                <a:pPr algn="ctr"/>
                <a:r>
                  <a:rPr lang="en-US" dirty="0" smtClean="0">
                    <a:latin typeface="Book Antiqua" pitchFamily="18" charset="0"/>
                  </a:rPr>
                  <a:t>Mayer</a:t>
                </a:r>
                <a:endParaRPr lang="en-US" dirty="0">
                  <a:latin typeface="Book Antiqua" pitchFamily="18" charset="0"/>
                </a:endParaRPr>
              </a:p>
            </p:txBody>
          </p:sp>
        </p:grpSp>
        <p:sp>
          <p:nvSpPr>
            <p:cNvPr id="143" name="TextBox 142">
              <a:extLst>
                <a:ext uri="{FF2B5EF4-FFF2-40B4-BE49-F238E27FC236}">
                  <a16:creationId xmlns="" xmlns:a16="http://schemas.microsoft.com/office/drawing/2014/main" id="{56FD3A1C-7809-4D8F-B76F-ADAF0B3EC8AF}"/>
                </a:ext>
              </a:extLst>
            </p:cNvPr>
            <p:cNvSpPr txBox="1"/>
            <p:nvPr/>
          </p:nvSpPr>
          <p:spPr>
            <a:xfrm>
              <a:off x="5409117" y="4477091"/>
              <a:ext cx="1603457" cy="1384995"/>
            </a:xfrm>
            <a:prstGeom prst="rect">
              <a:avLst/>
            </a:prstGeom>
            <a:noFill/>
          </p:spPr>
          <p:txBody>
            <a:bodyPr wrap="square" rtlCol="0">
              <a:spAutoFit/>
            </a:bodyPr>
            <a:lstStyle/>
            <a:p>
              <a:pPr algn="ctr"/>
              <a:r>
                <a:rPr lang="el-GR" sz="1200" dirty="0">
                  <a:latin typeface="Book Antiqua" pitchFamily="18" charset="0"/>
                </a:rPr>
                <a:t>Σχεδιασμός </a:t>
              </a:r>
              <a:r>
                <a:rPr lang="el-GR" sz="1200" dirty="0" smtClean="0">
                  <a:latin typeface="Book Antiqua" pitchFamily="18" charset="0"/>
                </a:rPr>
                <a:t>Εκπαιδευτικού Υλικού σύμφωνα </a:t>
              </a:r>
              <a:r>
                <a:rPr lang="el-GR" sz="1200" dirty="0">
                  <a:latin typeface="Book Antiqua" pitchFamily="18" charset="0"/>
                </a:rPr>
                <a:t>με την γνωστική θεωρία της Πολυμεσικής </a:t>
              </a:r>
              <a:r>
                <a:rPr lang="el-GR" sz="1200" dirty="0" smtClean="0">
                  <a:latin typeface="Book Antiqua" pitchFamily="18" charset="0"/>
                </a:rPr>
                <a:t>Μάθησης</a:t>
              </a:r>
              <a:endParaRPr lang="en-US" sz="1200" dirty="0">
                <a:latin typeface="Book Antiqua" pitchFamily="18" charset="0"/>
              </a:endParaRPr>
            </a:p>
          </p:txBody>
        </p:sp>
      </p:grpSp>
      <p:grpSp>
        <p:nvGrpSpPr>
          <p:cNvPr id="6" name="Ομάδα 5"/>
          <p:cNvGrpSpPr/>
          <p:nvPr/>
        </p:nvGrpSpPr>
        <p:grpSpPr>
          <a:xfrm>
            <a:off x="7237058" y="2843777"/>
            <a:ext cx="1822635" cy="2528662"/>
            <a:chOff x="7237058" y="2843777"/>
            <a:chExt cx="1822635" cy="2528662"/>
          </a:xfrm>
        </p:grpSpPr>
        <p:grpSp>
          <p:nvGrpSpPr>
            <p:cNvPr id="144" name="Group 42">
              <a:extLst>
                <a:ext uri="{FF2B5EF4-FFF2-40B4-BE49-F238E27FC236}">
                  <a16:creationId xmlns="" xmlns:a16="http://schemas.microsoft.com/office/drawing/2014/main" id="{6F262367-8A64-474B-B4A5-DA7E2E1B1E3B}"/>
                </a:ext>
              </a:extLst>
            </p:cNvPr>
            <p:cNvGrpSpPr/>
            <p:nvPr/>
          </p:nvGrpSpPr>
          <p:grpSpPr>
            <a:xfrm>
              <a:off x="7237058" y="2843777"/>
              <a:ext cx="1822635" cy="1661286"/>
              <a:chOff x="8503051" y="2944996"/>
              <a:chExt cx="2293257" cy="1662443"/>
            </a:xfrm>
          </p:grpSpPr>
          <p:sp>
            <p:nvSpPr>
              <p:cNvPr id="146" name="TextBox 145">
                <a:extLst>
                  <a:ext uri="{FF2B5EF4-FFF2-40B4-BE49-F238E27FC236}">
                    <a16:creationId xmlns="" xmlns:a16="http://schemas.microsoft.com/office/drawing/2014/main" id="{7D6A9BC2-C941-4976-9E20-91D2E2035D7D}"/>
                  </a:ext>
                </a:extLst>
              </p:cNvPr>
              <p:cNvSpPr txBox="1"/>
              <p:nvPr/>
            </p:nvSpPr>
            <p:spPr>
              <a:xfrm>
                <a:off x="8503051" y="2944996"/>
                <a:ext cx="2293257" cy="1200329"/>
              </a:xfrm>
              <a:prstGeom prst="rect">
                <a:avLst/>
              </a:prstGeom>
              <a:noFill/>
            </p:spPr>
            <p:txBody>
              <a:bodyPr wrap="square" rtlCol="0">
                <a:spAutoFit/>
              </a:bodyPr>
              <a:lstStyle/>
              <a:p>
                <a:pPr algn="ctr"/>
                <a:r>
                  <a:rPr lang="el-GR" sz="7200" b="1" dirty="0" smtClean="0">
                    <a:latin typeface="Book Antiqua" pitchFamily="18" charset="0"/>
                  </a:rPr>
                  <a:t>4</a:t>
                </a:r>
                <a:endParaRPr lang="en-US" sz="7200" b="1" dirty="0">
                  <a:latin typeface="Book Antiqua" pitchFamily="18" charset="0"/>
                </a:endParaRPr>
              </a:p>
            </p:txBody>
          </p:sp>
          <p:sp>
            <p:nvSpPr>
              <p:cNvPr id="147" name="TextBox 146">
                <a:extLst>
                  <a:ext uri="{FF2B5EF4-FFF2-40B4-BE49-F238E27FC236}">
                    <a16:creationId xmlns="" xmlns:a16="http://schemas.microsoft.com/office/drawing/2014/main" id="{899C7D27-75B1-437C-9DA3-83CD1C301881}"/>
                  </a:ext>
                </a:extLst>
              </p:cNvPr>
              <p:cNvSpPr txBox="1"/>
              <p:nvPr/>
            </p:nvSpPr>
            <p:spPr>
              <a:xfrm>
                <a:off x="8722162" y="3960659"/>
                <a:ext cx="1696774" cy="646780"/>
              </a:xfrm>
              <a:prstGeom prst="rect">
                <a:avLst/>
              </a:prstGeom>
              <a:noFill/>
            </p:spPr>
            <p:txBody>
              <a:bodyPr wrap="square" rtlCol="0">
                <a:spAutoFit/>
              </a:bodyPr>
              <a:lstStyle/>
              <a:p>
                <a:pPr algn="ctr"/>
                <a:r>
                  <a:rPr lang="en-US" dirty="0">
                    <a:latin typeface="Book Antiqua" pitchFamily="18" charset="0"/>
                  </a:rPr>
                  <a:t>Bloom </a:t>
                </a:r>
                <a:r>
                  <a:rPr lang="en-US" dirty="0" smtClean="0">
                    <a:latin typeface="Book Antiqua" pitchFamily="18" charset="0"/>
                  </a:rPr>
                  <a:t>&amp;</a:t>
                </a:r>
                <a:r>
                  <a:rPr lang="el-GR" dirty="0" smtClean="0">
                    <a:latin typeface="Book Antiqua" pitchFamily="18" charset="0"/>
                  </a:rPr>
                  <a:t> </a:t>
                </a:r>
                <a:r>
                  <a:rPr lang="en-US" dirty="0" err="1" smtClean="0">
                    <a:latin typeface="Book Antiqua" pitchFamily="18" charset="0"/>
                  </a:rPr>
                  <a:t>Krathwohl</a:t>
                </a:r>
                <a:r>
                  <a:rPr lang="en-US" dirty="0" smtClean="0">
                    <a:latin typeface="Book Antiqua" pitchFamily="18" charset="0"/>
                  </a:rPr>
                  <a:t> </a:t>
                </a:r>
                <a:endParaRPr lang="en-US" dirty="0">
                  <a:latin typeface="Book Antiqua" pitchFamily="18" charset="0"/>
                </a:endParaRPr>
              </a:p>
            </p:txBody>
          </p:sp>
        </p:grpSp>
        <p:sp>
          <p:nvSpPr>
            <p:cNvPr id="145" name="TextBox 144">
              <a:extLst>
                <a:ext uri="{FF2B5EF4-FFF2-40B4-BE49-F238E27FC236}">
                  <a16:creationId xmlns="" xmlns:a16="http://schemas.microsoft.com/office/drawing/2014/main" id="{C34071BC-BE63-40E5-A8F9-989D4216B7EB}"/>
                </a:ext>
              </a:extLst>
            </p:cNvPr>
            <p:cNvSpPr txBox="1"/>
            <p:nvPr/>
          </p:nvSpPr>
          <p:spPr>
            <a:xfrm>
              <a:off x="7270447" y="4541442"/>
              <a:ext cx="1603457" cy="830997"/>
            </a:xfrm>
            <a:prstGeom prst="rect">
              <a:avLst/>
            </a:prstGeom>
            <a:noFill/>
          </p:spPr>
          <p:txBody>
            <a:bodyPr wrap="square" rtlCol="0">
              <a:spAutoFit/>
            </a:bodyPr>
            <a:lstStyle/>
            <a:p>
              <a:pPr algn="ctr"/>
              <a:r>
                <a:rPr lang="el-GR" sz="1200" dirty="0" smtClean="0">
                  <a:latin typeface="Book Antiqua" pitchFamily="18" charset="0"/>
                </a:rPr>
                <a:t>Μοντέλο </a:t>
              </a:r>
              <a:r>
                <a:rPr lang="el-GR" sz="1200" dirty="0" err="1" smtClean="0">
                  <a:latin typeface="Book Antiqua" pitchFamily="18" charset="0"/>
                </a:rPr>
                <a:t>Στοχοθεσίας</a:t>
              </a:r>
              <a:r>
                <a:rPr lang="el-GR" sz="1200" dirty="0" smtClean="0">
                  <a:latin typeface="Book Antiqua" pitchFamily="18" charset="0"/>
                </a:rPr>
                <a:t> </a:t>
              </a:r>
            </a:p>
            <a:p>
              <a:pPr algn="ctr"/>
              <a:r>
                <a:rPr lang="el-GR" sz="1200" dirty="0" smtClean="0">
                  <a:latin typeface="Book Antiqua" pitchFamily="18" charset="0"/>
                </a:rPr>
                <a:t>Εκπαιδευτικού Υλικού</a:t>
              </a:r>
              <a:endParaRPr lang="en-US" sz="1200" dirty="0">
                <a:latin typeface="Book Antiqua" pitchFamily="18" charset="0"/>
              </a:endParaRPr>
            </a:p>
          </p:txBody>
        </p:sp>
      </p:grpSp>
      <p:grpSp>
        <p:nvGrpSpPr>
          <p:cNvPr id="133" name="Group 35">
            <a:extLst>
              <a:ext uri="{FF2B5EF4-FFF2-40B4-BE49-F238E27FC236}">
                <a16:creationId xmlns:a16="http://schemas.microsoft.com/office/drawing/2014/main" xmlns="" id="{9BC1CC6D-89A1-4BD8-BDBC-FFCE9D2505EF}"/>
              </a:ext>
            </a:extLst>
          </p:cNvPr>
          <p:cNvGrpSpPr/>
          <p:nvPr/>
        </p:nvGrpSpPr>
        <p:grpSpPr>
          <a:xfrm>
            <a:off x="1571107" y="1078401"/>
            <a:ext cx="7353636" cy="717125"/>
            <a:chOff x="5405466" y="1364860"/>
            <a:chExt cx="4004610" cy="1258140"/>
          </a:xfrm>
        </p:grpSpPr>
        <p:grpSp>
          <p:nvGrpSpPr>
            <p:cNvPr id="135" name="Group 30">
              <a:extLst>
                <a:ext uri="{FF2B5EF4-FFF2-40B4-BE49-F238E27FC236}">
                  <a16:creationId xmlns:a16="http://schemas.microsoft.com/office/drawing/2014/main" xmlns="" id="{CF36CEEB-F102-4CE4-B011-F4B32BDF6656}"/>
                </a:ext>
              </a:extLst>
            </p:cNvPr>
            <p:cNvGrpSpPr/>
            <p:nvPr/>
          </p:nvGrpSpPr>
          <p:grpSpPr>
            <a:xfrm>
              <a:off x="5413659" y="1364860"/>
              <a:ext cx="3914383" cy="1215092"/>
              <a:chOff x="3119461" y="2798299"/>
              <a:chExt cx="3914383" cy="1215092"/>
            </a:xfrm>
          </p:grpSpPr>
          <p:sp>
            <p:nvSpPr>
              <p:cNvPr id="175" name="Rectangle: Top Corners Rounded 26">
                <a:extLst>
                  <a:ext uri="{FF2B5EF4-FFF2-40B4-BE49-F238E27FC236}">
                    <a16:creationId xmlns:a16="http://schemas.microsoft.com/office/drawing/2014/main" xmlns="" id="{44DCA4D6-F538-4D73-97F3-2DF6990033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reeform: Shape 29">
                <a:extLst>
                  <a:ext uri="{FF2B5EF4-FFF2-40B4-BE49-F238E27FC236}">
                    <a16:creationId xmlns:a16="http://schemas.microsoft.com/office/drawing/2014/main" xmlns="" id="{37F7FAC6-EE9C-4FF0-9191-AE7BCE7F064B}"/>
                  </a:ext>
                </a:extLst>
              </p:cNvPr>
              <p:cNvSpPr/>
              <p:nvPr/>
            </p:nvSpPr>
            <p:spPr>
              <a:xfrm rot="5400000">
                <a:off x="6200922" y="3180471"/>
                <a:ext cx="1213340"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6" name="TextBox 135">
              <a:extLst>
                <a:ext uri="{FF2B5EF4-FFF2-40B4-BE49-F238E27FC236}">
                  <a16:creationId xmlns:a16="http://schemas.microsoft.com/office/drawing/2014/main" xmlns="" id="{BC1EDB35-9F85-4F12-9B6B-A565FEFC5F96}"/>
                </a:ext>
              </a:extLst>
            </p:cNvPr>
            <p:cNvSpPr txBox="1"/>
            <p:nvPr/>
          </p:nvSpPr>
          <p:spPr>
            <a:xfrm>
              <a:off x="8967326" y="1427293"/>
              <a:ext cx="442750" cy="646333"/>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1</a:t>
              </a:r>
            </a:p>
          </p:txBody>
        </p:sp>
        <p:sp>
          <p:nvSpPr>
            <p:cNvPr id="137" name="TextBox 136">
              <a:extLst>
                <a:ext uri="{FF2B5EF4-FFF2-40B4-BE49-F238E27FC236}">
                  <a16:creationId xmlns:a16="http://schemas.microsoft.com/office/drawing/2014/main" xmlns="" id="{2EAA11E9-AB02-4892-BADA-1DE43E97962F}"/>
                </a:ext>
              </a:extLst>
            </p:cNvPr>
            <p:cNvSpPr txBox="1"/>
            <p:nvPr/>
          </p:nvSpPr>
          <p:spPr>
            <a:xfrm>
              <a:off x="5405466" y="1381069"/>
              <a:ext cx="3450078" cy="1241931"/>
            </a:xfrm>
            <a:prstGeom prst="rect">
              <a:avLst/>
            </a:prstGeom>
            <a:noFill/>
          </p:spPr>
          <p:txBody>
            <a:bodyPr wrap="square" rtlCol="0">
              <a:spAutoFit/>
            </a:bodyPr>
            <a:lstStyle/>
            <a:p>
              <a:pPr algn="just"/>
              <a:r>
                <a:rPr lang="el-GR" sz="2000" b="1" dirty="0">
                  <a:latin typeface="Book Antiqua" pitchFamily="18" charset="0"/>
                </a:rPr>
                <a:t>Μεθοδολογία, μοντέλα και θεωρίες που ακολουθεί το Ε.Υ.</a:t>
              </a:r>
            </a:p>
          </p:txBody>
        </p:sp>
      </p:grpSp>
    </p:spTree>
    <p:extLst>
      <p:ext uri="{BB962C8B-B14F-4D97-AF65-F5344CB8AC3E}">
        <p14:creationId xmlns:p14="http://schemas.microsoft.com/office/powerpoint/2010/main" val="8096875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5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5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(3/7)</a:t>
            </a:r>
            <a:endParaRPr lang="en-US" sz="2400" b="1" dirty="0">
              <a:solidFill>
                <a:srgbClr val="C00000"/>
              </a:solidFill>
              <a:latin typeface="Book Antiqua" pitchFamily="18" charset="0"/>
            </a:endParaRPr>
          </a:p>
        </p:txBody>
      </p:sp>
      <p:graphicFrame>
        <p:nvGraphicFramePr>
          <p:cNvPr id="3" name="Διάγραμμα 2"/>
          <p:cNvGraphicFramePr/>
          <p:nvPr>
            <p:extLst>
              <p:ext uri="{D42A27DB-BD31-4B8C-83A1-F6EECF244321}">
                <p14:modId xmlns:p14="http://schemas.microsoft.com/office/powerpoint/2010/main" val="1762027590"/>
              </p:ext>
            </p:extLst>
          </p:nvPr>
        </p:nvGraphicFramePr>
        <p:xfrm>
          <a:off x="1948900" y="2117826"/>
          <a:ext cx="6623600" cy="439112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TextBox 3"/>
          <p:cNvSpPr txBox="1"/>
          <p:nvPr/>
        </p:nvSpPr>
        <p:spPr>
          <a:xfrm>
            <a:off x="4675396" y="3833434"/>
            <a:ext cx="881813" cy="584775"/>
          </a:xfrm>
          <a:prstGeom prst="rect">
            <a:avLst/>
          </a:prstGeom>
          <a:noFill/>
        </p:spPr>
        <p:txBody>
          <a:bodyPr wrap="square" rtlCol="0">
            <a:spAutoFit/>
          </a:bodyPr>
          <a:lstStyle/>
          <a:p>
            <a:r>
              <a:rPr lang="el-GR" sz="3200" b="1" dirty="0" smtClean="0">
                <a:latin typeface="Book Antiqua" pitchFamily="18" charset="0"/>
              </a:rPr>
              <a:t>&lt;/&gt;</a:t>
            </a:r>
            <a:endParaRPr lang="en-US" sz="3200" b="1" dirty="0">
              <a:latin typeface="Book Antiqua" pitchFamily="18" charset="0"/>
            </a:endParaRPr>
          </a:p>
        </p:txBody>
      </p:sp>
      <p:grpSp>
        <p:nvGrpSpPr>
          <p:cNvPr id="90" name="Group 64">
            <a:extLst>
              <a:ext uri="{FF2B5EF4-FFF2-40B4-BE49-F238E27FC236}">
                <a16:creationId xmlns:a16="http://schemas.microsoft.com/office/drawing/2014/main" xmlns="" id="{B4722E80-26B1-49A7-A77F-B1A779C192A3}"/>
              </a:ext>
            </a:extLst>
          </p:cNvPr>
          <p:cNvGrpSpPr/>
          <p:nvPr/>
        </p:nvGrpSpPr>
        <p:grpSpPr>
          <a:xfrm>
            <a:off x="1584184" y="1085824"/>
            <a:ext cx="7340556" cy="724418"/>
            <a:chOff x="5413659" y="1364860"/>
            <a:chExt cx="3986575" cy="1255472"/>
          </a:xfrm>
        </p:grpSpPr>
        <p:grpSp>
          <p:nvGrpSpPr>
            <p:cNvPr id="133" name="Group 65">
              <a:extLst>
                <a:ext uri="{FF2B5EF4-FFF2-40B4-BE49-F238E27FC236}">
                  <a16:creationId xmlns:a16="http://schemas.microsoft.com/office/drawing/2014/main" xmlns="" id="{3361FB6E-41F6-46EC-95A6-2BA02F153227}"/>
                </a:ext>
              </a:extLst>
            </p:cNvPr>
            <p:cNvGrpSpPr/>
            <p:nvPr/>
          </p:nvGrpSpPr>
          <p:grpSpPr>
            <a:xfrm>
              <a:off x="5413659" y="1364860"/>
              <a:ext cx="3914383" cy="1215097"/>
              <a:chOff x="3119461" y="2798299"/>
              <a:chExt cx="3914383" cy="1215097"/>
            </a:xfrm>
          </p:grpSpPr>
          <p:sp>
            <p:nvSpPr>
              <p:cNvPr id="137" name="Rectangle: Top Corners Rounded 69">
                <a:extLst>
                  <a:ext uri="{FF2B5EF4-FFF2-40B4-BE49-F238E27FC236}">
                    <a16:creationId xmlns:a16="http://schemas.microsoft.com/office/drawing/2014/main" xmlns="" id="{1CD8C1E3-BC7F-4186-82CA-C3C9C095A4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70">
                <a:extLst>
                  <a:ext uri="{FF2B5EF4-FFF2-40B4-BE49-F238E27FC236}">
                    <a16:creationId xmlns:a16="http://schemas.microsoft.com/office/drawing/2014/main" xmlns="" id="{CA27B471-0242-4767-BD3A-CB39421E7FE6}"/>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TextBox 134">
              <a:extLst>
                <a:ext uri="{FF2B5EF4-FFF2-40B4-BE49-F238E27FC236}">
                  <a16:creationId xmlns:a16="http://schemas.microsoft.com/office/drawing/2014/main" xmlns="" id="{ACFD994F-F7C6-4492-9FDB-2BCAC456E34E}"/>
                </a:ext>
              </a:extLst>
            </p:cNvPr>
            <p:cNvSpPr txBox="1"/>
            <p:nvPr/>
          </p:nvSpPr>
          <p:spPr>
            <a:xfrm>
              <a:off x="8957484" y="1406263"/>
              <a:ext cx="442750" cy="646330"/>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2</a:t>
              </a:r>
            </a:p>
          </p:txBody>
        </p:sp>
        <p:sp>
          <p:nvSpPr>
            <p:cNvPr id="136" name="TextBox 135">
              <a:extLst>
                <a:ext uri="{FF2B5EF4-FFF2-40B4-BE49-F238E27FC236}">
                  <a16:creationId xmlns:a16="http://schemas.microsoft.com/office/drawing/2014/main" xmlns="" id="{3157329B-CD0A-4E8B-918E-A71BB255D9EE}"/>
                </a:ext>
              </a:extLst>
            </p:cNvPr>
            <p:cNvSpPr txBox="1"/>
            <p:nvPr/>
          </p:nvSpPr>
          <p:spPr>
            <a:xfrm>
              <a:off x="5469666" y="1393511"/>
              <a:ext cx="3405876" cy="1226821"/>
            </a:xfrm>
            <a:prstGeom prst="rect">
              <a:avLst/>
            </a:prstGeom>
            <a:noFill/>
          </p:spPr>
          <p:txBody>
            <a:bodyPr wrap="square" rtlCol="0">
              <a:spAutoFit/>
            </a:bodyPr>
            <a:lstStyle/>
            <a:p>
              <a:pPr algn="just"/>
              <a:r>
                <a:rPr lang="el-GR" sz="2000" b="1" dirty="0">
                  <a:latin typeface="Book Antiqua" pitchFamily="18" charset="0"/>
                </a:rPr>
                <a:t>Εργαλεία και προγράμματα  χρησιμοποιήθηκαν κατά τον σχεδιασμό του Ε.Υ</a:t>
              </a:r>
              <a:endParaRPr lang="en-US" sz="2000" b="1" dirty="0">
                <a:latin typeface="Book Antiqua" pitchFamily="18" charset="0"/>
              </a:endParaRPr>
            </a:p>
          </p:txBody>
        </p:sp>
      </p:grpSp>
    </p:spTree>
    <p:extLst>
      <p:ext uri="{BB962C8B-B14F-4D97-AF65-F5344CB8AC3E}">
        <p14:creationId xmlns:p14="http://schemas.microsoft.com/office/powerpoint/2010/main" val="384034716"/>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(4/7)</a:t>
            </a:r>
            <a:endParaRPr lang="en-US" sz="2400" b="1" dirty="0">
              <a:solidFill>
                <a:srgbClr val="C00000"/>
              </a:solidFill>
              <a:latin typeface="Book Antiqua" pitchFamily="18" charset="0"/>
            </a:endParaRPr>
          </a:p>
        </p:txBody>
      </p:sp>
      <p:pic>
        <p:nvPicPr>
          <p:cNvPr id="1027" name="Picture 3">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33996" y="6963"/>
            <a:ext cx="541216" cy="60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5" name="Group 78">
            <a:extLst>
              <a:ext uri="{FF2B5EF4-FFF2-40B4-BE49-F238E27FC236}">
                <a16:creationId xmlns:a16="http://schemas.microsoft.com/office/drawing/2014/main" xmlns="" id="{637FF8BE-A26E-4F5D-8B48-CDEADC51BDC7}"/>
              </a:ext>
            </a:extLst>
          </p:cNvPr>
          <p:cNvGrpSpPr/>
          <p:nvPr/>
        </p:nvGrpSpPr>
        <p:grpSpPr>
          <a:xfrm>
            <a:off x="1576469" y="1083717"/>
            <a:ext cx="7348269" cy="727143"/>
            <a:chOff x="5413659" y="1364860"/>
            <a:chExt cx="3986567" cy="1215097"/>
          </a:xfrm>
        </p:grpSpPr>
        <p:grpSp>
          <p:nvGrpSpPr>
            <p:cNvPr id="136" name="Group 79">
              <a:extLst>
                <a:ext uri="{FF2B5EF4-FFF2-40B4-BE49-F238E27FC236}">
                  <a16:creationId xmlns:a16="http://schemas.microsoft.com/office/drawing/2014/main" xmlns="" id="{7602462C-0718-4C8B-AD8C-37935779043A}"/>
                </a:ext>
              </a:extLst>
            </p:cNvPr>
            <p:cNvGrpSpPr/>
            <p:nvPr/>
          </p:nvGrpSpPr>
          <p:grpSpPr>
            <a:xfrm>
              <a:off x="5413659" y="1364860"/>
              <a:ext cx="3914383" cy="1215097"/>
              <a:chOff x="3119461" y="2798299"/>
              <a:chExt cx="3914383" cy="1215097"/>
            </a:xfrm>
          </p:grpSpPr>
          <p:sp>
            <p:nvSpPr>
              <p:cNvPr id="139" name="Rectangle: Top Corners Rounded 83">
                <a:extLst>
                  <a:ext uri="{FF2B5EF4-FFF2-40B4-BE49-F238E27FC236}">
                    <a16:creationId xmlns:a16="http://schemas.microsoft.com/office/drawing/2014/main" xmlns="" id="{921145F7-DD54-4B8E-B47A-C55E4EFF5D3B}"/>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84">
                <a:extLst>
                  <a:ext uri="{FF2B5EF4-FFF2-40B4-BE49-F238E27FC236}">
                    <a16:creationId xmlns:a16="http://schemas.microsoft.com/office/drawing/2014/main" xmlns="" id="{6B051CC9-FF3F-4128-922F-B844268E8483}"/>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7" name="TextBox 136">
              <a:extLst>
                <a:ext uri="{FF2B5EF4-FFF2-40B4-BE49-F238E27FC236}">
                  <a16:creationId xmlns:a16="http://schemas.microsoft.com/office/drawing/2014/main" xmlns="" id="{46D10031-27B3-4C49-98B3-5B12E260223A}"/>
                </a:ext>
              </a:extLst>
            </p:cNvPr>
            <p:cNvSpPr txBox="1"/>
            <p:nvPr/>
          </p:nvSpPr>
          <p:spPr>
            <a:xfrm>
              <a:off x="8957476" y="1437534"/>
              <a:ext cx="442750" cy="646331"/>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3</a:t>
              </a:r>
            </a:p>
          </p:txBody>
        </p:sp>
        <p:sp>
          <p:nvSpPr>
            <p:cNvPr id="138" name="TextBox 137">
              <a:extLst>
                <a:ext uri="{FF2B5EF4-FFF2-40B4-BE49-F238E27FC236}">
                  <a16:creationId xmlns:a16="http://schemas.microsoft.com/office/drawing/2014/main" xmlns="" id="{BD126DD9-336E-4BE1-9D9D-62D5FE7CB40C}"/>
                </a:ext>
              </a:extLst>
            </p:cNvPr>
            <p:cNvSpPr txBox="1"/>
            <p:nvPr/>
          </p:nvSpPr>
          <p:spPr>
            <a:xfrm>
              <a:off x="5850949" y="1655742"/>
              <a:ext cx="3010486" cy="668606"/>
            </a:xfrm>
            <a:prstGeom prst="rect">
              <a:avLst/>
            </a:prstGeom>
            <a:noFill/>
          </p:spPr>
          <p:txBody>
            <a:bodyPr wrap="square" rtlCol="0">
              <a:spAutoFit/>
            </a:bodyPr>
            <a:lstStyle/>
            <a:p>
              <a:pPr algn="ctr"/>
              <a:r>
                <a:rPr lang="el-GR" sz="2000" b="1" dirty="0">
                  <a:latin typeface="Book Antiqua" pitchFamily="18" charset="0"/>
                </a:rPr>
                <a:t>Παρουσίαση παραγόμενου Ε.Υ</a:t>
              </a:r>
              <a:r>
                <a:rPr lang="el-GR" sz="2000" b="1" dirty="0" smtClean="0">
                  <a:latin typeface="Book Antiqua" pitchFamily="18" charset="0"/>
                </a:rPr>
                <a:t>. (1/4)</a:t>
              </a:r>
              <a:endParaRPr lang="el-GR" sz="2000" b="1" dirty="0">
                <a:latin typeface="Book Antiqua" pitchFamily="18" charset="0"/>
              </a:endParaRPr>
            </a:p>
          </p:txBody>
        </p:sp>
      </p:grpSp>
      <p:grpSp>
        <p:nvGrpSpPr>
          <p:cNvPr id="8" name="Ομάδα 7"/>
          <p:cNvGrpSpPr/>
          <p:nvPr/>
        </p:nvGrpSpPr>
        <p:grpSpPr>
          <a:xfrm>
            <a:off x="1574390" y="2393543"/>
            <a:ext cx="7201527" cy="4498193"/>
            <a:chOff x="1574390" y="2393543"/>
            <a:chExt cx="7201527" cy="4498193"/>
          </a:xfrm>
        </p:grpSpPr>
        <p:pic>
          <p:nvPicPr>
            <p:cNvPr id="3" name="Εικόνα 2"/>
            <p:cNvPicPr>
              <a:picLocks noChangeAspect="1"/>
            </p:cNvPicPr>
            <p:nvPr/>
          </p:nvPicPr>
          <p:blipFill rotWithShape="1">
            <a:blip r:embed="rId11">
              <a:extLst>
                <a:ext uri="{28A0092B-C50C-407E-A947-70E740481C1C}">
                  <a14:useLocalDpi xmlns:a14="http://schemas.microsoft.com/office/drawing/2010/main" val="0"/>
                </a:ext>
              </a:extLst>
            </a:blip>
            <a:srcRect l="19850" t="14088" r="21144" b="43210"/>
            <a:stretch/>
          </p:blipFill>
          <p:spPr>
            <a:xfrm>
              <a:off x="1579063" y="2393543"/>
              <a:ext cx="7196854" cy="2467461"/>
            </a:xfrm>
            <a:prstGeom prst="rect">
              <a:avLst/>
            </a:prstGeom>
          </p:spPr>
        </p:pic>
        <p:pic>
          <p:nvPicPr>
            <p:cNvPr id="7" name="Εικόνα 6"/>
            <p:cNvPicPr>
              <a:picLocks noChangeAspect="1"/>
            </p:cNvPicPr>
            <p:nvPr/>
          </p:nvPicPr>
          <p:blipFill rotWithShape="1">
            <a:blip r:embed="rId11">
              <a:extLst>
                <a:ext uri="{28A0092B-C50C-407E-A947-70E740481C1C}">
                  <a14:useLocalDpi xmlns:a14="http://schemas.microsoft.com/office/drawing/2010/main" val="0"/>
                </a:ext>
              </a:extLst>
            </a:blip>
            <a:srcRect l="20704" t="58585" r="20584" b="20209"/>
            <a:stretch/>
          </p:blipFill>
          <p:spPr>
            <a:xfrm>
              <a:off x="1579064" y="4786293"/>
              <a:ext cx="7196852" cy="1199235"/>
            </a:xfrm>
            <a:prstGeom prst="rect">
              <a:avLst/>
            </a:prstGeom>
          </p:spPr>
        </p:pic>
        <p:pic>
          <p:nvPicPr>
            <p:cNvPr id="4" name="Εικόνα 3"/>
            <p:cNvPicPr>
              <a:picLocks noChangeAspect="1"/>
            </p:cNvPicPr>
            <p:nvPr/>
          </p:nvPicPr>
          <p:blipFill rotWithShape="1">
            <a:blip r:embed="rId11">
              <a:extLst>
                <a:ext uri="{28A0092B-C50C-407E-A947-70E740481C1C}">
                  <a14:useLocalDpi xmlns:a14="http://schemas.microsoft.com/office/drawing/2010/main" val="0"/>
                </a:ext>
              </a:extLst>
            </a:blip>
            <a:srcRect l="14180" t="81556" r="30652" b="4964"/>
            <a:stretch/>
          </p:blipFill>
          <p:spPr>
            <a:xfrm>
              <a:off x="1574390" y="5780570"/>
              <a:ext cx="7200000" cy="1111166"/>
            </a:xfrm>
            <a:prstGeom prst="rect">
              <a:avLst/>
            </a:prstGeom>
          </p:spPr>
        </p:pic>
      </p:grpSp>
      <p:sp>
        <p:nvSpPr>
          <p:cNvPr id="9" name="TextBox 8"/>
          <p:cNvSpPr txBox="1"/>
          <p:nvPr/>
        </p:nvSpPr>
        <p:spPr>
          <a:xfrm>
            <a:off x="2979683" y="2018728"/>
            <a:ext cx="4351283" cy="400110"/>
          </a:xfrm>
          <a:prstGeom prst="rect">
            <a:avLst/>
          </a:prstGeom>
          <a:noFill/>
        </p:spPr>
        <p:txBody>
          <a:bodyPr wrap="square" rtlCol="0">
            <a:spAutoFit/>
          </a:bodyPr>
          <a:lstStyle/>
          <a:p>
            <a:pPr algn="ctr"/>
            <a:r>
              <a:rPr lang="el-GR" sz="2000" b="1" dirty="0" smtClean="0">
                <a:solidFill>
                  <a:srgbClr val="C00000"/>
                </a:solidFill>
                <a:latin typeface="Book Antiqua" pitchFamily="18" charset="0"/>
              </a:rPr>
              <a:t>Αρχική σελίδα</a:t>
            </a:r>
            <a:endParaRPr lang="en-US" sz="2000" b="1" dirty="0">
              <a:solidFill>
                <a:srgbClr val="C00000"/>
              </a:solidFill>
              <a:latin typeface="Book Antiqua" pitchFamily="18" charset="0"/>
            </a:endParaRPr>
          </a:p>
        </p:txBody>
      </p:sp>
      <p:grpSp>
        <p:nvGrpSpPr>
          <p:cNvPr id="15" name="Ομάδα 14"/>
          <p:cNvGrpSpPr/>
          <p:nvPr/>
        </p:nvGrpSpPr>
        <p:grpSpPr>
          <a:xfrm>
            <a:off x="2129282" y="2418838"/>
            <a:ext cx="5453932" cy="2079548"/>
            <a:chOff x="2129282" y="2418838"/>
            <a:chExt cx="5453932" cy="2079548"/>
          </a:xfrm>
        </p:grpSpPr>
        <p:sp>
          <p:nvSpPr>
            <p:cNvPr id="11" name="TextBox 10"/>
            <p:cNvSpPr txBox="1"/>
            <p:nvPr/>
          </p:nvSpPr>
          <p:spPr>
            <a:xfrm>
              <a:off x="2129282" y="3272070"/>
              <a:ext cx="469485" cy="584775"/>
            </a:xfrm>
            <a:prstGeom prst="rect">
              <a:avLst/>
            </a:prstGeom>
            <a:noFill/>
          </p:spPr>
          <p:txBody>
            <a:bodyPr wrap="square" rtlCol="0">
              <a:spAutoFit/>
            </a:bodyPr>
            <a:lstStyle/>
            <a:p>
              <a:r>
                <a:rPr lang="el-GR" sz="3200" b="1" dirty="0" smtClean="0">
                  <a:solidFill>
                    <a:srgbClr val="C00000"/>
                  </a:solidFill>
                  <a:effectLst>
                    <a:outerShdw blurRad="38100" dist="38100" dir="2700000" algn="tl">
                      <a:srgbClr val="000000">
                        <a:alpha val="43137"/>
                      </a:srgbClr>
                    </a:outerShdw>
                  </a:effectLst>
                  <a:latin typeface="Book Antiqua" pitchFamily="18" charset="0"/>
                </a:rPr>
                <a:t>1</a:t>
              </a:r>
              <a:endParaRPr lang="en-US" sz="3200" b="1" dirty="0">
                <a:solidFill>
                  <a:srgbClr val="C00000"/>
                </a:solidFill>
                <a:effectLst>
                  <a:outerShdw blurRad="38100" dist="38100" dir="2700000" algn="tl">
                    <a:srgbClr val="000000">
                      <a:alpha val="43137"/>
                    </a:srgbClr>
                  </a:outerShdw>
                </a:effectLst>
                <a:latin typeface="Book Antiqua" pitchFamily="18" charset="0"/>
              </a:endParaRPr>
            </a:p>
          </p:txBody>
        </p:sp>
        <p:sp>
          <p:nvSpPr>
            <p:cNvPr id="13" name="Διπλή αγκύλη 12"/>
            <p:cNvSpPr/>
            <p:nvPr/>
          </p:nvSpPr>
          <p:spPr>
            <a:xfrm>
              <a:off x="2727434" y="2418838"/>
              <a:ext cx="4855780" cy="2079548"/>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srgbClr val="C00000"/>
                </a:solidFill>
                <a:latin typeface="Book Antiqua" pitchFamily="18" charset="0"/>
              </a:endParaRPr>
            </a:p>
          </p:txBody>
        </p:sp>
      </p:grpSp>
      <p:grpSp>
        <p:nvGrpSpPr>
          <p:cNvPr id="16" name="Ομάδα 15"/>
          <p:cNvGrpSpPr/>
          <p:nvPr/>
        </p:nvGrpSpPr>
        <p:grpSpPr>
          <a:xfrm>
            <a:off x="3477235" y="4361876"/>
            <a:ext cx="3979620" cy="584775"/>
            <a:chOff x="3477235" y="4361876"/>
            <a:chExt cx="3979620" cy="584775"/>
          </a:xfrm>
        </p:grpSpPr>
        <p:sp>
          <p:nvSpPr>
            <p:cNvPr id="142" name="TextBox 141"/>
            <p:cNvSpPr txBox="1"/>
            <p:nvPr/>
          </p:nvSpPr>
          <p:spPr>
            <a:xfrm>
              <a:off x="6987370" y="4361876"/>
              <a:ext cx="469485" cy="584775"/>
            </a:xfrm>
            <a:prstGeom prst="rect">
              <a:avLst/>
            </a:prstGeom>
            <a:noFill/>
          </p:spPr>
          <p:txBody>
            <a:bodyPr wrap="square" rtlCol="0">
              <a:spAutoFit/>
            </a:bodyPr>
            <a:lstStyle/>
            <a:p>
              <a:r>
                <a:rPr lang="el-GR" sz="3200" b="1" dirty="0">
                  <a:solidFill>
                    <a:srgbClr val="C00000"/>
                  </a:solidFill>
                  <a:effectLst>
                    <a:outerShdw blurRad="38100" dist="38100" dir="2700000" algn="tl">
                      <a:srgbClr val="000000">
                        <a:alpha val="43137"/>
                      </a:srgbClr>
                    </a:outerShdw>
                  </a:effectLst>
                  <a:latin typeface="Book Antiqua" pitchFamily="18" charset="0"/>
                </a:rPr>
                <a:t>2</a:t>
              </a:r>
              <a:endParaRPr lang="en-US" sz="3200" b="1" dirty="0">
                <a:solidFill>
                  <a:srgbClr val="C00000"/>
                </a:solidFill>
                <a:effectLst>
                  <a:outerShdw blurRad="38100" dist="38100" dir="2700000" algn="tl">
                    <a:srgbClr val="000000">
                      <a:alpha val="43137"/>
                    </a:srgbClr>
                  </a:outerShdw>
                </a:effectLst>
                <a:latin typeface="Book Antiqua" pitchFamily="18" charset="0"/>
              </a:endParaRPr>
            </a:p>
          </p:txBody>
        </p:sp>
        <p:sp>
          <p:nvSpPr>
            <p:cNvPr id="14" name="Διπλή αγκύλη 13"/>
            <p:cNvSpPr/>
            <p:nvPr/>
          </p:nvSpPr>
          <p:spPr>
            <a:xfrm>
              <a:off x="3477235" y="4573907"/>
              <a:ext cx="3435931" cy="190719"/>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028" name="Picture 4"/>
          <p:cNvPicPr>
            <a:picLocks noChangeAspect="1" noChangeArrowheads="1"/>
          </p:cNvPicPr>
          <p:nvPr/>
        </p:nvPicPr>
        <p:blipFill rotWithShape="1">
          <a:blip r:embed="rId12">
            <a:extLst>
              <a:ext uri="{28A0092B-C50C-407E-A947-70E740481C1C}">
                <a14:useLocalDpi xmlns:a14="http://schemas.microsoft.com/office/drawing/2010/main" val="0"/>
              </a:ext>
            </a:extLst>
          </a:blip>
          <a:srcRect t="19645"/>
          <a:stretch/>
        </p:blipFill>
        <p:spPr bwMode="auto">
          <a:xfrm>
            <a:off x="3034972" y="2443214"/>
            <a:ext cx="4295993" cy="1978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Ομάδα 17"/>
          <p:cNvGrpSpPr/>
          <p:nvPr/>
        </p:nvGrpSpPr>
        <p:grpSpPr>
          <a:xfrm>
            <a:off x="4153710" y="4980021"/>
            <a:ext cx="2379613" cy="584775"/>
            <a:chOff x="4153710" y="4980021"/>
            <a:chExt cx="2379613" cy="584775"/>
          </a:xfrm>
        </p:grpSpPr>
        <p:sp>
          <p:nvSpPr>
            <p:cNvPr id="141" name="TextBox 140"/>
            <p:cNvSpPr txBox="1"/>
            <p:nvPr/>
          </p:nvSpPr>
          <p:spPr>
            <a:xfrm>
              <a:off x="6063838" y="4980021"/>
              <a:ext cx="469485" cy="584775"/>
            </a:xfrm>
            <a:prstGeom prst="rect">
              <a:avLst/>
            </a:prstGeom>
            <a:noFill/>
          </p:spPr>
          <p:txBody>
            <a:bodyPr wrap="square" rtlCol="0">
              <a:spAutoFit/>
            </a:bodyPr>
            <a:lstStyle/>
            <a:p>
              <a:r>
                <a:rPr lang="el-GR" sz="3200" b="1" dirty="0" smtClean="0">
                  <a:solidFill>
                    <a:srgbClr val="C00000"/>
                  </a:solidFill>
                  <a:effectLst>
                    <a:outerShdw blurRad="38100" dist="38100" dir="2700000" algn="tl">
                      <a:srgbClr val="000000">
                        <a:alpha val="43137"/>
                      </a:srgbClr>
                    </a:outerShdw>
                  </a:effectLst>
                  <a:latin typeface="Book Antiqua" pitchFamily="18" charset="0"/>
                </a:rPr>
                <a:t>3</a:t>
              </a:r>
            </a:p>
          </p:txBody>
        </p:sp>
        <p:sp>
          <p:nvSpPr>
            <p:cNvPr id="17" name="Διπλή αγκύλη 16"/>
            <p:cNvSpPr/>
            <p:nvPr/>
          </p:nvSpPr>
          <p:spPr>
            <a:xfrm>
              <a:off x="4153710" y="5011553"/>
              <a:ext cx="1812596" cy="465758"/>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9" name="Εικόνα 18"/>
          <p:cNvPicPr>
            <a:picLocks noChangeAspect="1"/>
          </p:cNvPicPr>
          <p:nvPr/>
        </p:nvPicPr>
        <p:blipFill rotWithShape="1">
          <a:blip r:embed="rId13">
            <a:extLst>
              <a:ext uri="{28A0092B-C50C-407E-A947-70E740481C1C}">
                <a14:useLocalDpi xmlns:a14="http://schemas.microsoft.com/office/drawing/2010/main" val="0"/>
              </a:ext>
            </a:extLst>
          </a:blip>
          <a:srcRect t="23176" r="54649" b="20063"/>
          <a:stretch/>
        </p:blipFill>
        <p:spPr>
          <a:xfrm>
            <a:off x="2150755" y="2435273"/>
            <a:ext cx="6094611" cy="2511378"/>
          </a:xfrm>
          <a:prstGeom prst="rect">
            <a:avLst/>
          </a:prstGeom>
        </p:spPr>
      </p:pic>
      <p:grpSp>
        <p:nvGrpSpPr>
          <p:cNvPr id="23" name="Ομάδα 22"/>
          <p:cNvGrpSpPr/>
          <p:nvPr/>
        </p:nvGrpSpPr>
        <p:grpSpPr>
          <a:xfrm>
            <a:off x="1913022" y="5780570"/>
            <a:ext cx="1814261" cy="1039328"/>
            <a:chOff x="1913022" y="5780570"/>
            <a:chExt cx="1814261" cy="1039328"/>
          </a:xfrm>
        </p:grpSpPr>
        <p:sp>
          <p:nvSpPr>
            <p:cNvPr id="143" name="TextBox 142"/>
            <p:cNvSpPr txBox="1"/>
            <p:nvPr/>
          </p:nvSpPr>
          <p:spPr>
            <a:xfrm>
              <a:off x="1913022" y="5979877"/>
              <a:ext cx="469485" cy="584775"/>
            </a:xfrm>
            <a:prstGeom prst="rect">
              <a:avLst/>
            </a:prstGeom>
            <a:noFill/>
          </p:spPr>
          <p:txBody>
            <a:bodyPr wrap="square" rtlCol="0">
              <a:spAutoFit/>
            </a:bodyPr>
            <a:lstStyle/>
            <a:p>
              <a:r>
                <a:rPr lang="el-GR" sz="3200" b="1" dirty="0" smtClean="0">
                  <a:solidFill>
                    <a:srgbClr val="C00000"/>
                  </a:solidFill>
                  <a:effectLst>
                    <a:outerShdw blurRad="38100" dist="38100" dir="2700000" algn="tl">
                      <a:srgbClr val="000000">
                        <a:alpha val="43137"/>
                      </a:srgbClr>
                    </a:outerShdw>
                  </a:effectLst>
                  <a:latin typeface="Book Antiqua" pitchFamily="18" charset="0"/>
                </a:rPr>
                <a:t>4</a:t>
              </a:r>
            </a:p>
          </p:txBody>
        </p:sp>
        <p:sp>
          <p:nvSpPr>
            <p:cNvPr id="20" name="Διπλή αγκύλη 19"/>
            <p:cNvSpPr/>
            <p:nvPr/>
          </p:nvSpPr>
          <p:spPr>
            <a:xfrm>
              <a:off x="2519937" y="5780570"/>
              <a:ext cx="1207346" cy="1039328"/>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4" name="Ομάδα 23"/>
          <p:cNvGrpSpPr/>
          <p:nvPr/>
        </p:nvGrpSpPr>
        <p:grpSpPr>
          <a:xfrm>
            <a:off x="4007798" y="5780570"/>
            <a:ext cx="1746616" cy="1039328"/>
            <a:chOff x="4007798" y="5780570"/>
            <a:chExt cx="1746616" cy="1039328"/>
          </a:xfrm>
        </p:grpSpPr>
        <p:sp>
          <p:nvSpPr>
            <p:cNvPr id="144" name="TextBox 143"/>
            <p:cNvSpPr txBox="1"/>
            <p:nvPr/>
          </p:nvSpPr>
          <p:spPr>
            <a:xfrm>
              <a:off x="4007798" y="5992204"/>
              <a:ext cx="469485" cy="584775"/>
            </a:xfrm>
            <a:prstGeom prst="rect">
              <a:avLst/>
            </a:prstGeom>
            <a:noFill/>
          </p:spPr>
          <p:txBody>
            <a:bodyPr wrap="square" rtlCol="0">
              <a:spAutoFit/>
            </a:bodyPr>
            <a:lstStyle/>
            <a:p>
              <a:r>
                <a:rPr lang="el-GR" sz="3200" b="1" dirty="0" smtClean="0">
                  <a:solidFill>
                    <a:srgbClr val="C00000"/>
                  </a:solidFill>
                  <a:effectLst>
                    <a:outerShdw blurRad="38100" dist="38100" dir="2700000" algn="tl">
                      <a:srgbClr val="000000">
                        <a:alpha val="43137"/>
                      </a:srgbClr>
                    </a:outerShdw>
                  </a:effectLst>
                  <a:latin typeface="Book Antiqua" pitchFamily="18" charset="0"/>
                </a:rPr>
                <a:t>5</a:t>
              </a:r>
            </a:p>
          </p:txBody>
        </p:sp>
        <p:sp>
          <p:nvSpPr>
            <p:cNvPr id="21" name="Διπλή αγκύλη 20"/>
            <p:cNvSpPr/>
            <p:nvPr/>
          </p:nvSpPr>
          <p:spPr>
            <a:xfrm>
              <a:off x="4561596" y="5780570"/>
              <a:ext cx="1192818" cy="1039328"/>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5" name="Ομάδα 24"/>
          <p:cNvGrpSpPr/>
          <p:nvPr/>
        </p:nvGrpSpPr>
        <p:grpSpPr>
          <a:xfrm>
            <a:off x="5994528" y="5780570"/>
            <a:ext cx="1828756" cy="1039328"/>
            <a:chOff x="5994528" y="5780570"/>
            <a:chExt cx="1828756" cy="1039328"/>
          </a:xfrm>
        </p:grpSpPr>
        <p:sp>
          <p:nvSpPr>
            <p:cNvPr id="145" name="TextBox 144"/>
            <p:cNvSpPr txBox="1"/>
            <p:nvPr/>
          </p:nvSpPr>
          <p:spPr>
            <a:xfrm>
              <a:off x="5994528" y="5979877"/>
              <a:ext cx="469485" cy="584775"/>
            </a:xfrm>
            <a:prstGeom prst="rect">
              <a:avLst/>
            </a:prstGeom>
            <a:noFill/>
          </p:spPr>
          <p:txBody>
            <a:bodyPr wrap="square" rtlCol="0">
              <a:spAutoFit/>
            </a:bodyPr>
            <a:lstStyle/>
            <a:p>
              <a:r>
                <a:rPr lang="el-GR" sz="3200" b="1" dirty="0">
                  <a:solidFill>
                    <a:srgbClr val="C00000"/>
                  </a:solidFill>
                  <a:effectLst>
                    <a:outerShdw blurRad="38100" dist="38100" dir="2700000" algn="tl">
                      <a:srgbClr val="000000">
                        <a:alpha val="43137"/>
                      </a:srgbClr>
                    </a:outerShdw>
                  </a:effectLst>
                  <a:latin typeface="Book Antiqua" pitchFamily="18" charset="0"/>
                </a:rPr>
                <a:t>6</a:t>
              </a:r>
              <a:endParaRPr lang="en-US" sz="3200" b="1" dirty="0">
                <a:solidFill>
                  <a:srgbClr val="C00000"/>
                </a:solidFill>
                <a:effectLst>
                  <a:outerShdw blurRad="38100" dist="38100" dir="2700000" algn="tl">
                    <a:srgbClr val="000000">
                      <a:alpha val="43137"/>
                    </a:srgbClr>
                  </a:outerShdw>
                </a:effectLst>
                <a:latin typeface="Book Antiqua" pitchFamily="18" charset="0"/>
              </a:endParaRPr>
            </a:p>
          </p:txBody>
        </p:sp>
        <p:sp>
          <p:nvSpPr>
            <p:cNvPr id="22" name="Διπλή αγκύλη 21"/>
            <p:cNvSpPr/>
            <p:nvPr/>
          </p:nvSpPr>
          <p:spPr>
            <a:xfrm>
              <a:off x="6566603" y="5780570"/>
              <a:ext cx="1256681" cy="1039328"/>
            </a:xfrm>
            <a:prstGeom prst="bracketPair">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26" name="Εικόνα 25"/>
          <p:cNvPicPr>
            <a:picLocks noChangeAspect="1"/>
          </p:cNvPicPr>
          <p:nvPr/>
        </p:nvPicPr>
        <p:blipFill rotWithShape="1">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18373" t="13793" r="19583" b="50802"/>
          <a:stretch/>
        </p:blipFill>
        <p:spPr>
          <a:xfrm>
            <a:off x="2150755" y="2425075"/>
            <a:ext cx="6102235" cy="3139721"/>
          </a:xfrm>
          <a:prstGeom prst="rect">
            <a:avLst/>
          </a:prstGeom>
          <a:ln>
            <a:solidFill>
              <a:schemeClr val="bg1"/>
            </a:solidFill>
          </a:ln>
        </p:spPr>
      </p:pic>
      <p:pic>
        <p:nvPicPr>
          <p:cNvPr id="28" name="Εικόνα 27"/>
          <p:cNvPicPr>
            <a:picLocks noChangeAspect="1"/>
          </p:cNvPicPr>
          <p:nvPr/>
        </p:nvPicPr>
        <p:blipFill rotWithShape="1">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18421" t="48815" r="20589" b="10607"/>
          <a:stretch/>
        </p:blipFill>
        <p:spPr>
          <a:xfrm>
            <a:off x="2134773" y="2473990"/>
            <a:ext cx="6110593" cy="3003321"/>
          </a:xfrm>
          <a:prstGeom prst="rect">
            <a:avLst/>
          </a:prstGeom>
          <a:ln>
            <a:solidFill>
              <a:schemeClr val="bg1"/>
            </a:solidFill>
          </a:ln>
        </p:spPr>
      </p:pic>
      <p:pic>
        <p:nvPicPr>
          <p:cNvPr id="29" name="Εικόνα 28"/>
          <p:cNvPicPr>
            <a:picLocks noChangeAspect="1"/>
          </p:cNvPicPr>
          <p:nvPr/>
        </p:nvPicPr>
        <p:blipFill rotWithShape="1">
          <a:blip r:embed="rId16">
            <a:extLst>
              <a:ext uri="{BEBA8EAE-BF5A-486C-A8C5-ECC9F3942E4B}">
                <a14:imgProps xmlns:a14="http://schemas.microsoft.com/office/drawing/2010/main">
                  <a14:imgLayer r:embed="rId17">
                    <a14:imgEffect>
                      <a14:sharpenSoften amount="25000"/>
                    </a14:imgEffect>
                  </a14:imgLayer>
                </a14:imgProps>
              </a:ext>
              <a:ext uri="{28A0092B-C50C-407E-A947-70E740481C1C}">
                <a14:useLocalDpi xmlns:a14="http://schemas.microsoft.com/office/drawing/2010/main" val="0"/>
              </a:ext>
            </a:extLst>
          </a:blip>
          <a:srcRect l="17249" t="30981" r="20961" b="13764"/>
          <a:stretch/>
        </p:blipFill>
        <p:spPr>
          <a:xfrm>
            <a:off x="2067702" y="2489338"/>
            <a:ext cx="6177664" cy="3058496"/>
          </a:xfrm>
          <a:prstGeom prst="rect">
            <a:avLst/>
          </a:prstGeom>
          <a:ln>
            <a:solidFill>
              <a:schemeClr val="bg1"/>
            </a:solidFill>
          </a:ln>
        </p:spPr>
      </p:pic>
      <p:pic>
        <p:nvPicPr>
          <p:cNvPr id="30" name="Εικόνα 29"/>
          <p:cNvPicPr>
            <a:picLocks noChangeAspect="1"/>
          </p:cNvPicPr>
          <p:nvPr/>
        </p:nvPicPr>
        <p:blipFill rotWithShape="1">
          <a:blip r:embed="rId18">
            <a:extLst>
              <a:ext uri="{BEBA8EAE-BF5A-486C-A8C5-ECC9F3942E4B}">
                <a14:imgProps xmlns:a14="http://schemas.microsoft.com/office/drawing/2010/main">
                  <a14:imgLayer r:embed="rId19">
                    <a14:imgEffect>
                      <a14:sharpenSoften amount="25000"/>
                    </a14:imgEffect>
                  </a14:imgLayer>
                </a14:imgProps>
              </a:ext>
              <a:ext uri="{28A0092B-C50C-407E-A947-70E740481C1C}">
                <a14:useLocalDpi xmlns:a14="http://schemas.microsoft.com/office/drawing/2010/main" val="0"/>
              </a:ext>
            </a:extLst>
          </a:blip>
          <a:srcRect l="17791" t="31412" r="18993" b="25121"/>
          <a:stretch/>
        </p:blipFill>
        <p:spPr>
          <a:xfrm>
            <a:off x="1789932" y="2520958"/>
            <a:ext cx="6781027" cy="3204000"/>
          </a:xfrm>
          <a:prstGeom prst="rect">
            <a:avLst/>
          </a:prstGeom>
          <a:ln>
            <a:solidFill>
              <a:schemeClr val="bg1"/>
            </a:solidFill>
          </a:ln>
        </p:spPr>
      </p:pic>
      <p:pic>
        <p:nvPicPr>
          <p:cNvPr id="1030" name="Picture 6"/>
          <p:cNvPicPr>
            <a:picLocks noChangeAspect="1" noChangeArrowheads="1"/>
          </p:cNvPicPr>
          <p:nvPr/>
        </p:nvPicPr>
        <p:blipFill rotWithShape="1">
          <a:blip r:embed="rId20">
            <a:extLst>
              <a:ext uri="{28A0092B-C50C-407E-A947-70E740481C1C}">
                <a14:useLocalDpi xmlns:a14="http://schemas.microsoft.com/office/drawing/2010/main" val="0"/>
              </a:ext>
            </a:extLst>
          </a:blip>
          <a:srcRect t="36634"/>
          <a:stretch/>
        </p:blipFill>
        <p:spPr bwMode="auto">
          <a:xfrm>
            <a:off x="1802691" y="2473990"/>
            <a:ext cx="6768268" cy="312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08679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49"/>
                                          </p:stCondLst>
                                        </p:cTn>
                                        <p:tgtEl>
                                          <p:spTgt spid="16"/>
                                        </p:tgtEl>
                                        <p:attrNameLst>
                                          <p:attrName>style.visibility</p:attrName>
                                        </p:attrNameLst>
                                      </p:cBhvr>
                                      <p:to>
                                        <p:strVal val="visible"/>
                                      </p:to>
                                    </p:set>
                                  </p:childTnLst>
                                </p:cTn>
                              </p:par>
                            </p:childTnLst>
                          </p:cTn>
                        </p:par>
                        <p:par>
                          <p:cTn id="11" fill="hold">
                            <p:stCondLst>
                              <p:cond delay="250"/>
                            </p:stCondLst>
                            <p:childTnLst>
                              <p:par>
                                <p:cTn id="12" presetID="10" presetClass="entr" presetSubtype="0" fill="hold" nodeType="after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5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49"/>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249"/>
                                          </p:stCondLst>
                                        </p:cTn>
                                        <p:tgtEl>
                                          <p:spTgt spid="23"/>
                                        </p:tgtEl>
                                        <p:attrNameLst>
                                          <p:attrName>style.visibility</p:attrName>
                                        </p:attrNameLst>
                                      </p:cBhvr>
                                      <p:to>
                                        <p:strVal val="visible"/>
                                      </p:to>
                                    </p:set>
                                  </p:childTnLst>
                                </p:cTn>
                              </p:par>
                            </p:childTnLst>
                          </p:cTn>
                        </p:par>
                        <p:par>
                          <p:cTn id="25" fill="hold">
                            <p:stCondLst>
                              <p:cond delay="250"/>
                            </p:stCondLst>
                            <p:childTnLst>
                              <p:par>
                                <p:cTn id="26" presetID="1" presetClass="entr" presetSubtype="0" fill="hold" nodeType="afterEffect">
                                  <p:stCondLst>
                                    <p:cond delay="0"/>
                                  </p:stCondLst>
                                  <p:childTnLst>
                                    <p:set>
                                      <p:cBhvr>
                                        <p:cTn id="27" dur="1" fill="hold">
                                          <p:stCondLst>
                                            <p:cond delay="249"/>
                                          </p:stCondLst>
                                        </p:cTn>
                                        <p:tgtEl>
                                          <p:spTgt spid="26"/>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20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2500"/>
                            </p:stCondLst>
                            <p:childTnLst>
                              <p:par>
                                <p:cTn id="32" presetID="1" presetClass="entr" presetSubtype="0" fill="hold" nodeType="afterEffect">
                                  <p:stCondLst>
                                    <p:cond delay="2000"/>
                                  </p:stCondLst>
                                  <p:childTnLst>
                                    <p:set>
                                      <p:cBhvr>
                                        <p:cTn id="33" dur="1" fill="hold">
                                          <p:stCondLst>
                                            <p:cond delay="0"/>
                                          </p:stCondLst>
                                        </p:cTn>
                                        <p:tgtEl>
                                          <p:spTgt spid="2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(5/7)</a:t>
            </a:r>
            <a:endParaRPr lang="en-US" sz="2400" b="1" dirty="0">
              <a:solidFill>
                <a:srgbClr val="C00000"/>
              </a:solidFill>
              <a:latin typeface="Book Antiqua" pitchFamily="18" charset="0"/>
            </a:endParaRPr>
          </a:p>
        </p:txBody>
      </p:sp>
      <p:pic>
        <p:nvPicPr>
          <p:cNvPr id="1027" name="Picture 3">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33996" y="6963"/>
            <a:ext cx="541216" cy="60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5" name="Group 78">
            <a:extLst>
              <a:ext uri="{FF2B5EF4-FFF2-40B4-BE49-F238E27FC236}">
                <a16:creationId xmlns:a16="http://schemas.microsoft.com/office/drawing/2014/main" xmlns="" id="{637FF8BE-A26E-4F5D-8B48-CDEADC51BDC7}"/>
              </a:ext>
            </a:extLst>
          </p:cNvPr>
          <p:cNvGrpSpPr/>
          <p:nvPr/>
        </p:nvGrpSpPr>
        <p:grpSpPr>
          <a:xfrm>
            <a:off x="1576469" y="1083717"/>
            <a:ext cx="7348269" cy="727143"/>
            <a:chOff x="5413659" y="1364860"/>
            <a:chExt cx="3986567" cy="1215097"/>
          </a:xfrm>
        </p:grpSpPr>
        <p:grpSp>
          <p:nvGrpSpPr>
            <p:cNvPr id="136" name="Group 79">
              <a:extLst>
                <a:ext uri="{FF2B5EF4-FFF2-40B4-BE49-F238E27FC236}">
                  <a16:creationId xmlns:a16="http://schemas.microsoft.com/office/drawing/2014/main" xmlns="" id="{7602462C-0718-4C8B-AD8C-37935779043A}"/>
                </a:ext>
              </a:extLst>
            </p:cNvPr>
            <p:cNvGrpSpPr/>
            <p:nvPr/>
          </p:nvGrpSpPr>
          <p:grpSpPr>
            <a:xfrm>
              <a:off x="5413659" y="1364860"/>
              <a:ext cx="3914383" cy="1215097"/>
              <a:chOff x="3119461" y="2798299"/>
              <a:chExt cx="3914383" cy="1215097"/>
            </a:xfrm>
          </p:grpSpPr>
          <p:sp>
            <p:nvSpPr>
              <p:cNvPr id="139" name="Rectangle: Top Corners Rounded 83">
                <a:extLst>
                  <a:ext uri="{FF2B5EF4-FFF2-40B4-BE49-F238E27FC236}">
                    <a16:creationId xmlns:a16="http://schemas.microsoft.com/office/drawing/2014/main" xmlns="" id="{921145F7-DD54-4B8E-B47A-C55E4EFF5D3B}"/>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84">
                <a:extLst>
                  <a:ext uri="{FF2B5EF4-FFF2-40B4-BE49-F238E27FC236}">
                    <a16:creationId xmlns:a16="http://schemas.microsoft.com/office/drawing/2014/main" xmlns="" id="{6B051CC9-FF3F-4128-922F-B844268E8483}"/>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7" name="TextBox 136">
              <a:extLst>
                <a:ext uri="{FF2B5EF4-FFF2-40B4-BE49-F238E27FC236}">
                  <a16:creationId xmlns:a16="http://schemas.microsoft.com/office/drawing/2014/main" xmlns="" id="{46D10031-27B3-4C49-98B3-5B12E260223A}"/>
                </a:ext>
              </a:extLst>
            </p:cNvPr>
            <p:cNvSpPr txBox="1"/>
            <p:nvPr/>
          </p:nvSpPr>
          <p:spPr>
            <a:xfrm>
              <a:off x="8957476" y="1437534"/>
              <a:ext cx="442750" cy="646331"/>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3</a:t>
              </a:r>
            </a:p>
          </p:txBody>
        </p:sp>
        <p:sp>
          <p:nvSpPr>
            <p:cNvPr id="138" name="TextBox 137">
              <a:extLst>
                <a:ext uri="{FF2B5EF4-FFF2-40B4-BE49-F238E27FC236}">
                  <a16:creationId xmlns:a16="http://schemas.microsoft.com/office/drawing/2014/main" xmlns="" id="{BD126DD9-336E-4BE1-9D9D-62D5FE7CB40C}"/>
                </a:ext>
              </a:extLst>
            </p:cNvPr>
            <p:cNvSpPr txBox="1"/>
            <p:nvPr/>
          </p:nvSpPr>
          <p:spPr>
            <a:xfrm>
              <a:off x="5850949" y="1655742"/>
              <a:ext cx="3010486" cy="668606"/>
            </a:xfrm>
            <a:prstGeom prst="rect">
              <a:avLst/>
            </a:prstGeom>
            <a:noFill/>
          </p:spPr>
          <p:txBody>
            <a:bodyPr wrap="square" rtlCol="0">
              <a:spAutoFit/>
            </a:bodyPr>
            <a:lstStyle/>
            <a:p>
              <a:pPr algn="ctr"/>
              <a:r>
                <a:rPr lang="el-GR" sz="2000" b="1" dirty="0">
                  <a:latin typeface="Book Antiqua" pitchFamily="18" charset="0"/>
                </a:rPr>
                <a:t>Παρουσίαση παραγόμενου Ε.Υ</a:t>
              </a:r>
              <a:r>
                <a:rPr lang="el-GR" sz="2000" b="1" dirty="0" smtClean="0">
                  <a:latin typeface="Book Antiqua" pitchFamily="18" charset="0"/>
                </a:rPr>
                <a:t>. (2/4)</a:t>
              </a:r>
              <a:endParaRPr lang="el-GR" sz="2000" b="1" dirty="0">
                <a:latin typeface="Book Antiqua" pitchFamily="18" charset="0"/>
              </a:endParaRPr>
            </a:p>
          </p:txBody>
        </p:sp>
      </p:grpSp>
      <p:sp>
        <p:nvSpPr>
          <p:cNvPr id="9" name="TextBox 8"/>
          <p:cNvSpPr txBox="1"/>
          <p:nvPr/>
        </p:nvSpPr>
        <p:spPr>
          <a:xfrm>
            <a:off x="2979683" y="2018728"/>
            <a:ext cx="4351283" cy="400110"/>
          </a:xfrm>
          <a:prstGeom prst="rect">
            <a:avLst/>
          </a:prstGeom>
          <a:noFill/>
        </p:spPr>
        <p:txBody>
          <a:bodyPr wrap="square" rtlCol="0">
            <a:spAutoFit/>
          </a:bodyPr>
          <a:lstStyle/>
          <a:p>
            <a:pPr algn="ctr"/>
            <a:r>
              <a:rPr lang="el-GR" sz="2000" b="1" dirty="0" smtClean="0">
                <a:solidFill>
                  <a:srgbClr val="C00000"/>
                </a:solidFill>
                <a:latin typeface="Book Antiqua" pitchFamily="18" charset="0"/>
              </a:rPr>
              <a:t>Οργάνωση  Διδακτικών Ενοτήτων</a:t>
            </a:r>
            <a:endParaRPr lang="en-US" sz="2000" b="1" dirty="0">
              <a:solidFill>
                <a:srgbClr val="C00000"/>
              </a:solidFill>
              <a:latin typeface="Book Antiqua" pitchFamily="18" charset="0"/>
            </a:endParaRPr>
          </a:p>
        </p:txBody>
      </p:sp>
      <p:grpSp>
        <p:nvGrpSpPr>
          <p:cNvPr id="5" name="Ομάδα 4"/>
          <p:cNvGrpSpPr/>
          <p:nvPr/>
        </p:nvGrpSpPr>
        <p:grpSpPr>
          <a:xfrm>
            <a:off x="1624093" y="2738276"/>
            <a:ext cx="7167590" cy="2900114"/>
            <a:chOff x="1624093" y="2738276"/>
            <a:chExt cx="7167590" cy="2900114"/>
          </a:xfrm>
        </p:grpSpPr>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24093" y="2738276"/>
              <a:ext cx="7167590" cy="290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Διπλή αγκύλη 1"/>
            <p:cNvSpPr/>
            <p:nvPr/>
          </p:nvSpPr>
          <p:spPr>
            <a:xfrm>
              <a:off x="3294994" y="3247473"/>
              <a:ext cx="2035190" cy="1671712"/>
            </a:xfrm>
            <a:prstGeom prst="bracketPair">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32" name="Εικόνα 3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38492" y="2540250"/>
            <a:ext cx="7167600" cy="4029807"/>
          </a:xfrm>
          <a:prstGeom prst="rect">
            <a:avLst/>
          </a:prstGeom>
        </p:spPr>
      </p:pic>
      <p:sp>
        <p:nvSpPr>
          <p:cNvPr id="12" name="Διπλή αγκύλη 11"/>
          <p:cNvSpPr/>
          <p:nvPr/>
        </p:nvSpPr>
        <p:spPr>
          <a:xfrm>
            <a:off x="8229600" y="2695959"/>
            <a:ext cx="630621" cy="3416750"/>
          </a:xfrm>
          <a:prstGeom prst="bracketPair">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6" name="Διπλή αγκύλη 145"/>
          <p:cNvSpPr/>
          <p:nvPr/>
        </p:nvSpPr>
        <p:spPr>
          <a:xfrm>
            <a:off x="3967790" y="2565054"/>
            <a:ext cx="2014281" cy="407601"/>
          </a:xfrm>
          <a:prstGeom prst="bracketPair">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1" name="Εικόνα 30"/>
          <p:cNvPicPr>
            <a:picLocks noChangeAspect="1"/>
          </p:cNvPicPr>
          <p:nvPr/>
        </p:nvPicPr>
        <p:blipFill rotWithShape="1">
          <a:blip r:embed="rId13">
            <a:extLst>
              <a:ext uri="{28A0092B-C50C-407E-A947-70E740481C1C}">
                <a14:useLocalDpi xmlns:a14="http://schemas.microsoft.com/office/drawing/2010/main" val="0"/>
              </a:ext>
            </a:extLst>
          </a:blip>
          <a:srcRect t="2188" r="67741"/>
          <a:stretch/>
        </p:blipFill>
        <p:spPr>
          <a:xfrm>
            <a:off x="1654257" y="2632176"/>
            <a:ext cx="2297768" cy="3936586"/>
          </a:xfrm>
          <a:prstGeom prst="rect">
            <a:avLst/>
          </a:prstGeom>
        </p:spPr>
      </p:pic>
      <p:sp>
        <p:nvSpPr>
          <p:cNvPr id="27" name="Διπλή αγκύλη 26"/>
          <p:cNvSpPr/>
          <p:nvPr/>
        </p:nvSpPr>
        <p:spPr>
          <a:xfrm>
            <a:off x="1576469" y="6160116"/>
            <a:ext cx="441998" cy="427766"/>
          </a:xfrm>
          <a:prstGeom prst="bracketPair">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3" name="Εικόνα 3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49456" y="2540250"/>
            <a:ext cx="7345671" cy="4066175"/>
          </a:xfrm>
          <a:prstGeom prst="rect">
            <a:avLst/>
          </a:prstGeom>
        </p:spPr>
      </p:pic>
      <p:sp>
        <p:nvSpPr>
          <p:cNvPr id="147" name="Διπλή αγκύλη 146"/>
          <p:cNvSpPr/>
          <p:nvPr/>
        </p:nvSpPr>
        <p:spPr>
          <a:xfrm>
            <a:off x="8374645" y="6144350"/>
            <a:ext cx="485576" cy="422526"/>
          </a:xfrm>
          <a:prstGeom prst="bracketPair">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Διπλή αγκύλη 33"/>
          <p:cNvSpPr/>
          <p:nvPr/>
        </p:nvSpPr>
        <p:spPr>
          <a:xfrm>
            <a:off x="6083888" y="5241630"/>
            <a:ext cx="2707795" cy="396760"/>
          </a:xfrm>
          <a:prstGeom prst="bracketPair">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689802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6"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146"/>
                                        </p:tgtEl>
                                        <p:attrNameLst>
                                          <p:attrName>style.visibility</p:attrName>
                                        </p:attrNameLst>
                                      </p:cBhvr>
                                      <p:to>
                                        <p:strVal val="visible"/>
                                      </p:to>
                                    </p:set>
                                    <p:anim calcmode="lin" valueType="num">
                                      <p:cBhvr additive="base">
                                        <p:cTn id="17" dur="500" fill="hold"/>
                                        <p:tgtEl>
                                          <p:spTgt spid="146"/>
                                        </p:tgtEl>
                                        <p:attrNameLst>
                                          <p:attrName>ppt_x</p:attrName>
                                        </p:attrNameLst>
                                      </p:cBhvr>
                                      <p:tavLst>
                                        <p:tav tm="0">
                                          <p:val>
                                            <p:strVal val="1+#ppt_w/2"/>
                                          </p:val>
                                        </p:tav>
                                        <p:tav tm="100000">
                                          <p:val>
                                            <p:strVal val="#ppt_x"/>
                                          </p:val>
                                        </p:tav>
                                      </p:tavLst>
                                    </p:anim>
                                    <p:anim calcmode="lin" valueType="num">
                                      <p:cBhvr additive="base">
                                        <p:cTn id="18" dur="500" fill="hold"/>
                                        <p:tgtEl>
                                          <p:spTgt spid="146"/>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2"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0-#ppt_w/2"/>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10" presetClass="entr" presetSubtype="0" fill="hold" nodeType="afterEffect">
                                  <p:stCondLst>
                                    <p:cond delay="25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2" presetClass="entr" presetSubtype="6" fill="hold" grpId="0" nodeType="withEffect">
                                  <p:stCondLst>
                                    <p:cond delay="0"/>
                                  </p:stCondLst>
                                  <p:childTnLst>
                                    <p:set>
                                      <p:cBhvr>
                                        <p:cTn id="34" dur="1" fill="hold">
                                          <p:stCondLst>
                                            <p:cond delay="0"/>
                                          </p:stCondLst>
                                        </p:cTn>
                                        <p:tgtEl>
                                          <p:spTgt spid="147"/>
                                        </p:tgtEl>
                                        <p:attrNameLst>
                                          <p:attrName>style.visibility</p:attrName>
                                        </p:attrNameLst>
                                      </p:cBhvr>
                                      <p:to>
                                        <p:strVal val="visible"/>
                                      </p:to>
                                    </p:set>
                                    <p:anim calcmode="lin" valueType="num">
                                      <p:cBhvr additive="base">
                                        <p:cTn id="35" dur="500" fill="hold"/>
                                        <p:tgtEl>
                                          <p:spTgt spid="147"/>
                                        </p:tgtEl>
                                        <p:attrNameLst>
                                          <p:attrName>ppt_x</p:attrName>
                                        </p:attrNameLst>
                                      </p:cBhvr>
                                      <p:tavLst>
                                        <p:tav tm="0">
                                          <p:val>
                                            <p:strVal val="1+#ppt_w/2"/>
                                          </p:val>
                                        </p:tav>
                                        <p:tav tm="100000">
                                          <p:val>
                                            <p:strVal val="#ppt_x"/>
                                          </p:val>
                                        </p:tav>
                                      </p:tavLst>
                                    </p:anim>
                                    <p:anim calcmode="lin" valueType="num">
                                      <p:cBhvr additive="base">
                                        <p:cTn id="36" dur="500" fill="hold"/>
                                        <p:tgtEl>
                                          <p:spTgt spid="14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additive="base">
                                        <p:cTn id="41" dur="500" fill="hold"/>
                                        <p:tgtEl>
                                          <p:spTgt spid="34"/>
                                        </p:tgtEl>
                                        <p:attrNameLst>
                                          <p:attrName>ppt_x</p:attrName>
                                        </p:attrNameLst>
                                      </p:cBhvr>
                                      <p:tavLst>
                                        <p:tav tm="0">
                                          <p:val>
                                            <p:strVal val="1+#ppt_w/2"/>
                                          </p:val>
                                        </p:tav>
                                        <p:tav tm="100000">
                                          <p:val>
                                            <p:strVal val="#ppt_x"/>
                                          </p:val>
                                        </p:tav>
                                      </p:tavLst>
                                    </p:anim>
                                    <p:anim calcmode="lin" valueType="num">
                                      <p:cBhvr additive="base">
                                        <p:cTn id="42"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6" grpId="0" animBg="1"/>
      <p:bldP spid="27" grpId="0" animBg="1"/>
      <p:bldP spid="147" grpId="0" animBg="1"/>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(6/7)</a:t>
            </a:r>
            <a:endParaRPr lang="en-US" sz="2400" b="1" dirty="0">
              <a:solidFill>
                <a:srgbClr val="C00000"/>
              </a:solidFill>
              <a:latin typeface="Book Antiqua" pitchFamily="18" charset="0"/>
            </a:endParaRPr>
          </a:p>
        </p:txBody>
      </p:sp>
      <p:pic>
        <p:nvPicPr>
          <p:cNvPr id="1027" name="Picture 3">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33996" y="6963"/>
            <a:ext cx="541216" cy="60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5" name="Group 78">
            <a:extLst>
              <a:ext uri="{FF2B5EF4-FFF2-40B4-BE49-F238E27FC236}">
                <a16:creationId xmlns:a16="http://schemas.microsoft.com/office/drawing/2014/main" xmlns="" id="{637FF8BE-A26E-4F5D-8B48-CDEADC51BDC7}"/>
              </a:ext>
            </a:extLst>
          </p:cNvPr>
          <p:cNvGrpSpPr/>
          <p:nvPr/>
        </p:nvGrpSpPr>
        <p:grpSpPr>
          <a:xfrm>
            <a:off x="1576469" y="1083717"/>
            <a:ext cx="7348269" cy="727143"/>
            <a:chOff x="5413659" y="1364860"/>
            <a:chExt cx="3986567" cy="1215097"/>
          </a:xfrm>
        </p:grpSpPr>
        <p:grpSp>
          <p:nvGrpSpPr>
            <p:cNvPr id="136" name="Group 79">
              <a:extLst>
                <a:ext uri="{FF2B5EF4-FFF2-40B4-BE49-F238E27FC236}">
                  <a16:creationId xmlns:a16="http://schemas.microsoft.com/office/drawing/2014/main" xmlns="" id="{7602462C-0718-4C8B-AD8C-37935779043A}"/>
                </a:ext>
              </a:extLst>
            </p:cNvPr>
            <p:cNvGrpSpPr/>
            <p:nvPr/>
          </p:nvGrpSpPr>
          <p:grpSpPr>
            <a:xfrm>
              <a:off x="5413659" y="1364860"/>
              <a:ext cx="3914383" cy="1215097"/>
              <a:chOff x="3119461" y="2798299"/>
              <a:chExt cx="3914383" cy="1215097"/>
            </a:xfrm>
          </p:grpSpPr>
          <p:sp>
            <p:nvSpPr>
              <p:cNvPr id="139" name="Rectangle: Top Corners Rounded 83">
                <a:extLst>
                  <a:ext uri="{FF2B5EF4-FFF2-40B4-BE49-F238E27FC236}">
                    <a16:creationId xmlns:a16="http://schemas.microsoft.com/office/drawing/2014/main" xmlns="" id="{921145F7-DD54-4B8E-B47A-C55E4EFF5D3B}"/>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84">
                <a:extLst>
                  <a:ext uri="{FF2B5EF4-FFF2-40B4-BE49-F238E27FC236}">
                    <a16:creationId xmlns:a16="http://schemas.microsoft.com/office/drawing/2014/main" xmlns="" id="{6B051CC9-FF3F-4128-922F-B844268E8483}"/>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7" name="TextBox 136">
              <a:extLst>
                <a:ext uri="{FF2B5EF4-FFF2-40B4-BE49-F238E27FC236}">
                  <a16:creationId xmlns:a16="http://schemas.microsoft.com/office/drawing/2014/main" xmlns="" id="{46D10031-27B3-4C49-98B3-5B12E260223A}"/>
                </a:ext>
              </a:extLst>
            </p:cNvPr>
            <p:cNvSpPr txBox="1"/>
            <p:nvPr/>
          </p:nvSpPr>
          <p:spPr>
            <a:xfrm>
              <a:off x="8957476" y="1437534"/>
              <a:ext cx="442750" cy="646331"/>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3</a:t>
              </a:r>
            </a:p>
          </p:txBody>
        </p:sp>
        <p:sp>
          <p:nvSpPr>
            <p:cNvPr id="138" name="TextBox 137">
              <a:extLst>
                <a:ext uri="{FF2B5EF4-FFF2-40B4-BE49-F238E27FC236}">
                  <a16:creationId xmlns:a16="http://schemas.microsoft.com/office/drawing/2014/main" xmlns="" id="{BD126DD9-336E-4BE1-9D9D-62D5FE7CB40C}"/>
                </a:ext>
              </a:extLst>
            </p:cNvPr>
            <p:cNvSpPr txBox="1"/>
            <p:nvPr/>
          </p:nvSpPr>
          <p:spPr>
            <a:xfrm>
              <a:off x="5850949" y="1655742"/>
              <a:ext cx="3010486" cy="668606"/>
            </a:xfrm>
            <a:prstGeom prst="rect">
              <a:avLst/>
            </a:prstGeom>
            <a:noFill/>
          </p:spPr>
          <p:txBody>
            <a:bodyPr wrap="square" rtlCol="0">
              <a:spAutoFit/>
            </a:bodyPr>
            <a:lstStyle/>
            <a:p>
              <a:pPr algn="ctr"/>
              <a:r>
                <a:rPr lang="el-GR" sz="2000" b="1" dirty="0">
                  <a:latin typeface="Book Antiqua" pitchFamily="18" charset="0"/>
                </a:rPr>
                <a:t>Παρουσίαση παραγόμενου Ε.Υ</a:t>
              </a:r>
              <a:r>
                <a:rPr lang="el-GR" sz="2000" b="1" dirty="0" smtClean="0">
                  <a:latin typeface="Book Antiqua" pitchFamily="18" charset="0"/>
                </a:rPr>
                <a:t>. (3/4)</a:t>
              </a:r>
              <a:endParaRPr lang="el-GR" sz="2000" b="1" dirty="0">
                <a:latin typeface="Book Antiqua" pitchFamily="18" charset="0"/>
              </a:endParaRPr>
            </a:p>
          </p:txBody>
        </p:sp>
      </p:grpSp>
      <p:sp>
        <p:nvSpPr>
          <p:cNvPr id="9" name="TextBox 8"/>
          <p:cNvSpPr txBox="1"/>
          <p:nvPr/>
        </p:nvSpPr>
        <p:spPr>
          <a:xfrm>
            <a:off x="2837793" y="2018728"/>
            <a:ext cx="4493173" cy="400110"/>
          </a:xfrm>
          <a:prstGeom prst="rect">
            <a:avLst/>
          </a:prstGeom>
          <a:noFill/>
        </p:spPr>
        <p:txBody>
          <a:bodyPr wrap="square" rtlCol="0">
            <a:spAutoFit/>
          </a:bodyPr>
          <a:lstStyle/>
          <a:p>
            <a:pPr algn="ctr"/>
            <a:r>
              <a:rPr lang="el-GR" sz="2000" b="1" dirty="0" smtClean="0">
                <a:solidFill>
                  <a:srgbClr val="C00000"/>
                </a:solidFill>
                <a:latin typeface="Book Antiqua" pitchFamily="18" charset="0"/>
              </a:rPr>
              <a:t>Περιεχόμενο Εκπαιδευτικού Υλικού</a:t>
            </a:r>
            <a:endParaRPr lang="en-US" sz="2000" b="1" dirty="0">
              <a:solidFill>
                <a:srgbClr val="C00000"/>
              </a:solidFill>
              <a:latin typeface="Book Antiqua" pitchFamily="18" charset="0"/>
            </a:endParaRPr>
          </a:p>
        </p:txBody>
      </p:sp>
      <p:pic>
        <p:nvPicPr>
          <p:cNvPr id="3074"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5839" y="2565055"/>
            <a:ext cx="7207375" cy="3793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 name="Εικόνα 132"/>
          <p:cNvPicPr/>
          <p:nvPr/>
        </p:nvPicPr>
        <p:blipFill>
          <a:blip r:embed="rId12" cstate="print">
            <a:extLst>
              <a:ext uri="{28A0092B-C50C-407E-A947-70E740481C1C}">
                <a14:useLocalDpi xmlns:a14="http://schemas.microsoft.com/office/drawing/2010/main" val="0"/>
              </a:ext>
            </a:extLst>
          </a:blip>
          <a:stretch>
            <a:fillRect/>
          </a:stretch>
        </p:blipFill>
        <p:spPr>
          <a:xfrm>
            <a:off x="1639710" y="2563389"/>
            <a:ext cx="7151974" cy="3794844"/>
          </a:xfrm>
          <a:prstGeom prst="rect">
            <a:avLst/>
          </a:prstGeom>
          <a:ln>
            <a:solidFill>
              <a:srgbClr val="EEECE1"/>
            </a:solidFill>
          </a:ln>
        </p:spPr>
      </p:pic>
      <p:pic>
        <p:nvPicPr>
          <p:cNvPr id="3075"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39709" y="2563389"/>
            <a:ext cx="7151973" cy="37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51225" y="2568281"/>
            <a:ext cx="7128940" cy="37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17995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3"/>
                                        </p:tgtEl>
                                        <p:attrNameLst>
                                          <p:attrName>style.visibility</p:attrName>
                                        </p:attrNameLst>
                                      </p:cBhvr>
                                      <p:to>
                                        <p:strVal val="visible"/>
                                      </p:to>
                                    </p:set>
                                    <p:animEffect transition="in" filter="fade">
                                      <p:cBhvr>
                                        <p:cTn id="11" dur="500"/>
                                        <p:tgtEl>
                                          <p:spTgt spid="1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75"/>
                                        </p:tgtEl>
                                        <p:attrNameLst>
                                          <p:attrName>style.visibility</p:attrName>
                                        </p:attrNameLst>
                                      </p:cBhvr>
                                      <p:to>
                                        <p:strVal val="visible"/>
                                      </p:to>
                                    </p:set>
                                    <p:animEffect transition="in" filter="fade">
                                      <p:cBhvr>
                                        <p:cTn id="16" dur="500"/>
                                        <p:tgtEl>
                                          <p:spTgt spid="307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6"/>
                                        </p:tgtEl>
                                        <p:attrNameLst>
                                          <p:attrName>style.visibility</p:attrName>
                                        </p:attrNameLst>
                                      </p:cBhvr>
                                      <p:to>
                                        <p:strVal val="visible"/>
                                      </p:to>
                                    </p:set>
                                    <p:animEffect transition="in" filter="fade">
                                      <p:cBhvr>
                                        <p:cTn id="21"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602539"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2539"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209166"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014624"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077" y="334945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7928" y="335626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9100758" y="5896568"/>
            <a:ext cx="92044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4β</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7100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4" name="Εικόνα 1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6082" y="294719"/>
            <a:ext cx="583200" cy="583200"/>
          </a:xfrm>
          <a:prstGeom prst="rect">
            <a:avLst/>
          </a:prstGeom>
        </p:spPr>
      </p:pic>
      <p:sp>
        <p:nvSpPr>
          <p:cNvPr id="86" name="TextBox 85"/>
          <p:cNvSpPr txBox="1"/>
          <p:nvPr/>
        </p:nvSpPr>
        <p:spPr>
          <a:xfrm>
            <a:off x="22100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Σχεδιασμός Ε.Υ. (7/7)</a:t>
            </a:r>
            <a:endParaRPr lang="en-US" sz="2400" b="1" dirty="0">
              <a:solidFill>
                <a:srgbClr val="C00000"/>
              </a:solidFill>
              <a:latin typeface="Book Antiqua" pitchFamily="18" charset="0"/>
            </a:endParaRPr>
          </a:p>
        </p:txBody>
      </p:sp>
      <p:pic>
        <p:nvPicPr>
          <p:cNvPr id="1027" name="Picture 3">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33996" y="6963"/>
            <a:ext cx="541216" cy="60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5" name="Group 78">
            <a:extLst>
              <a:ext uri="{FF2B5EF4-FFF2-40B4-BE49-F238E27FC236}">
                <a16:creationId xmlns:a16="http://schemas.microsoft.com/office/drawing/2014/main" xmlns="" id="{637FF8BE-A26E-4F5D-8B48-CDEADC51BDC7}"/>
              </a:ext>
            </a:extLst>
          </p:cNvPr>
          <p:cNvGrpSpPr/>
          <p:nvPr/>
        </p:nvGrpSpPr>
        <p:grpSpPr>
          <a:xfrm>
            <a:off x="1576469" y="1083717"/>
            <a:ext cx="7348269" cy="727143"/>
            <a:chOff x="5413659" y="1364860"/>
            <a:chExt cx="3986567" cy="1215097"/>
          </a:xfrm>
        </p:grpSpPr>
        <p:grpSp>
          <p:nvGrpSpPr>
            <p:cNvPr id="136" name="Group 79">
              <a:extLst>
                <a:ext uri="{FF2B5EF4-FFF2-40B4-BE49-F238E27FC236}">
                  <a16:creationId xmlns:a16="http://schemas.microsoft.com/office/drawing/2014/main" xmlns="" id="{7602462C-0718-4C8B-AD8C-37935779043A}"/>
                </a:ext>
              </a:extLst>
            </p:cNvPr>
            <p:cNvGrpSpPr/>
            <p:nvPr/>
          </p:nvGrpSpPr>
          <p:grpSpPr>
            <a:xfrm>
              <a:off x="5413659" y="1364860"/>
              <a:ext cx="3914383" cy="1215097"/>
              <a:chOff x="3119461" y="2798299"/>
              <a:chExt cx="3914383" cy="1215097"/>
            </a:xfrm>
          </p:grpSpPr>
          <p:sp>
            <p:nvSpPr>
              <p:cNvPr id="139" name="Rectangle: Top Corners Rounded 83">
                <a:extLst>
                  <a:ext uri="{FF2B5EF4-FFF2-40B4-BE49-F238E27FC236}">
                    <a16:creationId xmlns:a16="http://schemas.microsoft.com/office/drawing/2014/main" xmlns="" id="{921145F7-DD54-4B8E-B47A-C55E4EFF5D3B}"/>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84">
                <a:extLst>
                  <a:ext uri="{FF2B5EF4-FFF2-40B4-BE49-F238E27FC236}">
                    <a16:creationId xmlns:a16="http://schemas.microsoft.com/office/drawing/2014/main" xmlns="" id="{6B051CC9-FF3F-4128-922F-B844268E8483}"/>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7" name="TextBox 136">
              <a:extLst>
                <a:ext uri="{FF2B5EF4-FFF2-40B4-BE49-F238E27FC236}">
                  <a16:creationId xmlns:a16="http://schemas.microsoft.com/office/drawing/2014/main" xmlns="" id="{46D10031-27B3-4C49-98B3-5B12E260223A}"/>
                </a:ext>
              </a:extLst>
            </p:cNvPr>
            <p:cNvSpPr txBox="1"/>
            <p:nvPr/>
          </p:nvSpPr>
          <p:spPr>
            <a:xfrm>
              <a:off x="8957476" y="1437534"/>
              <a:ext cx="442750" cy="646331"/>
            </a:xfrm>
            <a:prstGeom prst="rect">
              <a:avLst/>
            </a:prstGeom>
            <a:noFill/>
          </p:spPr>
          <p:txBody>
            <a:bodyPr wrap="none" rtlCol="0">
              <a:spAutoFit/>
            </a:bodyPr>
            <a:lstStyle/>
            <a:p>
              <a:r>
                <a:rPr lang="en-US" sz="3600" b="1" dirty="0">
                  <a:solidFill>
                    <a:schemeClr val="bg1"/>
                  </a:solidFill>
                  <a:latin typeface="Century Gothic" panose="020B0502020202020204" pitchFamily="34" charset="0"/>
                </a:rPr>
                <a:t>3</a:t>
              </a:r>
            </a:p>
          </p:txBody>
        </p:sp>
        <p:sp>
          <p:nvSpPr>
            <p:cNvPr id="138" name="TextBox 137">
              <a:extLst>
                <a:ext uri="{FF2B5EF4-FFF2-40B4-BE49-F238E27FC236}">
                  <a16:creationId xmlns:a16="http://schemas.microsoft.com/office/drawing/2014/main" xmlns="" id="{BD126DD9-336E-4BE1-9D9D-62D5FE7CB40C}"/>
                </a:ext>
              </a:extLst>
            </p:cNvPr>
            <p:cNvSpPr txBox="1"/>
            <p:nvPr/>
          </p:nvSpPr>
          <p:spPr>
            <a:xfrm>
              <a:off x="5850949" y="1655742"/>
              <a:ext cx="3010486" cy="668606"/>
            </a:xfrm>
            <a:prstGeom prst="rect">
              <a:avLst/>
            </a:prstGeom>
            <a:noFill/>
          </p:spPr>
          <p:txBody>
            <a:bodyPr wrap="square" rtlCol="0">
              <a:spAutoFit/>
            </a:bodyPr>
            <a:lstStyle/>
            <a:p>
              <a:pPr algn="ctr"/>
              <a:r>
                <a:rPr lang="el-GR" sz="2000" b="1" dirty="0">
                  <a:latin typeface="Book Antiqua" pitchFamily="18" charset="0"/>
                </a:rPr>
                <a:t>Παρουσίαση παραγόμενου Ε.Υ</a:t>
              </a:r>
              <a:r>
                <a:rPr lang="el-GR" sz="2000" b="1" dirty="0" smtClean="0">
                  <a:latin typeface="Book Antiqua" pitchFamily="18" charset="0"/>
                </a:rPr>
                <a:t>. (4/4)</a:t>
              </a:r>
              <a:endParaRPr lang="el-GR" sz="2000" b="1" dirty="0">
                <a:latin typeface="Book Antiqua" pitchFamily="18" charset="0"/>
              </a:endParaRPr>
            </a:p>
          </p:txBody>
        </p:sp>
      </p:grpSp>
      <p:sp>
        <p:nvSpPr>
          <p:cNvPr id="9" name="TextBox 8"/>
          <p:cNvSpPr txBox="1"/>
          <p:nvPr/>
        </p:nvSpPr>
        <p:spPr>
          <a:xfrm>
            <a:off x="2043855" y="2018728"/>
            <a:ext cx="6233043" cy="400110"/>
          </a:xfrm>
          <a:prstGeom prst="rect">
            <a:avLst/>
          </a:prstGeom>
          <a:noFill/>
        </p:spPr>
        <p:txBody>
          <a:bodyPr wrap="square" rtlCol="0">
            <a:spAutoFit/>
          </a:bodyPr>
          <a:lstStyle/>
          <a:p>
            <a:pPr algn="ctr"/>
            <a:r>
              <a:rPr lang="el-GR" sz="2000" b="1" dirty="0" smtClean="0">
                <a:solidFill>
                  <a:srgbClr val="C00000"/>
                </a:solidFill>
                <a:latin typeface="Book Antiqua" pitchFamily="18" charset="0"/>
              </a:rPr>
              <a:t>Δραστηριότητες Εκπαιδευτικού Υλικού</a:t>
            </a:r>
            <a:endParaRPr lang="en-US" sz="2000" b="1" dirty="0">
              <a:solidFill>
                <a:srgbClr val="C00000"/>
              </a:solidFill>
              <a:latin typeface="Book Antiqua" pitchFamily="18" charset="0"/>
            </a:endParaRPr>
          </a:p>
        </p:txBody>
      </p:sp>
      <p:pic>
        <p:nvPicPr>
          <p:cNvPr id="2" name="Εικόνα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76469" y="2504316"/>
            <a:ext cx="7215215" cy="3853917"/>
          </a:xfrm>
          <a:prstGeom prst="rect">
            <a:avLst/>
          </a:prstGeom>
        </p:spPr>
      </p:pic>
      <p:pic>
        <p:nvPicPr>
          <p:cNvPr id="4" name="Εικόνα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76469" y="2514720"/>
            <a:ext cx="7215449" cy="3859279"/>
          </a:xfrm>
          <a:prstGeom prst="rect">
            <a:avLst/>
          </a:prstGeom>
        </p:spPr>
      </p:pic>
      <p:pic>
        <p:nvPicPr>
          <p:cNvPr id="5" name="Εικόνα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75101" y="2506301"/>
            <a:ext cx="7216817" cy="3851932"/>
          </a:xfrm>
          <a:prstGeom prst="rect">
            <a:avLst/>
          </a:prstGeom>
        </p:spPr>
      </p:pic>
    </p:spTree>
    <p:extLst>
      <p:ext uri="{BB962C8B-B14F-4D97-AF65-F5344CB8AC3E}">
        <p14:creationId xmlns:p14="http://schemas.microsoft.com/office/powerpoint/2010/main" val="3577336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78971" y="-1905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8927" y="336850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1009" y="3354824"/>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8655836" y="5875167"/>
            <a:ext cx="893194"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4γ</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91301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84044" y="2525350"/>
            <a:ext cx="561368" cy="1992086"/>
            <a:chOff x="-84044" y="2525350"/>
            <a:chExt cx="56136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3" name="Εικόνα 1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2225" y="307927"/>
            <a:ext cx="583200" cy="583200"/>
          </a:xfrm>
          <a:prstGeom prst="rect">
            <a:avLst/>
          </a:prstGeom>
        </p:spPr>
      </p:pic>
      <p:sp>
        <p:nvSpPr>
          <p:cNvPr id="2" name="Ορθογώνιο 1"/>
          <p:cNvSpPr/>
          <p:nvPr/>
        </p:nvSpPr>
        <p:spPr>
          <a:xfrm>
            <a:off x="1458277" y="1205606"/>
            <a:ext cx="7466462" cy="677108"/>
          </a:xfrm>
          <a:prstGeom prst="rect">
            <a:avLst/>
          </a:prstGeom>
        </p:spPr>
        <p:txBody>
          <a:bodyPr wrap="square">
            <a:spAutoFit/>
          </a:bodyPr>
          <a:lstStyle/>
          <a:p>
            <a:pPr algn="ctr"/>
            <a:r>
              <a:rPr lang="el-GR" dirty="0">
                <a:latin typeface="Book Antiqua" pitchFamily="18" charset="0"/>
              </a:rPr>
              <a:t>Η μεθοδολογική προσέγγιση που </a:t>
            </a:r>
            <a:r>
              <a:rPr lang="el-GR" dirty="0" smtClean="0">
                <a:latin typeface="Book Antiqua" pitchFamily="18" charset="0"/>
              </a:rPr>
              <a:t>χρησιμοποιήθηκε στην </a:t>
            </a:r>
            <a:r>
              <a:rPr lang="el-GR" dirty="0">
                <a:latin typeface="Book Antiqua" pitchFamily="18" charset="0"/>
              </a:rPr>
              <a:t>έρευνα ήταν η </a:t>
            </a:r>
            <a:r>
              <a:rPr lang="el-GR" sz="2000" b="1" dirty="0">
                <a:solidFill>
                  <a:srgbClr val="C00000"/>
                </a:solidFill>
                <a:latin typeface="Book Antiqua" pitchFamily="18" charset="0"/>
              </a:rPr>
              <a:t>ποιοτική μέθοδος της ανάλυσης περιεχομένου. </a:t>
            </a:r>
            <a:endParaRPr lang="en-US" sz="2000" b="1" dirty="0">
              <a:solidFill>
                <a:srgbClr val="C00000"/>
              </a:solidFill>
              <a:latin typeface="Book Antiqua" pitchFamily="18" charset="0"/>
            </a:endParaRPr>
          </a:p>
        </p:txBody>
      </p:sp>
      <p:sp>
        <p:nvSpPr>
          <p:cNvPr id="3" name="TextBox 2"/>
          <p:cNvSpPr txBox="1"/>
          <p:nvPr/>
        </p:nvSpPr>
        <p:spPr>
          <a:xfrm>
            <a:off x="19814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Μεθοδολογία Έρευνας (1/3)</a:t>
            </a:r>
            <a:endParaRPr lang="en-US" sz="2400" b="1" dirty="0">
              <a:solidFill>
                <a:srgbClr val="C00000"/>
              </a:solidFill>
              <a:latin typeface="Book Antiqua" pitchFamily="18" charset="0"/>
            </a:endParaRPr>
          </a:p>
        </p:txBody>
      </p:sp>
      <p:sp>
        <p:nvSpPr>
          <p:cNvPr id="185" name="TextBox 184">
            <a:extLst>
              <a:ext uri="{FF2B5EF4-FFF2-40B4-BE49-F238E27FC236}">
                <a16:creationId xmlns="" xmlns:a16="http://schemas.microsoft.com/office/drawing/2014/main" id="{E5B35CC8-C589-4624-B27F-B98435E976C1}"/>
              </a:ext>
            </a:extLst>
          </p:cNvPr>
          <p:cNvSpPr txBox="1"/>
          <p:nvPr/>
        </p:nvSpPr>
        <p:spPr>
          <a:xfrm>
            <a:off x="-5470580" y="957731"/>
            <a:ext cx="3126392" cy="369332"/>
          </a:xfrm>
          <a:prstGeom prst="rect">
            <a:avLst/>
          </a:prstGeom>
          <a:noFill/>
        </p:spPr>
        <p:txBody>
          <a:bodyPr wrap="square" rtlCol="0">
            <a:spAutoFit/>
          </a:bodyPr>
          <a:lstStyle/>
          <a:p>
            <a:pPr algn="ctr"/>
            <a:endParaRPr lang="en-US" dirty="0">
              <a:latin typeface="Book Antiqua" pitchFamily="18" charset="0"/>
            </a:endParaRPr>
          </a:p>
        </p:txBody>
      </p:sp>
      <p:sp>
        <p:nvSpPr>
          <p:cNvPr id="4" name="TextBox 3"/>
          <p:cNvSpPr txBox="1"/>
          <p:nvPr/>
        </p:nvSpPr>
        <p:spPr>
          <a:xfrm>
            <a:off x="-5100930" y="3669852"/>
            <a:ext cx="2387091" cy="400110"/>
          </a:xfrm>
          <a:prstGeom prst="rect">
            <a:avLst/>
          </a:prstGeom>
          <a:noFill/>
        </p:spPr>
        <p:txBody>
          <a:bodyPr wrap="square" rtlCol="0">
            <a:spAutoFit/>
          </a:bodyPr>
          <a:lstStyle/>
          <a:p>
            <a:endParaRPr lang="en-US" sz="2000" dirty="0">
              <a:latin typeface="Book Antiqua" pitchFamily="18" charset="0"/>
            </a:endParaRPr>
          </a:p>
        </p:txBody>
      </p:sp>
      <p:grpSp>
        <p:nvGrpSpPr>
          <p:cNvPr id="219" name="Group 36">
            <a:extLst>
              <a:ext uri="{FF2B5EF4-FFF2-40B4-BE49-F238E27FC236}">
                <a16:creationId xmlns="" xmlns:a16="http://schemas.microsoft.com/office/drawing/2014/main" id="{A3261FD8-A20F-4F62-BA18-D27531625E5C}"/>
              </a:ext>
            </a:extLst>
          </p:cNvPr>
          <p:cNvGrpSpPr/>
          <p:nvPr/>
        </p:nvGrpSpPr>
        <p:grpSpPr>
          <a:xfrm>
            <a:off x="4616453" y="3089806"/>
            <a:ext cx="3273780" cy="2094848"/>
            <a:chOff x="3014487" y="317070"/>
            <a:chExt cx="2862481" cy="3650310"/>
          </a:xfrm>
          <a:solidFill>
            <a:schemeClr val="accent4">
              <a:lumMod val="40000"/>
              <a:lumOff val="60000"/>
            </a:schemeClr>
          </a:solidFill>
        </p:grpSpPr>
        <p:sp>
          <p:nvSpPr>
            <p:cNvPr id="220" name="Rectangle 5">
              <a:extLst>
                <a:ext uri="{FF2B5EF4-FFF2-40B4-BE49-F238E27FC236}">
                  <a16:creationId xmlns="" xmlns:a16="http://schemas.microsoft.com/office/drawing/2014/main" id="{13FB2846-6522-45AD-A863-B0435583D92C}"/>
                </a:ext>
              </a:extLst>
            </p:cNvPr>
            <p:cNvSpPr/>
            <p:nvPr/>
          </p:nvSpPr>
          <p:spPr>
            <a:xfrm>
              <a:off x="3014487" y="317070"/>
              <a:ext cx="2862481" cy="365031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Book Antiqua" pitchFamily="18" charset="0"/>
              </a:endParaRPr>
            </a:p>
          </p:txBody>
        </p:sp>
        <p:sp>
          <p:nvSpPr>
            <p:cNvPr id="225" name="TextBox 224">
              <a:extLst>
                <a:ext uri="{FF2B5EF4-FFF2-40B4-BE49-F238E27FC236}">
                  <a16:creationId xmlns="" xmlns:a16="http://schemas.microsoft.com/office/drawing/2014/main" id="{AF873B76-8B4D-4B53-8781-83703DE519C1}"/>
                </a:ext>
              </a:extLst>
            </p:cNvPr>
            <p:cNvSpPr txBox="1"/>
            <p:nvPr/>
          </p:nvSpPr>
          <p:spPr>
            <a:xfrm>
              <a:off x="3428974" y="759872"/>
              <a:ext cx="2430866" cy="2976499"/>
            </a:xfrm>
            <a:prstGeom prst="rect">
              <a:avLst/>
            </a:prstGeom>
            <a:grpFill/>
          </p:spPr>
          <p:txBody>
            <a:bodyPr wrap="square" rtlCol="0">
              <a:spAutoFit/>
            </a:bodyPr>
            <a:lstStyle/>
            <a:p>
              <a:pPr marL="285750" indent="-285750">
                <a:spcAft>
                  <a:spcPts val="600"/>
                </a:spcAft>
                <a:buFont typeface="Book Antiqua" pitchFamily="18" charset="0"/>
                <a:buChar char="►"/>
              </a:pPr>
              <a:r>
                <a:rPr lang="el-GR" dirty="0" smtClean="0">
                  <a:latin typeface="Book Antiqua" pitchFamily="18" charset="0"/>
                </a:rPr>
                <a:t>Φύλλο</a:t>
              </a:r>
            </a:p>
            <a:p>
              <a:pPr marL="285750" indent="-285750">
                <a:spcAft>
                  <a:spcPts val="600"/>
                </a:spcAft>
                <a:buFont typeface="Book Antiqua" pitchFamily="18" charset="0"/>
                <a:buChar char="►"/>
              </a:pPr>
              <a:r>
                <a:rPr lang="el-GR" dirty="0" smtClean="0">
                  <a:latin typeface="Book Antiqua" pitchFamily="18" charset="0"/>
                </a:rPr>
                <a:t>Ηλικιακή </a:t>
              </a:r>
              <a:r>
                <a:rPr lang="el-GR" dirty="0">
                  <a:latin typeface="Book Antiqua" pitchFamily="18" charset="0"/>
                </a:rPr>
                <a:t>κλίμακα</a:t>
              </a:r>
            </a:p>
            <a:p>
              <a:pPr marL="285750" indent="-285750">
                <a:spcAft>
                  <a:spcPts val="600"/>
                </a:spcAft>
                <a:buFont typeface="Book Antiqua" pitchFamily="18" charset="0"/>
                <a:buChar char="►"/>
              </a:pPr>
              <a:r>
                <a:rPr lang="el-GR" dirty="0">
                  <a:latin typeface="Book Antiqua" pitchFamily="18" charset="0"/>
                </a:rPr>
                <a:t>Χρόνια προϋπηρεσίας</a:t>
              </a:r>
            </a:p>
            <a:p>
              <a:pPr marL="285750" indent="-285750">
                <a:spcAft>
                  <a:spcPts val="600"/>
                </a:spcAft>
                <a:buFont typeface="Book Antiqua" pitchFamily="18" charset="0"/>
                <a:buChar char="►"/>
              </a:pPr>
              <a:r>
                <a:rPr lang="el-GR" dirty="0">
                  <a:latin typeface="Book Antiqua" pitchFamily="18" charset="0"/>
                </a:rPr>
                <a:t>Τεχνολογικό Επίπεδο </a:t>
              </a:r>
              <a:r>
                <a:rPr lang="el-GR" dirty="0" smtClean="0">
                  <a:latin typeface="Book Antiqua" pitchFamily="18" charset="0"/>
                </a:rPr>
                <a:t>Εκπαιδευτικών</a:t>
              </a:r>
              <a:endParaRPr lang="el-GR" dirty="0">
                <a:latin typeface="Book Antiqua" pitchFamily="18" charset="0"/>
              </a:endParaRPr>
            </a:p>
          </p:txBody>
        </p:sp>
      </p:grpSp>
      <p:grpSp>
        <p:nvGrpSpPr>
          <p:cNvPr id="226" name="Group 35">
            <a:extLst>
              <a:ext uri="{FF2B5EF4-FFF2-40B4-BE49-F238E27FC236}">
                <a16:creationId xmlns="" xmlns:a16="http://schemas.microsoft.com/office/drawing/2014/main" id="{594BDEA6-2705-4CA8-B87C-0806B9BC5CB8}"/>
              </a:ext>
            </a:extLst>
          </p:cNvPr>
          <p:cNvGrpSpPr/>
          <p:nvPr/>
        </p:nvGrpSpPr>
        <p:grpSpPr>
          <a:xfrm>
            <a:off x="1533006" y="3020424"/>
            <a:ext cx="3528000" cy="2196000"/>
            <a:chOff x="1924506" y="2584174"/>
            <a:chExt cx="2478542" cy="3267121"/>
          </a:xfrm>
          <a:solidFill>
            <a:schemeClr val="accent4">
              <a:lumMod val="40000"/>
              <a:lumOff val="60000"/>
            </a:schemeClr>
          </a:solidFill>
        </p:grpSpPr>
        <p:sp>
          <p:nvSpPr>
            <p:cNvPr id="227" name="Rectangle 3">
              <a:extLst>
                <a:ext uri="{FF2B5EF4-FFF2-40B4-BE49-F238E27FC236}">
                  <a16:creationId xmlns="" xmlns:a16="http://schemas.microsoft.com/office/drawing/2014/main" id="{0C3EAC3B-3EF3-4C8E-A7FD-7EB1DC3A28EC}"/>
                </a:ext>
              </a:extLst>
            </p:cNvPr>
            <p:cNvSpPr/>
            <p:nvPr/>
          </p:nvSpPr>
          <p:spPr>
            <a:xfrm>
              <a:off x="1924506" y="2584174"/>
              <a:ext cx="2478542" cy="3267121"/>
            </a:xfrm>
            <a:prstGeom prst="rect">
              <a:avLst/>
            </a:prstGeom>
            <a:grpFill/>
            <a:ln>
              <a:noFill/>
            </a:ln>
            <a:effectLst>
              <a:outerShdw blurRad="609600" dist="279400" algn="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ook Antiqua" pitchFamily="18" charset="0"/>
              </a:endParaRPr>
            </a:p>
          </p:txBody>
        </p:sp>
        <p:sp>
          <p:nvSpPr>
            <p:cNvPr id="233" name="TextBox 232">
              <a:extLst>
                <a:ext uri="{FF2B5EF4-FFF2-40B4-BE49-F238E27FC236}">
                  <a16:creationId xmlns="" xmlns:a16="http://schemas.microsoft.com/office/drawing/2014/main" id="{E5B35CC8-C589-4624-B27F-B98435E976C1}"/>
                </a:ext>
              </a:extLst>
            </p:cNvPr>
            <p:cNvSpPr txBox="1"/>
            <p:nvPr/>
          </p:nvSpPr>
          <p:spPr>
            <a:xfrm>
              <a:off x="1965333" y="2660268"/>
              <a:ext cx="2356501" cy="3117147"/>
            </a:xfrm>
            <a:prstGeom prst="rect">
              <a:avLst/>
            </a:prstGeom>
            <a:grpFill/>
          </p:spPr>
          <p:txBody>
            <a:bodyPr wrap="square" rtlCol="0">
              <a:spAutoFit/>
            </a:bodyPr>
            <a:lstStyle/>
            <a:p>
              <a:pPr algn="ctr"/>
              <a:r>
                <a:rPr lang="el-GR" sz="2000" b="1" dirty="0" smtClean="0">
                  <a:solidFill>
                    <a:srgbClr val="C00000"/>
                  </a:solidFill>
                  <a:latin typeface="Book Antiqua" pitchFamily="18" charset="0"/>
                </a:rPr>
                <a:t>6</a:t>
              </a:r>
              <a:r>
                <a:rPr lang="el-GR" dirty="0" smtClean="0">
                  <a:latin typeface="Book Antiqua" pitchFamily="18" charset="0"/>
                </a:rPr>
                <a:t> Εκπαιδευτικοί </a:t>
              </a:r>
              <a:r>
                <a:rPr lang="el-GR" dirty="0">
                  <a:latin typeface="Book Antiqua" pitchFamily="18" charset="0"/>
                </a:rPr>
                <a:t>Πρωτοβάθμιας Εκπαίδευσης. </a:t>
              </a:r>
              <a:endParaRPr lang="el-GR" dirty="0" smtClean="0">
                <a:latin typeface="Book Antiqua" pitchFamily="18" charset="0"/>
              </a:endParaRPr>
            </a:p>
            <a:p>
              <a:pPr algn="ctr"/>
              <a:endParaRPr lang="el-GR" dirty="0">
                <a:latin typeface="Book Antiqua" pitchFamily="18" charset="0"/>
              </a:endParaRPr>
            </a:p>
            <a:p>
              <a:pPr marL="285750" indent="-285750" algn="ctr">
                <a:buFont typeface="Arial" pitchFamily="34" charset="0"/>
                <a:buChar char="•"/>
              </a:pPr>
              <a:r>
                <a:rPr lang="el-GR" sz="2000" b="1" dirty="0">
                  <a:solidFill>
                    <a:srgbClr val="C00000"/>
                  </a:solidFill>
                  <a:latin typeface="Book Antiqua" pitchFamily="18" charset="0"/>
                </a:rPr>
                <a:t>4</a:t>
              </a:r>
              <a:r>
                <a:rPr lang="el-GR" dirty="0">
                  <a:latin typeface="Book Antiqua" pitchFamily="18" charset="0"/>
                </a:rPr>
                <a:t> εκπαιδευτικοί κλάδου ΠΕ70</a:t>
              </a:r>
            </a:p>
            <a:p>
              <a:pPr marL="285750" indent="-285750" algn="ctr">
                <a:buFont typeface="Arial" pitchFamily="34" charset="0"/>
                <a:buChar char="•"/>
              </a:pPr>
              <a:r>
                <a:rPr lang="el-GR" sz="2000" b="1" dirty="0">
                  <a:solidFill>
                    <a:srgbClr val="C00000"/>
                  </a:solidFill>
                  <a:latin typeface="Book Antiqua" pitchFamily="18" charset="0"/>
                </a:rPr>
                <a:t>2</a:t>
              </a:r>
              <a:r>
                <a:rPr lang="el-GR" dirty="0">
                  <a:solidFill>
                    <a:srgbClr val="C00000"/>
                  </a:solidFill>
                  <a:latin typeface="Book Antiqua" pitchFamily="18" charset="0"/>
                </a:rPr>
                <a:t> </a:t>
              </a:r>
              <a:r>
                <a:rPr lang="el-GR" dirty="0">
                  <a:latin typeface="Book Antiqua" pitchFamily="18" charset="0"/>
                </a:rPr>
                <a:t>εκπαιδευτικοί κλάδου </a:t>
              </a:r>
              <a:r>
                <a:rPr lang="el-GR" dirty="0" smtClean="0">
                  <a:latin typeface="Book Antiqua" pitchFamily="18" charset="0"/>
                </a:rPr>
                <a:t>ΠΕ60 </a:t>
              </a:r>
              <a:endParaRPr lang="en-US" dirty="0">
                <a:solidFill>
                  <a:srgbClr val="FF0066"/>
                </a:solidFill>
                <a:latin typeface="Book Antiqua" pitchFamily="18" charset="0"/>
              </a:endParaRPr>
            </a:p>
          </p:txBody>
        </p:sp>
      </p:grpSp>
      <p:sp>
        <p:nvSpPr>
          <p:cNvPr id="9" name="TextBox 8"/>
          <p:cNvSpPr txBox="1"/>
          <p:nvPr/>
        </p:nvSpPr>
        <p:spPr>
          <a:xfrm>
            <a:off x="3607380" y="2192864"/>
            <a:ext cx="2755787" cy="830997"/>
          </a:xfrm>
          <a:prstGeom prst="rect">
            <a:avLst/>
          </a:prstGeom>
          <a:noFill/>
        </p:spPr>
        <p:txBody>
          <a:bodyPr wrap="square" rtlCol="0">
            <a:spAutoFit/>
          </a:bodyPr>
          <a:lstStyle/>
          <a:p>
            <a:pPr algn="ctr"/>
            <a:r>
              <a:rPr lang="el-GR" sz="2400" b="1" dirty="0" smtClean="0">
                <a:latin typeface="Book Antiqua" pitchFamily="18" charset="0"/>
              </a:rPr>
              <a:t>Προφίλ Δείγματος</a:t>
            </a:r>
          </a:p>
        </p:txBody>
      </p:sp>
      <p:sp>
        <p:nvSpPr>
          <p:cNvPr id="134" name="Ορθογώνιο 133"/>
          <p:cNvSpPr/>
          <p:nvPr/>
        </p:nvSpPr>
        <p:spPr>
          <a:xfrm>
            <a:off x="948537" y="5549416"/>
            <a:ext cx="7655722" cy="1323439"/>
          </a:xfrm>
          <a:prstGeom prst="rect">
            <a:avLst/>
          </a:prstGeom>
        </p:spPr>
        <p:txBody>
          <a:bodyPr wrap="square">
            <a:spAutoFit/>
          </a:bodyPr>
          <a:lstStyle/>
          <a:p>
            <a:pPr algn="just"/>
            <a:r>
              <a:rPr lang="el-GR" sz="1600" dirty="0">
                <a:latin typeface="Book Antiqua" pitchFamily="18" charset="0"/>
              </a:rPr>
              <a:t>Η έρευνα </a:t>
            </a:r>
            <a:r>
              <a:rPr lang="el-GR" sz="1600" dirty="0" smtClean="0">
                <a:latin typeface="Book Antiqua" pitchFamily="18" charset="0"/>
              </a:rPr>
              <a:t>πραγματοποιήθηκε την περίοδο Απριλίου - Ιουλίου </a:t>
            </a:r>
            <a:r>
              <a:rPr lang="el-GR" sz="1600" dirty="0">
                <a:latin typeface="Book Antiqua" pitchFamily="18" charset="0"/>
              </a:rPr>
              <a:t>του </a:t>
            </a:r>
            <a:r>
              <a:rPr lang="el-GR" sz="1600" dirty="0" smtClean="0">
                <a:latin typeface="Book Antiqua" pitchFamily="18" charset="0"/>
              </a:rPr>
              <a:t>2020 και </a:t>
            </a:r>
            <a:r>
              <a:rPr lang="el-GR" sz="1600" dirty="0">
                <a:latin typeface="Book Antiqua" pitchFamily="18" charset="0"/>
              </a:rPr>
              <a:t>είχε ως αντικείμενο τη διερεύνηση των απόψεων των </a:t>
            </a:r>
            <a:r>
              <a:rPr lang="el-GR" sz="1600" dirty="0" smtClean="0">
                <a:latin typeface="Book Antiqua" pitchFamily="18" charset="0"/>
              </a:rPr>
              <a:t>εκπαιδευτικών ως </a:t>
            </a:r>
            <a:r>
              <a:rPr lang="el-GR" sz="1600" dirty="0">
                <a:latin typeface="Book Antiqua" pitchFamily="18" charset="0"/>
              </a:rPr>
              <a:t>προς </a:t>
            </a:r>
            <a:r>
              <a:rPr lang="el-GR" sz="1600" dirty="0" smtClean="0">
                <a:latin typeface="Book Antiqua" pitchFamily="18" charset="0"/>
              </a:rPr>
              <a:t>α) το ΕΥ που σχεδιάστηκε με τη μέθοδο της ΕξΑΕ</a:t>
            </a:r>
            <a:r>
              <a:rPr lang="en-US" sz="1600" dirty="0">
                <a:latin typeface="Book Antiqua" pitchFamily="18" charset="0"/>
              </a:rPr>
              <a:t> </a:t>
            </a:r>
            <a:r>
              <a:rPr lang="el-GR" sz="1600" dirty="0" smtClean="0">
                <a:latin typeface="Book Antiqua" pitchFamily="18" charset="0"/>
              </a:rPr>
              <a:t>και β) τη </a:t>
            </a:r>
            <a:r>
              <a:rPr lang="en-US" sz="1600" dirty="0" smtClean="0">
                <a:latin typeface="Book Antiqua" pitchFamily="18" charset="0"/>
              </a:rPr>
              <a:t> </a:t>
            </a:r>
            <a:r>
              <a:rPr lang="el-GR" sz="1600" dirty="0" smtClean="0">
                <a:latin typeface="Book Antiqua" pitchFamily="18" charset="0"/>
              </a:rPr>
              <a:t>χρήση, αξιοποίηση</a:t>
            </a:r>
            <a:r>
              <a:rPr lang="en-US" sz="1600" dirty="0" smtClean="0">
                <a:latin typeface="Book Antiqua" pitchFamily="18" charset="0"/>
              </a:rPr>
              <a:t> </a:t>
            </a:r>
            <a:r>
              <a:rPr lang="el-GR" sz="1600" dirty="0">
                <a:latin typeface="Book Antiqua" pitchFamily="18" charset="0"/>
              </a:rPr>
              <a:t>και τα </a:t>
            </a:r>
            <a:r>
              <a:rPr lang="el-GR" sz="1600" dirty="0" smtClean="0">
                <a:latin typeface="Book Antiqua" pitchFamily="18" charset="0"/>
              </a:rPr>
              <a:t>οφέλη</a:t>
            </a:r>
            <a:r>
              <a:rPr lang="en-US" sz="1600" dirty="0" smtClean="0">
                <a:latin typeface="Book Antiqua" pitchFamily="18" charset="0"/>
              </a:rPr>
              <a:t> </a:t>
            </a:r>
            <a:r>
              <a:rPr lang="el-GR" sz="1600" dirty="0" smtClean="0">
                <a:latin typeface="Book Antiqua" pitchFamily="18" charset="0"/>
              </a:rPr>
              <a:t>που </a:t>
            </a:r>
            <a:r>
              <a:rPr lang="el-GR" sz="1600" dirty="0">
                <a:latin typeface="Book Antiqua" pitchFamily="18" charset="0"/>
              </a:rPr>
              <a:t>παρέχουν οι τεχνικές </a:t>
            </a:r>
            <a:r>
              <a:rPr lang="el-GR" sz="1600" dirty="0" smtClean="0">
                <a:latin typeface="Book Antiqua" pitchFamily="18" charset="0"/>
              </a:rPr>
              <a:t>(</a:t>
            </a:r>
            <a:r>
              <a:rPr lang="en-US" sz="1600" dirty="0" smtClean="0">
                <a:latin typeface="Book Antiqua" pitchFamily="18" charset="0"/>
              </a:rPr>
              <a:t>Papier Mache, Stop Motion Animation</a:t>
            </a:r>
            <a:r>
              <a:rPr lang="el-GR" sz="1600" dirty="0" smtClean="0">
                <a:latin typeface="Book Antiqua" pitchFamily="18" charset="0"/>
              </a:rPr>
              <a:t>)</a:t>
            </a:r>
            <a:r>
              <a:rPr lang="en-US" sz="1600" dirty="0" smtClean="0">
                <a:latin typeface="Book Antiqua" pitchFamily="18" charset="0"/>
              </a:rPr>
              <a:t> </a:t>
            </a:r>
            <a:r>
              <a:rPr lang="el-GR" sz="1600" dirty="0" smtClean="0">
                <a:latin typeface="Book Antiqua" pitchFamily="18" charset="0"/>
              </a:rPr>
              <a:t>στους μαθητές κατά την </a:t>
            </a:r>
            <a:r>
              <a:rPr lang="el-GR" sz="1600" dirty="0">
                <a:latin typeface="Book Antiqua" pitchFamily="18" charset="0"/>
              </a:rPr>
              <a:t>εκπαιδευτική </a:t>
            </a:r>
            <a:r>
              <a:rPr lang="el-GR" sz="1600" dirty="0" smtClean="0">
                <a:latin typeface="Book Antiqua" pitchFamily="18" charset="0"/>
              </a:rPr>
              <a:t>διαδικασία.</a:t>
            </a:r>
            <a:endParaRPr lang="en-US" sz="1600" dirty="0">
              <a:latin typeface="Book Antiqua" pitchFamily="18" charset="0"/>
            </a:endParaRPr>
          </a:p>
        </p:txBody>
      </p:sp>
    </p:spTree>
    <p:extLst>
      <p:ext uri="{BB962C8B-B14F-4D97-AF65-F5344CB8AC3E}">
        <p14:creationId xmlns:p14="http://schemas.microsoft.com/office/powerpoint/2010/main" val="12792420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75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1000"/>
                                        <p:tgtEl>
                                          <p:spTgt spid="226"/>
                                        </p:tgtEl>
                                      </p:cBhvr>
                                    </p:animEffect>
                                    <p:anim calcmode="lin" valueType="num">
                                      <p:cBhvr>
                                        <p:cTn id="8" dur="1000" fill="hold"/>
                                        <p:tgtEl>
                                          <p:spTgt spid="226"/>
                                        </p:tgtEl>
                                        <p:attrNameLst>
                                          <p:attrName>ppt_x</p:attrName>
                                        </p:attrNameLst>
                                      </p:cBhvr>
                                      <p:tavLst>
                                        <p:tav tm="0">
                                          <p:val>
                                            <p:strVal val="#ppt_x"/>
                                          </p:val>
                                        </p:tav>
                                        <p:tav tm="100000">
                                          <p:val>
                                            <p:strVal val="#ppt_x"/>
                                          </p:val>
                                        </p:tav>
                                      </p:tavLst>
                                    </p:anim>
                                    <p:anim calcmode="lin" valueType="num">
                                      <p:cBhvr>
                                        <p:cTn id="9" dur="1000" fill="hold"/>
                                        <p:tgtEl>
                                          <p:spTgt spid="226"/>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42" presetClass="entr" presetSubtype="0" fill="hold" nodeType="afterEffect">
                                  <p:stCondLst>
                                    <p:cond delay="750"/>
                                  </p:stCondLst>
                                  <p:childTnLst>
                                    <p:set>
                                      <p:cBhvr>
                                        <p:cTn id="12" dur="1" fill="hold">
                                          <p:stCondLst>
                                            <p:cond delay="0"/>
                                          </p:stCondLst>
                                        </p:cTn>
                                        <p:tgtEl>
                                          <p:spTgt spid="219"/>
                                        </p:tgtEl>
                                        <p:attrNameLst>
                                          <p:attrName>style.visibility</p:attrName>
                                        </p:attrNameLst>
                                      </p:cBhvr>
                                      <p:to>
                                        <p:strVal val="visible"/>
                                      </p:to>
                                    </p:set>
                                    <p:animEffect transition="in" filter="fade">
                                      <p:cBhvr>
                                        <p:cTn id="13" dur="1000"/>
                                        <p:tgtEl>
                                          <p:spTgt spid="219"/>
                                        </p:tgtEl>
                                      </p:cBhvr>
                                    </p:animEffect>
                                    <p:anim calcmode="lin" valueType="num">
                                      <p:cBhvr>
                                        <p:cTn id="14" dur="1000" fill="hold"/>
                                        <p:tgtEl>
                                          <p:spTgt spid="219"/>
                                        </p:tgtEl>
                                        <p:attrNameLst>
                                          <p:attrName>ppt_x</p:attrName>
                                        </p:attrNameLst>
                                      </p:cBhvr>
                                      <p:tavLst>
                                        <p:tav tm="0">
                                          <p:val>
                                            <p:strVal val="#ppt_x"/>
                                          </p:val>
                                        </p:tav>
                                        <p:tav tm="100000">
                                          <p:val>
                                            <p:strVal val="#ppt_x"/>
                                          </p:val>
                                        </p:tav>
                                      </p:tavLst>
                                    </p:anim>
                                    <p:anim calcmode="lin" valueType="num">
                                      <p:cBhvr>
                                        <p:cTn id="15" dur="1000" fill="hold"/>
                                        <p:tgtEl>
                                          <p:spTgt spid="2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xmlns="" id="{208D727C-49D3-4C59-91D3-816C0DD22E21}"/>
              </a:ext>
            </a:extLst>
          </p:cNvPr>
          <p:cNvGrpSpPr/>
          <p:nvPr/>
        </p:nvGrpSpPr>
        <p:grpSpPr>
          <a:xfrm>
            <a:off x="-8288562"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5361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grpSp>
      <p:grpSp>
        <p:nvGrpSpPr>
          <p:cNvPr id="60" name="Group 59">
            <a:extLst>
              <a:ext uri="{FF2B5EF4-FFF2-40B4-BE49-F238E27FC236}">
                <a16:creationId xmlns:a16="http://schemas.microsoft.com/office/drawing/2014/main" xmlns="" id="{7728BA24-99D1-4E44-98AC-50745A94AD6C}"/>
              </a:ext>
            </a:extLst>
          </p:cNvPr>
          <p:cNvGrpSpPr/>
          <p:nvPr/>
        </p:nvGrpSpPr>
        <p:grpSpPr>
          <a:xfrm>
            <a:off x="-7197867"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83"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4443" y="3367846"/>
            <a:ext cx="398396" cy="398396"/>
          </a:xfrm>
          <a:prstGeom prst="rect">
            <a:avLst/>
          </a:prstGeom>
        </p:spPr>
      </p:pic>
      <p:pic>
        <p:nvPicPr>
          <p:cNvPr id="92" name="Picture 27">
            <a:extLst>
              <a:ext uri="{FF2B5EF4-FFF2-40B4-BE49-F238E27FC236}">
                <a16:creationId xmlns:a16="http://schemas.microsoft.com/office/drawing/2014/main" xmlns="" id="{2B44F548-697F-412D-9B99-861C272463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779553" y="3247473"/>
            <a:ext cx="530600" cy="530600"/>
          </a:xfrm>
          <a:prstGeom prst="rect">
            <a:avLst/>
          </a:prstGeom>
        </p:spPr>
      </p:pic>
      <p:grpSp>
        <p:nvGrpSpPr>
          <p:cNvPr id="123" name="Group 33">
            <a:extLst>
              <a:ext uri="{FF2B5EF4-FFF2-40B4-BE49-F238E27FC236}">
                <a16:creationId xmlns:a16="http://schemas.microsoft.com/office/drawing/2014/main" xmlns="" id="{0E4F6447-6163-4D6A-A8D2-BD63B6CB3A42}"/>
              </a:ext>
            </a:extLst>
          </p:cNvPr>
          <p:cNvGrpSpPr/>
          <p:nvPr/>
        </p:nvGrpSpPr>
        <p:grpSpPr>
          <a:xfrm>
            <a:off x="-7204147" y="0"/>
            <a:ext cx="9574094" cy="6858000"/>
            <a:chOff x="1082125" y="0"/>
            <a:chExt cx="9574094" cy="6858000"/>
          </a:xfrm>
        </p:grpSpPr>
        <p:sp>
          <p:nvSpPr>
            <p:cNvPr id="126" name="Rectangle 34">
              <a:extLst>
                <a:ext uri="{FF2B5EF4-FFF2-40B4-BE49-F238E27FC236}">
                  <a16:creationId xmlns:a16="http://schemas.microsoft.com/office/drawing/2014/main" xmlns="" id="{5CB8CB55-9DEC-4367-900E-7257FE1B874F}"/>
                </a:ext>
              </a:extLst>
            </p:cNvPr>
            <p:cNvSpPr/>
            <p:nvPr/>
          </p:nvSpPr>
          <p:spPr>
            <a:xfrm>
              <a:off x="108212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Freeform: Shape 35">
              <a:extLst>
                <a:ext uri="{FF2B5EF4-FFF2-40B4-BE49-F238E27FC236}">
                  <a16:creationId xmlns:a16="http://schemas.microsoft.com/office/drawing/2014/main" xmlns="" id="{9DBAEDD6-7153-4AFF-BDC7-5A225B4B5642}"/>
                </a:ext>
              </a:extLst>
            </p:cNvPr>
            <p:cNvSpPr/>
            <p:nvPr/>
          </p:nvSpPr>
          <p:spPr>
            <a:xfrm>
              <a:off x="948781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4" name="Picture 37">
              <a:extLst>
                <a:ext uri="{FF2B5EF4-FFF2-40B4-BE49-F238E27FC236}">
                  <a16:creationId xmlns:a16="http://schemas.microsoft.com/office/drawing/2014/main" xmlns="" id="{6FA13E8D-3FCC-4EC2-BD8C-6CE7CA0ECD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6" name="TextBox 145">
            <a:extLst>
              <a:ext uri="{FF2B5EF4-FFF2-40B4-BE49-F238E27FC236}">
                <a16:creationId xmlns:a16="http://schemas.microsoft.com/office/drawing/2014/main" xmlns="" id="{0E895421-2372-4C7F-93D2-3B0353A6E7BD}"/>
              </a:ext>
            </a:extLst>
          </p:cNvPr>
          <p:cNvSpPr txBox="1"/>
          <p:nvPr/>
        </p:nvSpPr>
        <p:spPr>
          <a:xfrm rot="16200000">
            <a:off x="991568" y="3345757"/>
            <a:ext cx="2334029"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sp>
        <p:nvSpPr>
          <p:cNvPr id="147" name="TextBox 146">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4" name="Graphic 39" descr="Bullseye">
            <a:extLst>
              <a:ext uri="{FF2B5EF4-FFF2-40B4-BE49-F238E27FC236}">
                <a16:creationId xmlns="" xmlns:a16="http://schemas.microsoft.com/office/drawing/2014/main" id="{9D985803-4D9D-46C0-8A61-72B6D76439D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p:blipFill>
        <p:spPr>
          <a:xfrm>
            <a:off x="6540177" y="1776340"/>
            <a:ext cx="1174135" cy="1174135"/>
          </a:xfrm>
          <a:prstGeom prst="rect">
            <a:avLst/>
          </a:prstGeom>
        </p:spPr>
      </p:pic>
      <p:sp>
        <p:nvSpPr>
          <p:cNvPr id="85" name="TextBox 84">
            <a:extLst>
              <a:ext uri="{FF2B5EF4-FFF2-40B4-BE49-F238E27FC236}">
                <a16:creationId xmlns="" xmlns:a16="http://schemas.microsoft.com/office/drawing/2014/main" id="{88771354-3DDE-454C-ABD4-8C29B1747CE3}"/>
              </a:ext>
            </a:extLst>
          </p:cNvPr>
          <p:cNvSpPr txBox="1"/>
          <p:nvPr/>
        </p:nvSpPr>
        <p:spPr>
          <a:xfrm>
            <a:off x="5205741" y="3567044"/>
            <a:ext cx="3957309" cy="2031325"/>
          </a:xfrm>
          <a:prstGeom prst="rect">
            <a:avLst/>
          </a:prstGeom>
          <a:noFill/>
        </p:spPr>
        <p:txBody>
          <a:bodyPr wrap="square" rtlCol="0">
            <a:spAutoFit/>
          </a:bodyPr>
          <a:lstStyle/>
          <a:p>
            <a:pPr algn="just"/>
            <a:r>
              <a:rPr lang="el-GR" dirty="0">
                <a:latin typeface="Book Antiqua" pitchFamily="18" charset="0"/>
              </a:rPr>
              <a:t>Σχεδιασμός, </a:t>
            </a:r>
            <a:r>
              <a:rPr lang="el-GR" dirty="0" smtClean="0">
                <a:latin typeface="Book Antiqua" pitchFamily="18" charset="0"/>
              </a:rPr>
              <a:t>Υλοποίηση </a:t>
            </a:r>
            <a:r>
              <a:rPr lang="el-GR" dirty="0">
                <a:latin typeface="Book Antiqua" pitchFamily="18" charset="0"/>
              </a:rPr>
              <a:t>και Αποτίμηση </a:t>
            </a:r>
            <a:r>
              <a:rPr lang="el-GR" dirty="0" smtClean="0">
                <a:latin typeface="Book Antiqua" pitchFamily="18" charset="0"/>
              </a:rPr>
              <a:t>Εκπαιδευτικού Υλικού </a:t>
            </a:r>
            <a:r>
              <a:rPr lang="el-GR" dirty="0">
                <a:latin typeface="Book Antiqua" pitchFamily="18" charset="0"/>
              </a:rPr>
              <a:t>για την επιμόρφωση Εκπαιδευτικών Α΄ Βάθμιας Εκπαίδευσης στην «Παιδαγωγική Αξιοποίηση της τεχνικής Papier Mache μέσω του Stop Motion Animation». </a:t>
            </a:r>
            <a:endParaRPr lang="en-US" dirty="0">
              <a:latin typeface="Book Antiqua" pitchFamily="18" charset="0"/>
            </a:endParaRPr>
          </a:p>
        </p:txBody>
      </p:sp>
      <p:sp>
        <p:nvSpPr>
          <p:cNvPr id="67" name="TextBox 66">
            <a:extLst>
              <a:ext uri="{FF2B5EF4-FFF2-40B4-BE49-F238E27FC236}">
                <a16:creationId xmlns:a16="http://schemas.microsoft.com/office/drawing/2014/main" xmlns="" id="{7F4373C1-3934-47C3-8F36-E2FB2615CA87}"/>
              </a:ext>
            </a:extLst>
          </p:cNvPr>
          <p:cNvSpPr txBox="1"/>
          <p:nvPr/>
        </p:nvSpPr>
        <p:spPr>
          <a:xfrm>
            <a:off x="5218151" y="703373"/>
            <a:ext cx="3868699" cy="461665"/>
          </a:xfrm>
          <a:prstGeom prst="rect">
            <a:avLst/>
          </a:prstGeom>
          <a:noFill/>
        </p:spPr>
        <p:txBody>
          <a:bodyPr wrap="square" rtlCol="0">
            <a:spAutoFit/>
          </a:bodyPr>
          <a:lstStyle/>
          <a:p>
            <a:pPr algn="ctr"/>
            <a:r>
              <a:rPr lang="el-GR" sz="2400" b="1" dirty="0" smtClean="0">
                <a:latin typeface="Book Antiqua" pitchFamily="18" charset="0"/>
                <a:cs typeface="Times New Roman" pitchFamily="18" charset="0"/>
              </a:rPr>
              <a:t>Σκοπός</a:t>
            </a:r>
            <a:r>
              <a:rPr lang="el-GR" sz="2400" dirty="0" smtClean="0">
                <a:latin typeface="Book Antiqua" pitchFamily="18" charset="0"/>
                <a:cs typeface="Times New Roman" pitchFamily="18" charset="0"/>
              </a:rPr>
              <a:t>  της  ΔΕ είναι ο:</a:t>
            </a:r>
            <a:endParaRPr lang="en-US" sz="2400" dirty="0">
              <a:latin typeface="Book Antiqua" pitchFamily="18" charset="0"/>
              <a:cs typeface="Times New Roman" pitchFamily="18" charset="0"/>
            </a:endParaRPr>
          </a:p>
        </p:txBody>
      </p:sp>
      <p:sp>
        <p:nvSpPr>
          <p:cNvPr id="3" name="Ορθογώνιο 2"/>
          <p:cNvSpPr/>
          <p:nvPr/>
        </p:nvSpPr>
        <p:spPr>
          <a:xfrm>
            <a:off x="11569700" y="5896568"/>
            <a:ext cx="53091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1</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3" name="TextBox 52">
            <a:extLst>
              <a:ext uri="{FF2B5EF4-FFF2-40B4-BE49-F238E27FC236}">
                <a16:creationId xmlns:a16="http://schemas.microsoft.com/office/drawing/2014/main" xmlns="" id="{7F4373C1-3934-47C3-8F36-E2FB2615CA87}"/>
              </a:ext>
            </a:extLst>
          </p:cNvPr>
          <p:cNvSpPr txBox="1"/>
          <p:nvPr/>
        </p:nvSpPr>
        <p:spPr>
          <a:xfrm rot="16200000">
            <a:off x="2033570"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grpSp>
        <p:nvGrpSpPr>
          <p:cNvPr id="54" name="Ομάδα 53"/>
          <p:cNvGrpSpPr/>
          <p:nvPr/>
        </p:nvGrpSpPr>
        <p:grpSpPr>
          <a:xfrm>
            <a:off x="710085" y="2285998"/>
            <a:ext cx="540920" cy="2497680"/>
            <a:chOff x="710085" y="2285998"/>
            <a:chExt cx="540920" cy="2497680"/>
          </a:xfrm>
        </p:grpSpPr>
        <p:sp>
          <p:nvSpPr>
            <p:cNvPr id="59" name="TextBox 58">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64" name="TextBox 63">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65" name="Ομάδα 64"/>
          <p:cNvGrpSpPr/>
          <p:nvPr/>
        </p:nvGrpSpPr>
        <p:grpSpPr>
          <a:xfrm>
            <a:off x="-84044" y="2525350"/>
            <a:ext cx="561369" cy="1992086"/>
            <a:chOff x="-84044" y="2525350"/>
            <a:chExt cx="561369" cy="1992086"/>
          </a:xfrm>
        </p:grpSpPr>
        <p:sp>
          <p:nvSpPr>
            <p:cNvPr id="66" name="TextBox 65">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68" name="Ορθογώνιο 67"/>
            <p:cNvSpPr/>
            <p:nvPr/>
          </p:nvSpPr>
          <p:spPr>
            <a:xfrm rot="16200000">
              <a:off x="-465722"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spTree>
    <p:extLst>
      <p:ext uri="{BB962C8B-B14F-4D97-AF65-F5344CB8AC3E}">
        <p14:creationId xmlns:p14="http://schemas.microsoft.com/office/powerpoint/2010/main" val="13895613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2000" tmFilter="0, 0; .2, .5; .8, .5; 1, 0"/>
                                        <p:tgtEl>
                                          <p:spTgt spid="84"/>
                                        </p:tgtEl>
                                      </p:cBhvr>
                                    </p:animEffect>
                                    <p:animScale>
                                      <p:cBhvr>
                                        <p:cTn id="7" dur="1000" autoRev="1" fill="hold"/>
                                        <p:tgtEl>
                                          <p:spTgt spid="84"/>
                                        </p:tgtEl>
                                      </p:cBhvr>
                                      <p:by x="105000" y="105000"/>
                                    </p:animScale>
                                  </p:childTnLst>
                                </p:cTn>
                              </p:par>
                              <p:par>
                                <p:cTn id="8" presetID="10" presetClass="entr" presetSubtype="0" fill="hold" grpId="0" nodeType="withEffect">
                                  <p:stCondLst>
                                    <p:cond delay="250"/>
                                  </p:stCondLst>
                                  <p:childTnLst>
                                    <p:set>
                                      <p:cBhvr>
                                        <p:cTn id="9" dur="1" fill="hold">
                                          <p:stCondLst>
                                            <p:cond delay="0"/>
                                          </p:stCondLst>
                                        </p:cTn>
                                        <p:tgtEl>
                                          <p:spTgt spid="85"/>
                                        </p:tgtEl>
                                        <p:attrNameLst>
                                          <p:attrName>style.visibility</p:attrName>
                                        </p:attrNameLst>
                                      </p:cBhvr>
                                      <p:to>
                                        <p:strVal val="visible"/>
                                      </p:to>
                                    </p:set>
                                    <p:animEffect transition="in" filter="fade">
                                      <p:cBhvr>
                                        <p:cTn id="10"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8927" y="336850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1009" y="3354824"/>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8655836" y="5875167"/>
            <a:ext cx="893194"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4γ</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91301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103094" y="2525350"/>
            <a:ext cx="553673" cy="1992086"/>
            <a:chOff x="-103094" y="2525350"/>
            <a:chExt cx="553673"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48705" y="3343659"/>
              <a:ext cx="1444626" cy="353943"/>
            </a:xfrm>
            <a:prstGeom prst="rect">
              <a:avLst/>
            </a:prstGeom>
          </p:spPr>
          <p:txBody>
            <a:bodyPr wrap="none">
              <a:spAutoFit/>
            </a:bodyPr>
            <a:lstStyle/>
            <a:p>
              <a:pPr algn="ctr"/>
              <a:r>
                <a:rPr lang="el-GR" sz="1700" b="1" dirty="0" smtClean="0">
                  <a:solidFill>
                    <a:srgbClr val="F0EEF0"/>
                  </a:solidFill>
                  <a:latin typeface="Book Antiqua" pitchFamily="18" charset="0"/>
                </a:rPr>
                <a:t>Περιορισμοί</a:t>
              </a:r>
              <a:endParaRPr lang="en-US" sz="1700" b="1" dirty="0">
                <a:solidFill>
                  <a:srgbClr val="F0EEF0"/>
                </a:solidFill>
                <a:latin typeface="Book Antiqua" pitchFamily="18" charset="0"/>
              </a:endParaRPr>
            </a:p>
          </p:txBody>
        </p:sp>
      </p:grpSp>
      <p:pic>
        <p:nvPicPr>
          <p:cNvPr id="133" name="Εικόνα 1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2225" y="307927"/>
            <a:ext cx="583200" cy="583200"/>
          </a:xfrm>
          <a:prstGeom prst="rect">
            <a:avLst/>
          </a:prstGeom>
        </p:spPr>
      </p:pic>
      <p:sp>
        <p:nvSpPr>
          <p:cNvPr id="187" name="TextBox 186"/>
          <p:cNvSpPr txBox="1"/>
          <p:nvPr/>
        </p:nvSpPr>
        <p:spPr>
          <a:xfrm>
            <a:off x="19814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Μεθοδολογία Έρευνας (2/3)</a:t>
            </a:r>
            <a:endParaRPr lang="en-US" sz="2400" b="1" dirty="0">
              <a:solidFill>
                <a:srgbClr val="C00000"/>
              </a:solidFill>
              <a:latin typeface="Book Antiqua" pitchFamily="18" charset="0"/>
            </a:endParaRPr>
          </a:p>
        </p:txBody>
      </p:sp>
      <p:sp>
        <p:nvSpPr>
          <p:cNvPr id="188" name="TextBox 187"/>
          <p:cNvSpPr txBox="1"/>
          <p:nvPr/>
        </p:nvSpPr>
        <p:spPr>
          <a:xfrm>
            <a:off x="3160389" y="1689942"/>
            <a:ext cx="3168416" cy="461665"/>
          </a:xfrm>
          <a:prstGeom prst="rect">
            <a:avLst/>
          </a:prstGeom>
          <a:noFill/>
        </p:spPr>
        <p:txBody>
          <a:bodyPr wrap="square" rtlCol="0">
            <a:spAutoFit/>
          </a:bodyPr>
          <a:lstStyle/>
          <a:p>
            <a:pPr algn="ctr"/>
            <a:r>
              <a:rPr lang="el-GR" sz="2400" b="1" dirty="0" smtClean="0">
                <a:latin typeface="Book Antiqua" pitchFamily="18" charset="0"/>
              </a:rPr>
              <a:t>Συλλογή Δεδομένων</a:t>
            </a:r>
            <a:endParaRPr lang="en-US" sz="2400" b="1" dirty="0">
              <a:latin typeface="Book Antiqua" pitchFamily="18" charset="0"/>
            </a:endParaRPr>
          </a:p>
        </p:txBody>
      </p:sp>
      <p:sp>
        <p:nvSpPr>
          <p:cNvPr id="215" name="Rectangle 5">
            <a:extLst>
              <a:ext uri="{FF2B5EF4-FFF2-40B4-BE49-F238E27FC236}">
                <a16:creationId xmlns="" xmlns:a16="http://schemas.microsoft.com/office/drawing/2014/main" id="{16D0BBA1-C918-4A6C-805D-E62A8EACCDC5}"/>
              </a:ext>
            </a:extLst>
          </p:cNvPr>
          <p:cNvSpPr/>
          <p:nvPr/>
        </p:nvSpPr>
        <p:spPr>
          <a:xfrm>
            <a:off x="1634104" y="1958394"/>
            <a:ext cx="6660000" cy="4536000"/>
          </a:xfrm>
          <a:prstGeom prst="rect">
            <a:avLst/>
          </a:prstGeom>
          <a:noFill/>
          <a:ln>
            <a:noFill/>
          </a:ln>
          <a:effectLst>
            <a:glow rad="139700">
              <a:schemeClr val="accent2">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0" name="Group 17">
            <a:extLst>
              <a:ext uri="{FF2B5EF4-FFF2-40B4-BE49-F238E27FC236}">
                <a16:creationId xmlns="" xmlns:a16="http://schemas.microsoft.com/office/drawing/2014/main" id="{B660F6F4-07B6-4A9D-AE17-2D975B8FF7F5}"/>
              </a:ext>
            </a:extLst>
          </p:cNvPr>
          <p:cNvGrpSpPr/>
          <p:nvPr/>
        </p:nvGrpSpPr>
        <p:grpSpPr>
          <a:xfrm>
            <a:off x="1644110" y="2457450"/>
            <a:ext cx="6094591" cy="850854"/>
            <a:chOff x="6096001" y="885372"/>
            <a:chExt cx="4325257" cy="1068083"/>
          </a:xfrm>
        </p:grpSpPr>
        <p:sp>
          <p:nvSpPr>
            <p:cNvPr id="201" name="Rectangle 11">
              <a:extLst>
                <a:ext uri="{FF2B5EF4-FFF2-40B4-BE49-F238E27FC236}">
                  <a16:creationId xmlns="" xmlns:a16="http://schemas.microsoft.com/office/drawing/2014/main" id="{CC234201-63A0-44F2-8A88-8CB61C10F3E8}"/>
                </a:ext>
              </a:extLst>
            </p:cNvPr>
            <p:cNvSpPr/>
            <p:nvPr/>
          </p:nvSpPr>
          <p:spPr>
            <a:xfrm rot="281575">
              <a:off x="6799491" y="1618129"/>
              <a:ext cx="3585032" cy="335326"/>
            </a:xfrm>
            <a:prstGeom prst="rect">
              <a:avLst/>
            </a:prstGeom>
            <a:solidFill>
              <a:schemeClr val="bg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6">
              <a:extLst>
                <a:ext uri="{FF2B5EF4-FFF2-40B4-BE49-F238E27FC236}">
                  <a16:creationId xmlns="" xmlns:a16="http://schemas.microsoft.com/office/drawing/2014/main" id="{48A04BB8-6E12-4D84-A099-9B5FDB5A4EB1}"/>
                </a:ext>
              </a:extLst>
            </p:cNvPr>
            <p:cNvSpPr/>
            <p:nvPr/>
          </p:nvSpPr>
          <p:spPr>
            <a:xfrm>
              <a:off x="6096001" y="885372"/>
              <a:ext cx="4325257" cy="100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tx1"/>
                  </a:solidFill>
                  <a:latin typeface="Book Antiqua" pitchFamily="18" charset="0"/>
                </a:rPr>
                <a:t>Δόθηκε ερωτηματολόγιο με </a:t>
              </a:r>
              <a:r>
                <a:rPr lang="el-GR" sz="2000" dirty="0" smtClean="0">
                  <a:solidFill>
                    <a:srgbClr val="C00000"/>
                  </a:solidFill>
                  <a:latin typeface="Book Antiqua" pitchFamily="18" charset="0"/>
                </a:rPr>
                <a:t>71</a:t>
              </a:r>
              <a:r>
                <a:rPr lang="el-GR" sz="2000" dirty="0" smtClean="0">
                  <a:solidFill>
                    <a:schemeClr val="tx1"/>
                  </a:solidFill>
                  <a:latin typeface="Book Antiqua" pitchFamily="18" charset="0"/>
                </a:rPr>
                <a:t> συνολικά ερωτήσεις. </a:t>
              </a:r>
              <a:endParaRPr lang="en-US" sz="2000" dirty="0">
                <a:solidFill>
                  <a:schemeClr val="tx1"/>
                </a:solidFill>
                <a:latin typeface="Book Antiqua" pitchFamily="18" charset="0"/>
              </a:endParaRPr>
            </a:p>
          </p:txBody>
        </p:sp>
      </p:grpSp>
      <p:grpSp>
        <p:nvGrpSpPr>
          <p:cNvPr id="2" name="Ομάδα 1"/>
          <p:cNvGrpSpPr/>
          <p:nvPr/>
        </p:nvGrpSpPr>
        <p:grpSpPr>
          <a:xfrm>
            <a:off x="1644110" y="3294500"/>
            <a:ext cx="6094592" cy="1830937"/>
            <a:chOff x="1644110" y="3294500"/>
            <a:chExt cx="6094592" cy="1830937"/>
          </a:xfrm>
        </p:grpSpPr>
        <p:sp>
          <p:nvSpPr>
            <p:cNvPr id="205" name="Rectangle 6">
              <a:extLst>
                <a:ext uri="{FF2B5EF4-FFF2-40B4-BE49-F238E27FC236}">
                  <a16:creationId xmlns="" xmlns:a16="http://schemas.microsoft.com/office/drawing/2014/main" id="{48A04BB8-6E12-4D84-A099-9B5FDB5A4EB1}"/>
                </a:ext>
              </a:extLst>
            </p:cNvPr>
            <p:cNvSpPr/>
            <p:nvPr/>
          </p:nvSpPr>
          <p:spPr>
            <a:xfrm>
              <a:off x="1644110" y="3732059"/>
              <a:ext cx="3056593" cy="139337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solidFill>
                    <a:schemeClr val="tx1"/>
                  </a:solidFill>
                  <a:latin typeface="Book Antiqua" pitchFamily="18" charset="0"/>
                </a:rPr>
                <a:t>Από τις </a:t>
              </a:r>
              <a:r>
                <a:rPr lang="el-GR" sz="2000" b="1" dirty="0">
                  <a:solidFill>
                    <a:srgbClr val="C00000"/>
                  </a:solidFill>
                  <a:latin typeface="Book Antiqua" pitchFamily="18" charset="0"/>
                </a:rPr>
                <a:t>4</a:t>
              </a:r>
              <a:r>
                <a:rPr lang="el-GR" dirty="0">
                  <a:solidFill>
                    <a:schemeClr val="tx1"/>
                  </a:solidFill>
                  <a:latin typeface="Book Antiqua" pitchFamily="18" charset="0"/>
                </a:rPr>
                <a:t> ερωτήσεις  αντλούμε </a:t>
              </a:r>
              <a:r>
                <a:rPr lang="el-GR" dirty="0" smtClean="0">
                  <a:solidFill>
                    <a:schemeClr val="tx1"/>
                  </a:solidFill>
                  <a:latin typeface="Book Antiqua" pitchFamily="18" charset="0"/>
                </a:rPr>
                <a:t>το φύλλο</a:t>
              </a:r>
              <a:r>
                <a:rPr lang="el-GR" dirty="0">
                  <a:solidFill>
                    <a:schemeClr val="tx1"/>
                  </a:solidFill>
                  <a:latin typeface="Book Antiqua" pitchFamily="18" charset="0"/>
                </a:rPr>
                <a:t>, </a:t>
              </a:r>
              <a:r>
                <a:rPr lang="el-GR" dirty="0" smtClean="0">
                  <a:solidFill>
                    <a:schemeClr val="tx1"/>
                  </a:solidFill>
                  <a:latin typeface="Book Antiqua" pitchFamily="18" charset="0"/>
                </a:rPr>
                <a:t> την ηλικία</a:t>
              </a:r>
              <a:r>
                <a:rPr lang="el-GR" dirty="0">
                  <a:solidFill>
                    <a:schemeClr val="tx1"/>
                  </a:solidFill>
                  <a:latin typeface="Book Antiqua" pitchFamily="18" charset="0"/>
                </a:rPr>
                <a:t>, </a:t>
              </a:r>
              <a:r>
                <a:rPr lang="el-GR" dirty="0" smtClean="0">
                  <a:solidFill>
                    <a:schemeClr val="tx1"/>
                  </a:solidFill>
                  <a:latin typeface="Book Antiqua" pitchFamily="18" charset="0"/>
                </a:rPr>
                <a:t>τον κλάδο και τα</a:t>
              </a:r>
              <a:r>
                <a:rPr lang="en-US" dirty="0" smtClean="0">
                  <a:solidFill>
                    <a:schemeClr val="tx1"/>
                  </a:solidFill>
                  <a:latin typeface="Book Antiqua" pitchFamily="18" charset="0"/>
                </a:rPr>
                <a:t> </a:t>
              </a:r>
              <a:r>
                <a:rPr lang="el-GR" dirty="0" smtClean="0">
                  <a:solidFill>
                    <a:schemeClr val="tx1"/>
                  </a:solidFill>
                  <a:latin typeface="Book Antiqua" pitchFamily="18" charset="0"/>
                </a:rPr>
                <a:t> </a:t>
              </a:r>
              <a:r>
                <a:rPr lang="el-GR" dirty="0">
                  <a:solidFill>
                    <a:schemeClr val="tx1"/>
                  </a:solidFill>
                  <a:latin typeface="Book Antiqua" pitchFamily="18" charset="0"/>
                </a:rPr>
                <a:t>χρόνια </a:t>
              </a:r>
              <a:r>
                <a:rPr lang="el-GR" dirty="0" smtClean="0">
                  <a:solidFill>
                    <a:schemeClr val="tx1"/>
                  </a:solidFill>
                  <a:latin typeface="Book Antiqua" pitchFamily="18" charset="0"/>
                </a:rPr>
                <a:t>προϋπηρεσίας.</a:t>
              </a:r>
            </a:p>
            <a:p>
              <a:pPr algn="just"/>
              <a:endParaRPr lang="en-US" dirty="0">
                <a:solidFill>
                  <a:schemeClr val="tx1"/>
                </a:solidFill>
                <a:latin typeface="Book Antiqua" pitchFamily="18" charset="0"/>
              </a:endParaRPr>
            </a:p>
          </p:txBody>
        </p:sp>
        <p:sp>
          <p:nvSpPr>
            <p:cNvPr id="137" name="Rectangle 6">
              <a:extLst>
                <a:ext uri="{FF2B5EF4-FFF2-40B4-BE49-F238E27FC236}">
                  <a16:creationId xmlns="" xmlns:a16="http://schemas.microsoft.com/office/drawing/2014/main" id="{48A04BB8-6E12-4D84-A099-9B5FDB5A4EB1}"/>
                </a:ext>
              </a:extLst>
            </p:cNvPr>
            <p:cNvSpPr/>
            <p:nvPr/>
          </p:nvSpPr>
          <p:spPr>
            <a:xfrm>
              <a:off x="1644110" y="3294500"/>
              <a:ext cx="6094591" cy="39890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tx1"/>
                  </a:solidFill>
                  <a:latin typeface="Book Antiqua" pitchFamily="18" charset="0"/>
                </a:rPr>
                <a:t>Δημογραφικά στοιχεία</a:t>
              </a:r>
              <a:endParaRPr lang="en-US" sz="2000" dirty="0">
                <a:solidFill>
                  <a:schemeClr val="tx1"/>
                </a:solidFill>
                <a:latin typeface="Book Antiqua" pitchFamily="18" charset="0"/>
              </a:endParaRPr>
            </a:p>
          </p:txBody>
        </p:sp>
        <p:sp>
          <p:nvSpPr>
            <p:cNvPr id="211" name="Rectangle 6">
              <a:extLst>
                <a:ext uri="{FF2B5EF4-FFF2-40B4-BE49-F238E27FC236}">
                  <a16:creationId xmlns="" xmlns:a16="http://schemas.microsoft.com/office/drawing/2014/main" id="{48A04BB8-6E12-4D84-A099-9B5FDB5A4EB1}"/>
                </a:ext>
              </a:extLst>
            </p:cNvPr>
            <p:cNvSpPr/>
            <p:nvPr/>
          </p:nvSpPr>
          <p:spPr>
            <a:xfrm>
              <a:off x="4745639" y="3737556"/>
              <a:ext cx="2993063" cy="138788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solidFill>
                    <a:schemeClr val="tx1"/>
                  </a:solidFill>
                  <a:latin typeface="Book Antiqua" pitchFamily="18" charset="0"/>
                </a:rPr>
                <a:t>Από </a:t>
              </a:r>
              <a:r>
                <a:rPr lang="el-GR" dirty="0" smtClean="0">
                  <a:solidFill>
                    <a:schemeClr val="tx1"/>
                  </a:solidFill>
                  <a:latin typeface="Book Antiqua" pitchFamily="18" charset="0"/>
                </a:rPr>
                <a:t>τις </a:t>
              </a:r>
              <a:r>
                <a:rPr lang="el-GR" sz="2000" b="1" dirty="0" smtClean="0">
                  <a:solidFill>
                    <a:srgbClr val="C00000"/>
                  </a:solidFill>
                  <a:latin typeface="Book Antiqua" pitchFamily="18" charset="0"/>
                </a:rPr>
                <a:t>4</a:t>
              </a:r>
              <a:r>
                <a:rPr lang="el-GR" dirty="0" smtClean="0">
                  <a:solidFill>
                    <a:schemeClr val="tx1"/>
                  </a:solidFill>
                  <a:latin typeface="Book Antiqua" pitchFamily="18" charset="0"/>
                </a:rPr>
                <a:t> </a:t>
              </a:r>
              <a:r>
                <a:rPr lang="el-GR" dirty="0">
                  <a:solidFill>
                    <a:schemeClr val="tx1"/>
                  </a:solidFill>
                  <a:latin typeface="Book Antiqua" pitchFamily="18" charset="0"/>
                </a:rPr>
                <a:t>ερωτήσεις αντλούμε τη </a:t>
              </a:r>
              <a:r>
                <a:rPr lang="el-GR" b="1" dirty="0">
                  <a:solidFill>
                    <a:schemeClr val="tx1"/>
                  </a:solidFill>
                  <a:latin typeface="Book Antiqua" pitchFamily="18" charset="0"/>
                </a:rPr>
                <a:t>σχέση που </a:t>
              </a:r>
              <a:r>
                <a:rPr lang="el-GR" b="1" dirty="0" smtClean="0">
                  <a:solidFill>
                    <a:schemeClr val="tx1"/>
                  </a:solidFill>
                  <a:latin typeface="Book Antiqua" pitchFamily="18" charset="0"/>
                </a:rPr>
                <a:t>έχουν οι εκπαιδευτικοί </a:t>
              </a:r>
              <a:r>
                <a:rPr lang="el-GR" b="1" dirty="0">
                  <a:solidFill>
                    <a:schemeClr val="tx1"/>
                  </a:solidFill>
                  <a:latin typeface="Book Antiqua" pitchFamily="18" charset="0"/>
                </a:rPr>
                <a:t>με τις ΤΠΕ και την μέθοδο της ΕξΑΕ. </a:t>
              </a:r>
              <a:endParaRPr lang="en-US" b="1" dirty="0">
                <a:solidFill>
                  <a:schemeClr val="tx1"/>
                </a:solidFill>
                <a:latin typeface="Book Antiqua" pitchFamily="18" charset="0"/>
              </a:endParaRPr>
            </a:p>
          </p:txBody>
        </p:sp>
      </p:grpSp>
      <p:grpSp>
        <p:nvGrpSpPr>
          <p:cNvPr id="212" name="Group 17">
            <a:extLst>
              <a:ext uri="{FF2B5EF4-FFF2-40B4-BE49-F238E27FC236}">
                <a16:creationId xmlns="" xmlns:a16="http://schemas.microsoft.com/office/drawing/2014/main" id="{B660F6F4-07B6-4A9D-AE17-2D975B8FF7F5}"/>
              </a:ext>
            </a:extLst>
          </p:cNvPr>
          <p:cNvGrpSpPr/>
          <p:nvPr/>
        </p:nvGrpSpPr>
        <p:grpSpPr>
          <a:xfrm>
            <a:off x="1644110" y="5163537"/>
            <a:ext cx="6094592" cy="815862"/>
            <a:chOff x="6096001" y="979372"/>
            <a:chExt cx="4325257" cy="1006435"/>
          </a:xfrm>
        </p:grpSpPr>
        <p:sp>
          <p:nvSpPr>
            <p:cNvPr id="213" name="Rectangle 11">
              <a:extLst>
                <a:ext uri="{FF2B5EF4-FFF2-40B4-BE49-F238E27FC236}">
                  <a16:creationId xmlns="" xmlns:a16="http://schemas.microsoft.com/office/drawing/2014/main" id="{CC234201-63A0-44F2-8A88-8CB61C10F3E8}"/>
                </a:ext>
              </a:extLst>
            </p:cNvPr>
            <p:cNvSpPr/>
            <p:nvPr/>
          </p:nvSpPr>
          <p:spPr>
            <a:xfrm rot="281575">
              <a:off x="6799490" y="1650481"/>
              <a:ext cx="3585031" cy="335326"/>
            </a:xfrm>
            <a:prstGeom prst="rect">
              <a:avLst/>
            </a:prstGeom>
            <a:solidFill>
              <a:schemeClr val="bg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6">
              <a:extLst>
                <a:ext uri="{FF2B5EF4-FFF2-40B4-BE49-F238E27FC236}">
                  <a16:creationId xmlns="" xmlns:a16="http://schemas.microsoft.com/office/drawing/2014/main" id="{48A04BB8-6E12-4D84-A099-9B5FDB5A4EB1}"/>
                </a:ext>
              </a:extLst>
            </p:cNvPr>
            <p:cNvSpPr/>
            <p:nvPr/>
          </p:nvSpPr>
          <p:spPr>
            <a:xfrm>
              <a:off x="6096001" y="979372"/>
              <a:ext cx="4325257" cy="100148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smtClean="0">
                  <a:solidFill>
                    <a:schemeClr val="tx1"/>
                  </a:solidFill>
                  <a:latin typeface="Book Antiqua" pitchFamily="18" charset="0"/>
                </a:rPr>
                <a:t>Οι </a:t>
              </a:r>
              <a:r>
                <a:rPr lang="el-GR" sz="2000" b="1" dirty="0">
                  <a:solidFill>
                    <a:srgbClr val="C00000"/>
                  </a:solidFill>
                  <a:latin typeface="Book Antiqua" pitchFamily="18" charset="0"/>
                </a:rPr>
                <a:t>63</a:t>
              </a:r>
              <a:r>
                <a:rPr lang="el-GR" dirty="0">
                  <a:solidFill>
                    <a:schemeClr val="tx1"/>
                  </a:solidFill>
                  <a:latin typeface="Book Antiqua" pitchFamily="18" charset="0"/>
                </a:rPr>
                <a:t> ερωτήσεις αφορούν </a:t>
              </a:r>
              <a:r>
                <a:rPr lang="el-GR" dirty="0" smtClean="0">
                  <a:solidFill>
                    <a:schemeClr val="tx1"/>
                  </a:solidFill>
                  <a:latin typeface="Book Antiqua" pitchFamily="18" charset="0"/>
                </a:rPr>
                <a:t>το Ε</a:t>
              </a:r>
              <a:r>
                <a:rPr lang="en-US" dirty="0" smtClean="0">
                  <a:solidFill>
                    <a:schemeClr val="tx1"/>
                  </a:solidFill>
                  <a:latin typeface="Book Antiqua" pitchFamily="18" charset="0"/>
                </a:rPr>
                <a:t>.</a:t>
              </a:r>
              <a:r>
                <a:rPr lang="el-GR" dirty="0" smtClean="0">
                  <a:solidFill>
                    <a:schemeClr val="tx1"/>
                  </a:solidFill>
                  <a:latin typeface="Book Antiqua" pitchFamily="18" charset="0"/>
                </a:rPr>
                <a:t>Υ</a:t>
              </a:r>
              <a:r>
                <a:rPr lang="en-US" dirty="0" smtClean="0">
                  <a:solidFill>
                    <a:schemeClr val="tx1"/>
                  </a:solidFill>
                  <a:latin typeface="Book Antiqua" pitchFamily="18" charset="0"/>
                </a:rPr>
                <a:t>.</a:t>
              </a:r>
              <a:r>
                <a:rPr lang="el-GR" dirty="0" smtClean="0">
                  <a:solidFill>
                    <a:schemeClr val="tx1"/>
                  </a:solidFill>
                  <a:latin typeface="Book Antiqua" pitchFamily="18" charset="0"/>
                </a:rPr>
                <a:t> και το περιεχόμενο του. Χωρισμένες σε </a:t>
              </a:r>
              <a:r>
                <a:rPr lang="el-GR" b="1" dirty="0" smtClean="0">
                  <a:solidFill>
                    <a:srgbClr val="C00000"/>
                  </a:solidFill>
                  <a:latin typeface="Book Antiqua" pitchFamily="18" charset="0"/>
                </a:rPr>
                <a:t>10 άξονες </a:t>
              </a:r>
              <a:r>
                <a:rPr lang="el-GR" dirty="0" smtClean="0">
                  <a:solidFill>
                    <a:schemeClr val="tx1"/>
                  </a:solidFill>
                  <a:latin typeface="Book Antiqua" pitchFamily="18" charset="0"/>
                </a:rPr>
                <a:t>σε αντιστοιχία με τα ερευνητικά ερωτήματα.</a:t>
              </a:r>
              <a:endParaRPr lang="en-US" dirty="0">
                <a:solidFill>
                  <a:schemeClr val="tx1"/>
                </a:solidFill>
                <a:latin typeface="Book Antiqua" pitchFamily="18" charset="0"/>
              </a:endParaRPr>
            </a:p>
          </p:txBody>
        </p:sp>
      </p:grpSp>
    </p:spTree>
    <p:extLst>
      <p:ext uri="{BB962C8B-B14F-4D97-AF65-F5344CB8AC3E}">
        <p14:creationId xmlns:p14="http://schemas.microsoft.com/office/powerpoint/2010/main" val="1273368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14000"/>
                                  </p:stCondLst>
                                  <p:childTnLst>
                                    <p:set>
                                      <p:cBhvr>
                                        <p:cTn id="12" dur="1" fill="hold">
                                          <p:stCondLst>
                                            <p:cond delay="0"/>
                                          </p:stCondLst>
                                        </p:cTn>
                                        <p:tgtEl>
                                          <p:spTgt spid="212"/>
                                        </p:tgtEl>
                                        <p:attrNameLst>
                                          <p:attrName>style.visibility</p:attrName>
                                        </p:attrNameLst>
                                      </p:cBhvr>
                                      <p:to>
                                        <p:strVal val="visible"/>
                                      </p:to>
                                    </p:set>
                                    <p:animEffect transition="in" filter="fade">
                                      <p:cBhvr>
                                        <p:cTn id="13" dur="1000"/>
                                        <p:tgtEl>
                                          <p:spTgt spid="212"/>
                                        </p:tgtEl>
                                      </p:cBhvr>
                                    </p:animEffect>
                                    <p:anim calcmode="lin" valueType="num">
                                      <p:cBhvr>
                                        <p:cTn id="14" dur="1000" fill="hold"/>
                                        <p:tgtEl>
                                          <p:spTgt spid="212"/>
                                        </p:tgtEl>
                                        <p:attrNameLst>
                                          <p:attrName>ppt_x</p:attrName>
                                        </p:attrNameLst>
                                      </p:cBhvr>
                                      <p:tavLst>
                                        <p:tav tm="0">
                                          <p:val>
                                            <p:strVal val="#ppt_x"/>
                                          </p:val>
                                        </p:tav>
                                        <p:tav tm="100000">
                                          <p:val>
                                            <p:strVal val="#ppt_x"/>
                                          </p:val>
                                        </p:tav>
                                      </p:tavLst>
                                    </p:anim>
                                    <p:anim calcmode="lin" valueType="num">
                                      <p:cBhvr>
                                        <p:cTn id="15" dur="1000" fill="hold"/>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sp>
        <p:nvSpPr>
          <p:cNvPr id="76"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8927" y="3368504"/>
            <a:ext cx="398396" cy="398396"/>
          </a:xfrm>
          <a:prstGeom prst="rect">
            <a:avLst/>
          </a:prstGeom>
        </p:spPr>
      </p:pic>
      <p:sp>
        <p:nvSpPr>
          <p:cNvPr id="96" name="TextBox 95">
            <a:extLst>
              <a:ext uri="{FF2B5EF4-FFF2-40B4-BE49-F238E27FC236}">
                <a16:creationId xmlns:a16="http://schemas.microsoft.com/office/drawing/2014/main" xmlns="" id="{7F4373C1-3934-47C3-8F36-E2FB2615CA87}"/>
              </a:ext>
            </a:extLst>
          </p:cNvPr>
          <p:cNvSpPr txBox="1"/>
          <p:nvPr/>
        </p:nvSpPr>
        <p:spPr>
          <a:xfrm rot="16200000">
            <a:off x="10661009" y="3354824"/>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97" name="Ορθογώνιο 96"/>
          <p:cNvSpPr/>
          <p:nvPr/>
        </p:nvSpPr>
        <p:spPr>
          <a:xfrm>
            <a:off x="8655836" y="5875167"/>
            <a:ext cx="893194"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4γ</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2" name="Ομάδα 91"/>
          <p:cNvGrpSpPr/>
          <p:nvPr/>
        </p:nvGrpSpPr>
        <p:grpSpPr>
          <a:xfrm>
            <a:off x="9130185" y="2285998"/>
            <a:ext cx="540920" cy="2497680"/>
            <a:chOff x="710085" y="2285998"/>
            <a:chExt cx="540920" cy="2497680"/>
          </a:xfrm>
        </p:grpSpPr>
        <p:sp>
          <p:nvSpPr>
            <p:cNvPr id="98" name="TextBox 9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9" name="TextBox 9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130" name="Ομάδα 129"/>
          <p:cNvGrpSpPr/>
          <p:nvPr/>
        </p:nvGrpSpPr>
        <p:grpSpPr>
          <a:xfrm>
            <a:off x="-103094" y="2525350"/>
            <a:ext cx="580418" cy="1992086"/>
            <a:chOff x="-103094" y="2525350"/>
            <a:chExt cx="580418" cy="1992086"/>
          </a:xfrm>
        </p:grpSpPr>
        <p:sp>
          <p:nvSpPr>
            <p:cNvPr id="131" name="TextBox 130">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132" name="Ορθογώνιο 13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133" name="Εικόνα 1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2225" y="307927"/>
            <a:ext cx="583200" cy="583200"/>
          </a:xfrm>
          <a:prstGeom prst="rect">
            <a:avLst/>
          </a:prstGeom>
        </p:spPr>
      </p:pic>
      <p:sp>
        <p:nvSpPr>
          <p:cNvPr id="188" name="TextBox 187"/>
          <p:cNvSpPr txBox="1"/>
          <p:nvPr/>
        </p:nvSpPr>
        <p:spPr>
          <a:xfrm>
            <a:off x="198142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Μεθοδολογία Έρευνας (3/3)</a:t>
            </a:r>
            <a:endParaRPr lang="en-US" sz="2400" b="1" dirty="0">
              <a:solidFill>
                <a:srgbClr val="C00000"/>
              </a:solidFill>
              <a:latin typeface="Book Antiqua" pitchFamily="18" charset="0"/>
            </a:endParaRPr>
          </a:p>
        </p:txBody>
      </p:sp>
      <p:sp>
        <p:nvSpPr>
          <p:cNvPr id="190" name="TextBox 189"/>
          <p:cNvSpPr txBox="1"/>
          <p:nvPr/>
        </p:nvSpPr>
        <p:spPr>
          <a:xfrm>
            <a:off x="2880832" y="1158462"/>
            <a:ext cx="4095932" cy="461665"/>
          </a:xfrm>
          <a:prstGeom prst="rect">
            <a:avLst/>
          </a:prstGeom>
          <a:noFill/>
        </p:spPr>
        <p:txBody>
          <a:bodyPr wrap="square" rtlCol="0">
            <a:spAutoFit/>
          </a:bodyPr>
          <a:lstStyle/>
          <a:p>
            <a:pPr algn="ctr"/>
            <a:r>
              <a:rPr lang="el-GR" sz="2400" b="1" dirty="0" smtClean="0">
                <a:latin typeface="Book Antiqua" pitchFamily="18" charset="0"/>
              </a:rPr>
              <a:t>Κωδικοποίηση Δεδομένων</a:t>
            </a:r>
            <a:endParaRPr lang="en-US" sz="2400" b="1" dirty="0">
              <a:latin typeface="Book Antiqua" pitchFamily="18" charset="0"/>
            </a:endParaRPr>
          </a:p>
        </p:txBody>
      </p:sp>
      <p:sp>
        <p:nvSpPr>
          <p:cNvPr id="3" name="Ορθογώνιο 2"/>
          <p:cNvSpPr/>
          <p:nvPr/>
        </p:nvSpPr>
        <p:spPr>
          <a:xfrm>
            <a:off x="1660383" y="1747705"/>
            <a:ext cx="6635514" cy="369332"/>
          </a:xfrm>
          <a:prstGeom prst="rect">
            <a:avLst/>
          </a:prstGeom>
        </p:spPr>
        <p:txBody>
          <a:bodyPr wrap="square">
            <a:spAutoFit/>
          </a:bodyPr>
          <a:lstStyle/>
          <a:p>
            <a:pPr algn="just"/>
            <a:r>
              <a:rPr lang="el-GR" dirty="0">
                <a:latin typeface="Book Antiqua" pitchFamily="18" charset="0"/>
              </a:rPr>
              <a:t>Ω</a:t>
            </a:r>
            <a:r>
              <a:rPr lang="el-GR" dirty="0" smtClean="0">
                <a:latin typeface="Book Antiqua" pitchFamily="18" charset="0"/>
              </a:rPr>
              <a:t>ς </a:t>
            </a:r>
            <a:r>
              <a:rPr lang="el-GR" dirty="0">
                <a:latin typeface="Book Antiqua" pitchFamily="18" charset="0"/>
              </a:rPr>
              <a:t>μονάδα ανάλυσης θεωρήθηκε η απάντηση σε μια ερώτηση.</a:t>
            </a:r>
            <a:endParaRPr lang="en-US" dirty="0">
              <a:latin typeface="Book Antiqua" pitchFamily="18" charset="0"/>
            </a:endParaRPr>
          </a:p>
        </p:txBody>
      </p:sp>
      <p:sp>
        <p:nvSpPr>
          <p:cNvPr id="6" name="Ορθογώνιο 5"/>
          <p:cNvSpPr/>
          <p:nvPr/>
        </p:nvSpPr>
        <p:spPr>
          <a:xfrm>
            <a:off x="2435381" y="5034960"/>
            <a:ext cx="4723399" cy="307777"/>
          </a:xfrm>
          <a:prstGeom prst="rect">
            <a:avLst/>
          </a:prstGeom>
        </p:spPr>
        <p:txBody>
          <a:bodyPr wrap="square">
            <a:spAutoFit/>
          </a:bodyPr>
          <a:lstStyle/>
          <a:p>
            <a:pPr algn="ctr"/>
            <a:r>
              <a:rPr lang="el-GR" sz="1400" b="1" i="1" dirty="0" smtClean="0">
                <a:latin typeface="Book Antiqua" pitchFamily="18" charset="0"/>
              </a:rPr>
              <a:t>Πίνακας.4.1. </a:t>
            </a:r>
            <a:r>
              <a:rPr lang="el-GR" sz="1400" dirty="0" smtClean="0">
                <a:latin typeface="Book Antiqua" pitchFamily="18" charset="0"/>
              </a:rPr>
              <a:t>Ενδεικτικό Παράδειγμα </a:t>
            </a:r>
            <a:r>
              <a:rPr lang="el-GR" sz="1400" dirty="0">
                <a:latin typeface="Book Antiqua" pitchFamily="18" charset="0"/>
              </a:rPr>
              <a:t>Κ</a:t>
            </a:r>
            <a:r>
              <a:rPr lang="el-GR" sz="1400" dirty="0" smtClean="0">
                <a:latin typeface="Book Antiqua" pitchFamily="18" charset="0"/>
              </a:rPr>
              <a:t>ωδικοποίησης </a:t>
            </a:r>
            <a:endParaRPr lang="en-US" sz="1400" dirty="0">
              <a:latin typeface="Book Antiqua" pitchFamily="18" charset="0"/>
            </a:endParaRPr>
          </a:p>
        </p:txBody>
      </p:sp>
      <p:graphicFrame>
        <p:nvGraphicFramePr>
          <p:cNvPr id="8" name="Πίνακας 7"/>
          <p:cNvGraphicFramePr>
            <a:graphicFrameLocks noGrp="1"/>
          </p:cNvGraphicFramePr>
          <p:nvPr>
            <p:extLst>
              <p:ext uri="{D42A27DB-BD31-4B8C-83A1-F6EECF244321}">
                <p14:modId xmlns:p14="http://schemas.microsoft.com/office/powerpoint/2010/main" val="2548048154"/>
              </p:ext>
            </p:extLst>
          </p:nvPr>
        </p:nvGraphicFramePr>
        <p:xfrm>
          <a:off x="1958920" y="2432943"/>
          <a:ext cx="5800090" cy="2560320"/>
        </p:xfrm>
        <a:graphic>
          <a:graphicData uri="http://schemas.openxmlformats.org/drawingml/2006/table">
            <a:tbl>
              <a:tblPr firstRow="1" firstCol="1" bandRow="1"/>
              <a:tblGrid>
                <a:gridCol w="2790825"/>
                <a:gridCol w="3009265"/>
              </a:tblGrid>
              <a:tr h="0">
                <a:tc gridSpan="2">
                  <a:txBody>
                    <a:bodyPr/>
                    <a:lstStyle/>
                    <a:p>
                      <a:pPr algn="ctr">
                        <a:spcAft>
                          <a:spcPts val="0"/>
                        </a:spcAft>
                      </a:pPr>
                      <a:r>
                        <a:rPr lang="el-GR" sz="1200" b="1" dirty="0">
                          <a:effectLst/>
                          <a:latin typeface="Book Antiqua" pitchFamily="18" charset="0"/>
                          <a:ea typeface="Times New Roman"/>
                          <a:cs typeface="Times New Roman"/>
                        </a:rPr>
                        <a:t>4</a:t>
                      </a:r>
                      <a:r>
                        <a:rPr lang="el-GR" sz="1200" b="1" baseline="30000" dirty="0">
                          <a:effectLst/>
                          <a:latin typeface="Book Antiqua" pitchFamily="18" charset="0"/>
                          <a:ea typeface="Times New Roman"/>
                          <a:cs typeface="Times New Roman"/>
                        </a:rPr>
                        <a:t>ος</a:t>
                      </a:r>
                      <a:r>
                        <a:rPr lang="el-GR" sz="1200" b="1" dirty="0">
                          <a:effectLst/>
                          <a:latin typeface="Book Antiqua" pitchFamily="18" charset="0"/>
                          <a:ea typeface="Times New Roman"/>
                          <a:cs typeface="Times New Roman"/>
                        </a:rPr>
                        <a:t> άξονας: Δ. Το Ε.Υ. υποστηρίζει - καθοδηγεί τον εκπαιδευόμενο στη μελέτη του;</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just">
                        <a:spcAft>
                          <a:spcPts val="0"/>
                        </a:spcAft>
                      </a:pPr>
                      <a:r>
                        <a:rPr lang="el-GR" sz="1200" dirty="0">
                          <a:effectLst/>
                          <a:latin typeface="Book Antiqua" pitchFamily="18" charset="0"/>
                          <a:ea typeface="Times New Roman"/>
                          <a:cs typeface="Times New Roman"/>
                        </a:rPr>
                        <a:t>Δ.1. Παρέχονται συμβουλές για το πώς να μελετηθεί το εκπαιδευτικό υλικό.</a:t>
                      </a:r>
                      <a:endParaRPr lang="en-US" sz="1200" dirty="0">
                        <a:effectLst/>
                        <a:latin typeface="Book Antiqua" pitchFamily="18" charset="0"/>
                        <a:ea typeface="Times New Roman"/>
                        <a:cs typeface="Times New Roman"/>
                      </a:endParaRPr>
                    </a:p>
                    <a:p>
                      <a:pPr algn="just">
                        <a:spcAft>
                          <a:spcPts val="0"/>
                        </a:spcAft>
                      </a:pPr>
                      <a:r>
                        <a:rPr lang="el-GR" sz="1200" dirty="0">
                          <a:effectLst/>
                          <a:latin typeface="Book Antiqua" pitchFamily="18" charset="0"/>
                          <a:ea typeface="Times New Roman"/>
                          <a:cs typeface="Times New Roman"/>
                        </a:rPr>
                        <a:t> </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200" dirty="0">
                          <a:effectLst/>
                          <a:latin typeface="Book Antiqua" pitchFamily="18" charset="0"/>
                          <a:ea typeface="Times New Roman"/>
                          <a:cs typeface="Times New Roman"/>
                        </a:rPr>
                        <a:t>D1_STUDY_GUIDANCE_EY</a:t>
                      </a:r>
                      <a:endParaRPr lang="en-US" sz="1200" dirty="0">
                        <a:effectLst/>
                        <a:latin typeface="Book Antiqua" pitchFamily="18" charset="0"/>
                        <a:ea typeface="Times New Roman"/>
                        <a:cs typeface="Times New Roman"/>
                      </a:endParaRPr>
                    </a:p>
                    <a:p>
                      <a:pPr algn="just">
                        <a:spcAft>
                          <a:spcPts val="0"/>
                        </a:spcAft>
                      </a:pPr>
                      <a:r>
                        <a:rPr lang="el-GR" sz="1200" dirty="0">
                          <a:effectLst/>
                          <a:latin typeface="Book Antiqua" pitchFamily="18" charset="0"/>
                          <a:ea typeface="Times New Roman"/>
                          <a:cs typeface="Times New Roman"/>
                        </a:rPr>
                        <a:t> </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l-GR" sz="1200" dirty="0">
                          <a:effectLst/>
                          <a:latin typeface="Book Antiqua" pitchFamily="18" charset="0"/>
                          <a:ea typeface="Times New Roman"/>
                          <a:cs typeface="Times New Roman"/>
                        </a:rPr>
                        <a:t>Δ.2. Το Ε.Υ. υποστηρίζει τον εκπαιδευόμενο προκειμένου να δώσει έμφαση σε συγκεκριμένα σημεία (Υπάρχουν πλαίσια ή έντονη γραφή (σήμανση) ώστε να τονίζονται σημαντικές έννοιες).</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200" dirty="0">
                          <a:effectLst/>
                          <a:latin typeface="Book Antiqua" pitchFamily="18" charset="0"/>
                          <a:ea typeface="Times New Roman"/>
                          <a:cs typeface="Times New Roman"/>
                        </a:rPr>
                        <a:t>D2_SPECIFIC_POINTS_ΕY</a:t>
                      </a:r>
                      <a:endParaRPr lang="en-US" sz="1200" dirty="0">
                        <a:effectLst/>
                        <a:latin typeface="Book Antiqua" pitchFamily="18" charset="0"/>
                        <a:ea typeface="Times New Roman"/>
                        <a:cs typeface="Times New Roman"/>
                      </a:endParaRPr>
                    </a:p>
                    <a:p>
                      <a:pPr algn="just">
                        <a:spcAft>
                          <a:spcPts val="0"/>
                        </a:spcAft>
                      </a:pPr>
                      <a:r>
                        <a:rPr lang="el-GR" sz="1200" dirty="0">
                          <a:effectLst/>
                          <a:latin typeface="Book Antiqua" pitchFamily="18" charset="0"/>
                          <a:ea typeface="Times New Roman"/>
                          <a:cs typeface="Times New Roman"/>
                        </a:rPr>
                        <a:t> </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l-GR" sz="1200" dirty="0">
                          <a:effectLst/>
                          <a:latin typeface="Book Antiqua" pitchFamily="18" charset="0"/>
                          <a:ea typeface="Times New Roman"/>
                          <a:cs typeface="Times New Roman"/>
                        </a:rPr>
                        <a:t>Δ.3. Στο Ε.Υ. υπάρχουν επεξηγηματικά σχόλια τα οποία υποστηρίζουν τον σπουδαστή στη μελέτη του.</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200" dirty="0">
                          <a:effectLst/>
                          <a:latin typeface="Book Antiqua" pitchFamily="18" charset="0"/>
                          <a:ea typeface="Times New Roman"/>
                          <a:cs typeface="Times New Roman"/>
                        </a:rPr>
                        <a:t>D3_EXPLAN_COM_ΕY</a:t>
                      </a:r>
                      <a:endParaRPr lang="en-US" sz="1200" dirty="0">
                        <a:effectLst/>
                        <a:latin typeface="Book Antiqua" pitchFamily="18" charset="0"/>
                        <a:ea typeface="Times New Roman"/>
                        <a:cs typeface="Times New Roman"/>
                      </a:endParaRPr>
                    </a:p>
                    <a:p>
                      <a:pPr algn="just">
                        <a:spcAft>
                          <a:spcPts val="0"/>
                        </a:spcAft>
                      </a:pPr>
                      <a:r>
                        <a:rPr lang="el-GR" sz="1200" dirty="0">
                          <a:effectLst/>
                          <a:latin typeface="Book Antiqua" pitchFamily="18" charset="0"/>
                          <a:ea typeface="Times New Roman"/>
                          <a:cs typeface="Times New Roman"/>
                        </a:rPr>
                        <a:t> </a:t>
                      </a:r>
                      <a:endParaRPr lang="en-US" sz="1200" dirty="0">
                        <a:effectLst/>
                        <a:latin typeface="Book Antiqu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4" name="Ορθογώνιο 133"/>
          <p:cNvSpPr/>
          <p:nvPr/>
        </p:nvSpPr>
        <p:spPr>
          <a:xfrm>
            <a:off x="1115079" y="5721219"/>
            <a:ext cx="7384104" cy="1077218"/>
          </a:xfrm>
          <a:prstGeom prst="rect">
            <a:avLst/>
          </a:prstGeom>
        </p:spPr>
        <p:txBody>
          <a:bodyPr wrap="square">
            <a:spAutoFit/>
          </a:bodyPr>
          <a:lstStyle/>
          <a:p>
            <a:pPr algn="just"/>
            <a:r>
              <a:rPr lang="en-US" sz="1600" i="1" dirty="0" smtClean="0">
                <a:latin typeface="Book Antiqua" pitchFamily="18" charset="0"/>
              </a:rPr>
              <a:t>*</a:t>
            </a:r>
            <a:r>
              <a:rPr lang="el-GR" sz="1600" i="1" dirty="0" smtClean="0">
                <a:latin typeface="Book Antiqua" pitchFamily="18" charset="0"/>
              </a:rPr>
              <a:t>Για </a:t>
            </a:r>
            <a:r>
              <a:rPr lang="el-GR" sz="1600" i="1" dirty="0">
                <a:latin typeface="Book Antiqua" pitchFamily="18" charset="0"/>
              </a:rPr>
              <a:t>τη διασφάλιση της εγκυρότητας και της αποτελεσματικότητας του συστήματος κατηγοριοποίησης των αξόνων και των βασικών αντικειμένων τους, εφαρμόστηκαν οι κανόνες της αντικειμενικότητας (</a:t>
            </a:r>
            <a:r>
              <a:rPr lang="en-US" sz="1600" i="1" dirty="0">
                <a:latin typeface="Book Antiqua" pitchFamily="18" charset="0"/>
              </a:rPr>
              <a:t>objectivity</a:t>
            </a:r>
            <a:r>
              <a:rPr lang="el-GR" sz="1600" i="1" dirty="0">
                <a:latin typeface="Book Antiqua" pitchFamily="18" charset="0"/>
              </a:rPr>
              <a:t>), </a:t>
            </a:r>
            <a:r>
              <a:rPr lang="el-GR" sz="1600" i="1" dirty="0" err="1">
                <a:latin typeface="Book Antiqua" pitchFamily="18" charset="0"/>
              </a:rPr>
              <a:t>εξαντλητικότητας</a:t>
            </a:r>
            <a:r>
              <a:rPr lang="el-GR" sz="1600" i="1" dirty="0">
                <a:latin typeface="Book Antiqua" pitchFamily="18" charset="0"/>
              </a:rPr>
              <a:t> (</a:t>
            </a:r>
            <a:r>
              <a:rPr lang="en-US" sz="1600" i="1" dirty="0" err="1">
                <a:latin typeface="Book Antiqua" pitchFamily="18" charset="0"/>
              </a:rPr>
              <a:t>exhaustivity</a:t>
            </a:r>
            <a:r>
              <a:rPr lang="el-GR" sz="1600" i="1" dirty="0">
                <a:latin typeface="Book Antiqua" pitchFamily="18" charset="0"/>
              </a:rPr>
              <a:t>), καταλληλότητας (</a:t>
            </a:r>
            <a:r>
              <a:rPr lang="en-US" sz="1600" i="1" dirty="0">
                <a:latin typeface="Book Antiqua" pitchFamily="18" charset="0"/>
              </a:rPr>
              <a:t>correctness</a:t>
            </a:r>
            <a:r>
              <a:rPr lang="el-GR" sz="1600" i="1" dirty="0">
                <a:latin typeface="Book Antiqua" pitchFamily="18" charset="0"/>
              </a:rPr>
              <a:t>) και του αμοιβαίου αποκλεισμού (</a:t>
            </a:r>
            <a:r>
              <a:rPr lang="en-US" sz="1600" i="1" dirty="0">
                <a:latin typeface="Book Antiqua" pitchFamily="18" charset="0"/>
              </a:rPr>
              <a:t>exclusivity</a:t>
            </a:r>
            <a:r>
              <a:rPr lang="el-GR" sz="1600" i="1" dirty="0">
                <a:latin typeface="Book Antiqua" pitchFamily="18" charset="0"/>
              </a:rPr>
              <a:t>).  </a:t>
            </a:r>
            <a:endParaRPr lang="en-US" sz="1600" i="1" dirty="0">
              <a:latin typeface="Book Antiqua" pitchFamily="18" charset="0"/>
            </a:endParaRPr>
          </a:p>
        </p:txBody>
      </p:sp>
    </p:spTree>
    <p:extLst>
      <p:ext uri="{BB962C8B-B14F-4D97-AF65-F5344CB8AC3E}">
        <p14:creationId xmlns:p14="http://schemas.microsoft.com/office/powerpoint/2010/main" val="28931831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(1/8)</a:t>
            </a:r>
            <a:endParaRPr lang="en-US" sz="2400" b="1" dirty="0">
              <a:solidFill>
                <a:srgbClr val="C00000"/>
              </a:solidFill>
              <a:latin typeface="Book Antiqua" pitchFamily="18" charset="0"/>
            </a:endParaRPr>
          </a:p>
        </p:txBody>
      </p:sp>
      <p:sp>
        <p:nvSpPr>
          <p:cNvPr id="2" name="Ορθογώνιο 1"/>
          <p:cNvSpPr/>
          <p:nvPr/>
        </p:nvSpPr>
        <p:spPr>
          <a:xfrm>
            <a:off x="773103" y="984724"/>
            <a:ext cx="7249830" cy="615553"/>
          </a:xfrm>
          <a:prstGeom prst="rect">
            <a:avLst/>
          </a:prstGeom>
        </p:spPr>
        <p:txBody>
          <a:bodyPr wrap="square">
            <a:spAutoFit/>
          </a:bodyPr>
          <a:lstStyle/>
          <a:p>
            <a:pPr algn="just"/>
            <a:r>
              <a:rPr lang="el-GR" sz="1700" b="1" dirty="0" smtClean="0">
                <a:solidFill>
                  <a:srgbClr val="00B050"/>
                </a:solidFill>
                <a:latin typeface="Book Antiqua" pitchFamily="18" charset="0"/>
              </a:rPr>
              <a:t>1</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 </a:t>
            </a:r>
            <a:r>
              <a:rPr lang="el-GR" sz="1700" dirty="0">
                <a:latin typeface="Book Antiqua" pitchFamily="18" charset="0"/>
              </a:rPr>
              <a:t>Υπάρχει Επιστημονική Συνοχή και Τεκμηρίωση  στο  Ε.Υ</a:t>
            </a:r>
            <a:r>
              <a:rPr lang="el-GR" sz="1700" dirty="0" smtClean="0">
                <a:latin typeface="Book Antiqua" pitchFamily="18" charset="0"/>
              </a:rPr>
              <a:t>.; (1</a:t>
            </a:r>
            <a:r>
              <a:rPr lang="el-GR" sz="1700" baseline="30000" dirty="0" smtClean="0">
                <a:latin typeface="Book Antiqua" pitchFamily="18" charset="0"/>
              </a:rPr>
              <a:t>ος</a:t>
            </a:r>
            <a:r>
              <a:rPr lang="el-GR" sz="1700" dirty="0" smtClean="0">
                <a:latin typeface="Book Antiqua" pitchFamily="18" charset="0"/>
              </a:rPr>
              <a:t> Άξονας)</a:t>
            </a:r>
            <a:endParaRPr lang="en-US" sz="1700" dirty="0">
              <a:latin typeface="Book Antiqua" pitchFamily="18" charset="0"/>
            </a:endParaRPr>
          </a:p>
        </p:txBody>
      </p:sp>
      <p:sp>
        <p:nvSpPr>
          <p:cNvPr id="4" name="Ορθογώνιο 3"/>
          <p:cNvSpPr/>
          <p:nvPr/>
        </p:nvSpPr>
        <p:spPr>
          <a:xfrm>
            <a:off x="756511" y="1926667"/>
            <a:ext cx="7266422" cy="1246495"/>
          </a:xfrm>
          <a:prstGeom prst="rect">
            <a:avLst/>
          </a:prstGeom>
        </p:spPr>
        <p:txBody>
          <a:bodyPr wrap="square">
            <a:spAutoFit/>
          </a:bodyPr>
          <a:lstStyle/>
          <a:p>
            <a:pPr marL="285750" indent="-285750" algn="just">
              <a:spcAft>
                <a:spcPts val="600"/>
              </a:spcAft>
              <a:buFont typeface="Wingdings" pitchFamily="2" charset="2"/>
              <a:buChar char="Ø"/>
            </a:pPr>
            <a:r>
              <a:rPr lang="el-GR" sz="1500" dirty="0" smtClean="0">
                <a:latin typeface="Book Antiqua" pitchFamily="18" charset="0"/>
              </a:rPr>
              <a:t>Στο Ε.Υ. η παράθεση των πληροφοριών ακολουθεί τη βιβλιογραφική τεκμηρίωση. Επίσης, γίνεται </a:t>
            </a:r>
            <a:r>
              <a:rPr lang="el-GR" sz="1500" b="1" dirty="0">
                <a:latin typeface="Book Antiqua" pitchFamily="18" charset="0"/>
              </a:rPr>
              <a:t>αναφορά σε διαφορετικές πηγές </a:t>
            </a:r>
            <a:r>
              <a:rPr lang="el-GR" sz="1500" b="1" dirty="0" smtClean="0">
                <a:latin typeface="Book Antiqua" pitchFamily="18" charset="0"/>
              </a:rPr>
              <a:t>πληροφοριών</a:t>
            </a:r>
            <a:r>
              <a:rPr lang="en-US" sz="1500" dirty="0" smtClean="0">
                <a:latin typeface="Book Antiqua" pitchFamily="18" charset="0"/>
              </a:rPr>
              <a:t>,</a:t>
            </a:r>
            <a:r>
              <a:rPr lang="el-GR" sz="1500" dirty="0" smtClean="0">
                <a:latin typeface="Book Antiqua" pitchFamily="18" charset="0"/>
              </a:rPr>
              <a:t> </a:t>
            </a:r>
            <a:r>
              <a:rPr lang="el-GR" sz="1500" dirty="0">
                <a:latin typeface="Book Antiqua" pitchFamily="18" charset="0"/>
              </a:rPr>
              <a:t>παρέχοντας </a:t>
            </a:r>
            <a:r>
              <a:rPr lang="el-GR" sz="1500" dirty="0" smtClean="0">
                <a:latin typeface="Book Antiqua" pitchFamily="18" charset="0"/>
              </a:rPr>
              <a:t>τη δυνατότητα </a:t>
            </a:r>
            <a:r>
              <a:rPr lang="el-GR" sz="1500" dirty="0">
                <a:latin typeface="Book Antiqua" pitchFamily="18" charset="0"/>
              </a:rPr>
              <a:t>στον εκπαιδευόμενο για </a:t>
            </a:r>
            <a:r>
              <a:rPr lang="el-GR" sz="1500" b="1" dirty="0">
                <a:latin typeface="Book Antiqua" pitchFamily="18" charset="0"/>
              </a:rPr>
              <a:t>περαιτέρω </a:t>
            </a:r>
            <a:r>
              <a:rPr lang="el-GR" sz="1500" b="1" dirty="0" smtClean="0">
                <a:latin typeface="Book Antiqua" pitchFamily="18" charset="0"/>
              </a:rPr>
              <a:t>μελέτη. </a:t>
            </a:r>
            <a:r>
              <a:rPr lang="el-GR" sz="1500" dirty="0" smtClean="0">
                <a:latin typeface="Book Antiqua" pitchFamily="18" charset="0"/>
              </a:rPr>
              <a:t>Τέλος, επιτυγχάνεται κριτική συζήτηση και συγκριτική ανάλυση των πληροφοριών με επαρκή και κατανοητό τρόπο.</a:t>
            </a:r>
            <a:endParaRPr lang="en-US" sz="1500" dirty="0">
              <a:latin typeface="Book Antiqua" pitchFamily="18" charset="0"/>
            </a:endParaRPr>
          </a:p>
        </p:txBody>
      </p:sp>
      <p:sp>
        <p:nvSpPr>
          <p:cNvPr id="8" name="TextBox 7"/>
          <p:cNvSpPr txBox="1"/>
          <p:nvPr/>
        </p:nvSpPr>
        <p:spPr>
          <a:xfrm>
            <a:off x="803809" y="1644594"/>
            <a:ext cx="7124527" cy="338554"/>
          </a:xfrm>
          <a:prstGeom prst="rect">
            <a:avLst/>
          </a:prstGeom>
          <a:noFill/>
        </p:spPr>
        <p:txBody>
          <a:bodyPr wrap="square" rtlCol="0">
            <a:spAutoFit/>
          </a:bodyPr>
          <a:lstStyle/>
          <a:p>
            <a:r>
              <a:rPr lang="el-GR" sz="1600" b="1" dirty="0" smtClean="0">
                <a:latin typeface="Book Antiqua" pitchFamily="18" charset="0"/>
              </a:rPr>
              <a:t>Η πλειοψηφία των εκπαιδευτικών αναφέρει ότι:</a:t>
            </a:r>
            <a:endParaRPr lang="en-US" sz="1600" b="1" dirty="0">
              <a:latin typeface="Book Antiqua" pitchFamily="18" charset="0"/>
            </a:endParaRPr>
          </a:p>
        </p:txBody>
      </p:sp>
      <p:sp>
        <p:nvSpPr>
          <p:cNvPr id="9" name="Ορθογώνιο 8"/>
          <p:cNvSpPr/>
          <p:nvPr/>
        </p:nvSpPr>
        <p:spPr>
          <a:xfrm>
            <a:off x="773103" y="3418988"/>
            <a:ext cx="7249830" cy="615553"/>
          </a:xfrm>
          <a:prstGeom prst="rect">
            <a:avLst/>
          </a:prstGeom>
        </p:spPr>
        <p:txBody>
          <a:bodyPr wrap="square">
            <a:spAutoFit/>
          </a:bodyPr>
          <a:lstStyle/>
          <a:p>
            <a:pPr algn="just"/>
            <a:r>
              <a:rPr lang="el-GR" sz="1700" b="1" dirty="0">
                <a:solidFill>
                  <a:srgbClr val="00B050"/>
                </a:solidFill>
                <a:latin typeface="Book Antiqua" pitchFamily="18" charset="0"/>
              </a:rPr>
              <a:t>2</a:t>
            </a:r>
            <a:r>
              <a:rPr lang="el-GR" sz="1700" b="1" baseline="30000" dirty="0">
                <a:solidFill>
                  <a:srgbClr val="00B050"/>
                </a:solidFill>
                <a:latin typeface="Book Antiqua" pitchFamily="18" charset="0"/>
              </a:rPr>
              <a:t>ο</a:t>
            </a:r>
            <a:r>
              <a:rPr lang="en-US" sz="1700" b="1" dirty="0">
                <a:solidFill>
                  <a:srgbClr val="00B050"/>
                </a:solidFill>
                <a:latin typeface="Book Antiqua" pitchFamily="18" charset="0"/>
              </a:rPr>
              <a:t> </a:t>
            </a:r>
            <a:r>
              <a:rPr lang="el-GR" sz="1700" b="1" dirty="0">
                <a:solidFill>
                  <a:srgbClr val="00B050"/>
                </a:solidFill>
                <a:latin typeface="Book Antiqua" pitchFamily="18" charset="0"/>
              </a:rPr>
              <a:t>Ερευνητικό Ερώτημα:</a:t>
            </a:r>
            <a:r>
              <a:rPr lang="en-US" sz="1700" b="1" dirty="0">
                <a:solidFill>
                  <a:srgbClr val="00B050"/>
                </a:solidFill>
                <a:latin typeface="Book Antiqua" pitchFamily="18" charset="0"/>
              </a:rPr>
              <a:t> </a:t>
            </a:r>
            <a:r>
              <a:rPr lang="el-GR" sz="1700" dirty="0">
                <a:latin typeface="Book Antiqua" pitchFamily="18" charset="0"/>
              </a:rPr>
              <a:t>Το Ε.Υ. συμβάλει στην απλή και κατανοητή παρουσίαση του Γνωστικού Αντικειμένου;</a:t>
            </a:r>
            <a:r>
              <a:rPr lang="en-US" sz="1700" dirty="0">
                <a:latin typeface="Book Antiqua" pitchFamily="18" charset="0"/>
              </a:rPr>
              <a:t> </a:t>
            </a:r>
            <a:r>
              <a:rPr lang="en-US" sz="1700" dirty="0" smtClean="0">
                <a:latin typeface="Book Antiqua" pitchFamily="18" charset="0"/>
              </a:rPr>
              <a:t>(</a:t>
            </a:r>
            <a:r>
              <a:rPr lang="en-US" sz="1700" dirty="0">
                <a:latin typeface="Book Antiqua" pitchFamily="18" charset="0"/>
              </a:rPr>
              <a:t>2</a:t>
            </a:r>
            <a:r>
              <a:rPr lang="el-GR" sz="1700" baseline="30000" dirty="0" err="1">
                <a:latin typeface="Book Antiqua" pitchFamily="18" charset="0"/>
              </a:rPr>
              <a:t>ος</a:t>
            </a:r>
            <a:r>
              <a:rPr lang="el-GR" sz="1700" dirty="0">
                <a:latin typeface="Book Antiqua" pitchFamily="18" charset="0"/>
              </a:rPr>
              <a:t> Άξονας</a:t>
            </a:r>
            <a:r>
              <a:rPr lang="en-US" sz="1700" dirty="0">
                <a:latin typeface="Book Antiqua" pitchFamily="18" charset="0"/>
              </a:rPr>
              <a:t>)</a:t>
            </a:r>
            <a:r>
              <a:rPr lang="el-GR" sz="1700" dirty="0">
                <a:latin typeface="Book Antiqua" pitchFamily="18" charset="0"/>
              </a:rPr>
              <a:t> </a:t>
            </a:r>
            <a:endParaRPr lang="en-US" sz="1700" dirty="0">
              <a:latin typeface="Book Antiqua" pitchFamily="18" charset="0"/>
            </a:endParaRPr>
          </a:p>
        </p:txBody>
      </p:sp>
      <p:sp>
        <p:nvSpPr>
          <p:cNvPr id="64" name="TextBox 63"/>
          <p:cNvSpPr txBox="1"/>
          <p:nvPr/>
        </p:nvSpPr>
        <p:spPr>
          <a:xfrm>
            <a:off x="756511" y="4140343"/>
            <a:ext cx="7124528" cy="338554"/>
          </a:xfrm>
          <a:prstGeom prst="rect">
            <a:avLst/>
          </a:prstGeom>
          <a:noFill/>
        </p:spPr>
        <p:txBody>
          <a:bodyPr wrap="square" rtlCol="0">
            <a:spAutoFit/>
          </a:bodyPr>
          <a:lstStyle/>
          <a:p>
            <a:r>
              <a:rPr lang="el-GR" sz="1600" b="1" dirty="0" smtClean="0">
                <a:latin typeface="Book Antiqua" pitchFamily="18" charset="0"/>
              </a:rPr>
              <a:t>Οι εκπαιδευτικοί, στο σύνολο τους, αναφέρουν ότι:</a:t>
            </a:r>
            <a:endParaRPr lang="en-US" sz="1600" b="1" dirty="0">
              <a:latin typeface="Book Antiqua" pitchFamily="18" charset="0"/>
            </a:endParaRPr>
          </a:p>
        </p:txBody>
      </p:sp>
      <p:sp>
        <p:nvSpPr>
          <p:cNvPr id="69" name="Ορθογώνιο 68"/>
          <p:cNvSpPr/>
          <p:nvPr/>
        </p:nvSpPr>
        <p:spPr>
          <a:xfrm>
            <a:off x="729708" y="4533916"/>
            <a:ext cx="7241259" cy="2169825"/>
          </a:xfrm>
          <a:prstGeom prst="rect">
            <a:avLst/>
          </a:prstGeom>
        </p:spPr>
        <p:txBody>
          <a:bodyPr wrap="square">
            <a:spAutoFit/>
          </a:bodyPr>
          <a:lstStyle/>
          <a:p>
            <a:pPr marL="285750" indent="-285750" algn="just">
              <a:buFont typeface="Wingdings" pitchFamily="2" charset="2"/>
              <a:buChar char="Ø"/>
            </a:pPr>
            <a:r>
              <a:rPr lang="el-GR" sz="1500" dirty="0" smtClean="0">
                <a:latin typeface="Book Antiqua" pitchFamily="18" charset="0"/>
              </a:rPr>
              <a:t>Με το </a:t>
            </a:r>
            <a:r>
              <a:rPr lang="el-GR" sz="1500" b="1" dirty="0" smtClean="0">
                <a:latin typeface="Book Antiqua" pitchFamily="18" charset="0"/>
              </a:rPr>
              <a:t>φιλικό  ύφος</a:t>
            </a:r>
            <a:r>
              <a:rPr lang="el-GR" sz="1500" dirty="0" smtClean="0">
                <a:latin typeface="Book Antiqua" pitchFamily="18" charset="0"/>
              </a:rPr>
              <a:t>,  την </a:t>
            </a:r>
            <a:r>
              <a:rPr lang="el-GR" sz="1500" b="1" dirty="0" smtClean="0">
                <a:latin typeface="Book Antiqua" pitchFamily="18" charset="0"/>
              </a:rPr>
              <a:t>ευανάγνωστη γραφή</a:t>
            </a:r>
            <a:r>
              <a:rPr lang="el-GR" sz="1500" dirty="0" smtClean="0">
                <a:latin typeface="Book Antiqua" pitchFamily="18" charset="0"/>
              </a:rPr>
              <a:t>, τη </a:t>
            </a:r>
            <a:r>
              <a:rPr lang="el-GR" sz="1500" b="1" dirty="0" smtClean="0">
                <a:latin typeface="Book Antiqua" pitchFamily="18" charset="0"/>
              </a:rPr>
              <a:t>χρήση προσωπικών και κτητικών αντωνυμιών</a:t>
            </a:r>
            <a:r>
              <a:rPr lang="el-GR" sz="1500" dirty="0" smtClean="0">
                <a:latin typeface="Book Antiqua" pitchFamily="18" charset="0"/>
              </a:rPr>
              <a:t>, τη χρήση της </a:t>
            </a:r>
            <a:r>
              <a:rPr lang="el-GR" sz="1500" b="1" dirty="0" smtClean="0">
                <a:latin typeface="Book Antiqua" pitchFamily="18" charset="0"/>
              </a:rPr>
              <a:t>καθομιλούμενης γλώσσας </a:t>
            </a:r>
            <a:r>
              <a:rPr lang="el-GR" sz="1500" dirty="0" smtClean="0">
                <a:latin typeface="Book Antiqua" pitchFamily="18" charset="0"/>
              </a:rPr>
              <a:t>αλλά και την ικανοποιητική </a:t>
            </a:r>
            <a:r>
              <a:rPr lang="el-GR" sz="1500" b="1" dirty="0" smtClean="0">
                <a:latin typeface="Book Antiqua" pitchFamily="18" charset="0"/>
              </a:rPr>
              <a:t>πυκνότητα των πληροφοριών </a:t>
            </a:r>
            <a:r>
              <a:rPr lang="el-GR" sz="1500" dirty="0" smtClean="0">
                <a:latin typeface="Book Antiqua" pitchFamily="18" charset="0"/>
              </a:rPr>
              <a:t>το Γνωστικό Αντικείμενο γίνεται κατανοητό. Στην κατανόηση συμβάλλει και </a:t>
            </a:r>
            <a:r>
              <a:rPr lang="el-GR" sz="1500" b="1" dirty="0" smtClean="0">
                <a:latin typeface="Book Antiqua" pitchFamily="18" charset="0"/>
              </a:rPr>
              <a:t>η τμηματική παρουσίαση </a:t>
            </a:r>
            <a:r>
              <a:rPr lang="el-GR" sz="1500" dirty="0" smtClean="0">
                <a:latin typeface="Book Antiqua" pitchFamily="18" charset="0"/>
              </a:rPr>
              <a:t>του </a:t>
            </a:r>
            <a:r>
              <a:rPr lang="el-GR" sz="1500" dirty="0" err="1" smtClean="0">
                <a:latin typeface="Book Antiqua" pitchFamily="18" charset="0"/>
              </a:rPr>
              <a:t>πολυτροπικού</a:t>
            </a:r>
            <a:r>
              <a:rPr lang="el-GR" sz="1500" dirty="0" smtClean="0">
                <a:latin typeface="Book Antiqua" pitchFamily="18" charset="0"/>
              </a:rPr>
              <a:t> Ε.Υ. στο μέγεθος </a:t>
            </a:r>
            <a:r>
              <a:rPr lang="el-GR" sz="1500" dirty="0">
                <a:latin typeface="Book Antiqua" pitchFamily="18" charset="0"/>
              </a:rPr>
              <a:t>της </a:t>
            </a:r>
            <a:r>
              <a:rPr lang="el-GR" sz="1500" dirty="0" smtClean="0">
                <a:latin typeface="Book Antiqua" pitchFamily="18" charset="0"/>
              </a:rPr>
              <a:t>οθόνης οπού με το </a:t>
            </a:r>
            <a:r>
              <a:rPr lang="el-GR" sz="1500" b="1" dirty="0" smtClean="0">
                <a:latin typeface="Book Antiqua" pitchFamily="18" charset="0"/>
              </a:rPr>
              <a:t>συνδυασμό </a:t>
            </a:r>
            <a:r>
              <a:rPr lang="el-GR" sz="1500" b="1" dirty="0">
                <a:latin typeface="Book Antiqua" pitchFamily="18" charset="0"/>
              </a:rPr>
              <a:t>εικόνας, κειμένου και βίντεο</a:t>
            </a:r>
            <a:r>
              <a:rPr lang="el-GR" sz="1500" dirty="0">
                <a:latin typeface="Book Antiqua" pitchFamily="18" charset="0"/>
              </a:rPr>
              <a:t> </a:t>
            </a:r>
            <a:r>
              <a:rPr lang="el-GR" sz="1500" dirty="0" smtClean="0">
                <a:latin typeface="Book Antiqua" pitchFamily="18" charset="0"/>
              </a:rPr>
              <a:t>παρέχονται κίνητρα ενασχόλησης. </a:t>
            </a:r>
            <a:r>
              <a:rPr lang="el-GR" sz="1500" dirty="0">
                <a:latin typeface="Book Antiqua" pitchFamily="18" charset="0"/>
              </a:rPr>
              <a:t>Με </a:t>
            </a:r>
            <a:r>
              <a:rPr lang="el-GR" sz="1500" b="1" dirty="0">
                <a:latin typeface="Book Antiqua" pitchFamily="18" charset="0"/>
              </a:rPr>
              <a:t>εικόνες συναφείς </a:t>
            </a:r>
            <a:r>
              <a:rPr lang="el-GR" sz="1500" dirty="0">
                <a:latin typeface="Book Antiqua" pitchFamily="18" charset="0"/>
              </a:rPr>
              <a:t>και </a:t>
            </a:r>
            <a:r>
              <a:rPr lang="el-GR" sz="1500" b="1" dirty="0">
                <a:latin typeface="Book Antiqua" pitchFamily="18" charset="0"/>
              </a:rPr>
              <a:t>βίντεο να κυριαρχούν </a:t>
            </a:r>
            <a:r>
              <a:rPr lang="el-GR" sz="1500" dirty="0" smtClean="0">
                <a:latin typeface="Book Antiqua" pitchFamily="18" charset="0"/>
              </a:rPr>
              <a:t>ενισχύεται η </a:t>
            </a:r>
            <a:r>
              <a:rPr lang="el-GR" sz="1500" dirty="0">
                <a:latin typeface="Book Antiqua" pitchFamily="18" charset="0"/>
              </a:rPr>
              <a:t>μάθηση. </a:t>
            </a:r>
            <a:r>
              <a:rPr lang="el-GR" sz="1500" dirty="0" smtClean="0">
                <a:latin typeface="Book Antiqua" pitchFamily="18" charset="0"/>
              </a:rPr>
              <a:t>Τέλος, </a:t>
            </a:r>
            <a:r>
              <a:rPr lang="el-GR" sz="1500" b="1" dirty="0" smtClean="0">
                <a:latin typeface="Book Antiqua" pitchFamily="18" charset="0"/>
              </a:rPr>
              <a:t>οι </a:t>
            </a:r>
            <a:r>
              <a:rPr lang="el-GR" sz="1500" b="1" dirty="0">
                <a:latin typeface="Book Antiqua" pitchFamily="18" charset="0"/>
              </a:rPr>
              <a:t>χρωματικές συνθέσεις </a:t>
            </a:r>
            <a:r>
              <a:rPr lang="el-GR" sz="1500" dirty="0">
                <a:latin typeface="Book Antiqua" pitchFamily="18" charset="0"/>
              </a:rPr>
              <a:t>συμβάλλουν στην άνετη </a:t>
            </a:r>
            <a:r>
              <a:rPr lang="el-GR" sz="1500" b="1" dirty="0">
                <a:latin typeface="Book Antiqua" pitchFamily="18" charset="0"/>
              </a:rPr>
              <a:t>αλληλεπίδραση</a:t>
            </a:r>
            <a:r>
              <a:rPr lang="el-GR" sz="1500" dirty="0">
                <a:latin typeface="Book Antiqua" pitchFamily="18" charset="0"/>
              </a:rPr>
              <a:t> σηματοδοτώντας ή επισημαίνοντας σημαντικά στοιχεία. </a:t>
            </a:r>
            <a:endParaRPr lang="en-US" sz="1500" dirty="0">
              <a:latin typeface="Book Antiqua" pitchFamily="18" charset="0"/>
            </a:endParaRPr>
          </a:p>
        </p:txBody>
      </p:sp>
    </p:spTree>
    <p:extLst>
      <p:ext uri="{BB962C8B-B14F-4D97-AF65-F5344CB8AC3E}">
        <p14:creationId xmlns:p14="http://schemas.microsoft.com/office/powerpoint/2010/main" val="40303785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fade">
                                      <p:cBhvr>
                                        <p:cTn id="29" dur="1000"/>
                                        <p:tgtEl>
                                          <p:spTgt spid="64"/>
                                        </p:tgtEl>
                                      </p:cBhvr>
                                    </p:animEffect>
                                    <p:anim calcmode="lin" valueType="num">
                                      <p:cBhvr>
                                        <p:cTn id="30" dur="1000" fill="hold"/>
                                        <p:tgtEl>
                                          <p:spTgt spid="64"/>
                                        </p:tgtEl>
                                        <p:attrNameLst>
                                          <p:attrName>ppt_x</p:attrName>
                                        </p:attrNameLst>
                                      </p:cBhvr>
                                      <p:tavLst>
                                        <p:tav tm="0">
                                          <p:val>
                                            <p:strVal val="#ppt_x"/>
                                          </p:val>
                                        </p:tav>
                                        <p:tav tm="100000">
                                          <p:val>
                                            <p:strVal val="#ppt_x"/>
                                          </p:val>
                                        </p:tav>
                                      </p:tavLst>
                                    </p:anim>
                                    <p:anim calcmode="lin" valueType="num">
                                      <p:cBhvr>
                                        <p:cTn id="31" dur="1000" fill="hold"/>
                                        <p:tgtEl>
                                          <p:spTgt spid="6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1000"/>
                                        <p:tgtEl>
                                          <p:spTgt spid="69"/>
                                        </p:tgtEl>
                                      </p:cBhvr>
                                    </p:animEffect>
                                    <p:anim calcmode="lin" valueType="num">
                                      <p:cBhvr>
                                        <p:cTn id="35" dur="1000" fill="hold"/>
                                        <p:tgtEl>
                                          <p:spTgt spid="69"/>
                                        </p:tgtEl>
                                        <p:attrNameLst>
                                          <p:attrName>ppt_x</p:attrName>
                                        </p:attrNameLst>
                                      </p:cBhvr>
                                      <p:tavLst>
                                        <p:tav tm="0">
                                          <p:val>
                                            <p:strVal val="#ppt_x"/>
                                          </p:val>
                                        </p:tav>
                                        <p:tav tm="100000">
                                          <p:val>
                                            <p:strVal val="#ppt_x"/>
                                          </p:val>
                                        </p:tav>
                                      </p:tavLst>
                                    </p:anim>
                                    <p:anim calcmode="lin" valueType="num">
                                      <p:cBhvr>
                                        <p:cTn id="3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P spid="9" grpId="0"/>
      <p:bldP spid="64" grpId="0"/>
      <p:bldP spid="6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(2/8)</a:t>
            </a:r>
            <a:endParaRPr lang="en-US" sz="2400" b="1" dirty="0">
              <a:solidFill>
                <a:srgbClr val="C00000"/>
              </a:solidFill>
              <a:latin typeface="Book Antiqua" pitchFamily="18" charset="0"/>
            </a:endParaRPr>
          </a:p>
        </p:txBody>
      </p:sp>
      <p:sp>
        <p:nvSpPr>
          <p:cNvPr id="63" name="Ορθογώνιο 62"/>
          <p:cNvSpPr/>
          <p:nvPr/>
        </p:nvSpPr>
        <p:spPr>
          <a:xfrm>
            <a:off x="784959" y="981440"/>
            <a:ext cx="7298408" cy="353943"/>
          </a:xfrm>
          <a:prstGeom prst="rect">
            <a:avLst/>
          </a:prstGeom>
        </p:spPr>
        <p:txBody>
          <a:bodyPr wrap="square">
            <a:spAutoFit/>
          </a:bodyPr>
          <a:lstStyle/>
          <a:p>
            <a:pPr algn="just"/>
            <a:r>
              <a:rPr lang="el-GR" sz="1700" b="1" dirty="0">
                <a:solidFill>
                  <a:srgbClr val="00B050"/>
                </a:solidFill>
                <a:latin typeface="Book Antiqua" pitchFamily="18" charset="0"/>
              </a:rPr>
              <a:t>3</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a:t>
            </a:r>
            <a:r>
              <a:rPr lang="en-US" sz="1700" b="1" dirty="0" smtClean="0">
                <a:solidFill>
                  <a:srgbClr val="00B050"/>
                </a:solidFill>
                <a:latin typeface="Book Antiqua" pitchFamily="18" charset="0"/>
              </a:rPr>
              <a:t> </a:t>
            </a:r>
            <a:r>
              <a:rPr lang="el-GR" sz="1700" dirty="0">
                <a:latin typeface="Book Antiqua" pitchFamily="18" charset="0"/>
              </a:rPr>
              <a:t>Είναι το  Ε.Υ. εύχρηστο; </a:t>
            </a:r>
            <a:r>
              <a:rPr lang="en-US" sz="1700" dirty="0" smtClean="0">
                <a:latin typeface="Book Antiqua" pitchFamily="18" charset="0"/>
              </a:rPr>
              <a:t>(</a:t>
            </a:r>
            <a:r>
              <a:rPr lang="el-GR" sz="1700" dirty="0">
                <a:latin typeface="Book Antiqua" pitchFamily="18" charset="0"/>
              </a:rPr>
              <a:t>3</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endParaRPr lang="en-US" sz="1700" dirty="0">
              <a:latin typeface="Book Antiqua" pitchFamily="18" charset="0"/>
            </a:endParaRPr>
          </a:p>
        </p:txBody>
      </p:sp>
      <p:sp>
        <p:nvSpPr>
          <p:cNvPr id="2" name="Ορθογώνιο 1"/>
          <p:cNvSpPr/>
          <p:nvPr/>
        </p:nvSpPr>
        <p:spPr>
          <a:xfrm>
            <a:off x="780821" y="1685558"/>
            <a:ext cx="7257878" cy="1708160"/>
          </a:xfrm>
          <a:prstGeom prst="rect">
            <a:avLst/>
          </a:prstGeom>
        </p:spPr>
        <p:txBody>
          <a:bodyPr wrap="square">
            <a:spAutoFit/>
          </a:bodyPr>
          <a:lstStyle/>
          <a:p>
            <a:pPr marL="342900" indent="-342900" algn="just">
              <a:buFont typeface="Wingdings" pitchFamily="2" charset="2"/>
              <a:buChar char="Ø"/>
            </a:pPr>
            <a:r>
              <a:rPr lang="en-US" sz="1500" dirty="0" smtClean="0">
                <a:latin typeface="Book Antiqua" pitchFamily="18" charset="0"/>
              </a:rPr>
              <a:t>To </a:t>
            </a:r>
            <a:r>
              <a:rPr lang="el-GR" sz="1500" dirty="0" smtClean="0">
                <a:latin typeface="Book Antiqua" pitchFamily="18" charset="0"/>
              </a:rPr>
              <a:t>Ε.Υ. είναι εύχρηστο καθώς έχει </a:t>
            </a:r>
            <a:r>
              <a:rPr lang="el-GR" sz="1500" b="1" dirty="0" smtClean="0">
                <a:latin typeface="Book Antiqua" pitchFamily="18" charset="0"/>
              </a:rPr>
              <a:t>εύκολη</a:t>
            </a:r>
            <a:r>
              <a:rPr lang="el-GR" sz="1500" dirty="0" smtClean="0">
                <a:latin typeface="Book Antiqua" pitchFamily="18" charset="0"/>
              </a:rPr>
              <a:t>, αν και λίγο γραμμική, </a:t>
            </a:r>
            <a:r>
              <a:rPr lang="el-GR" sz="1500" b="1" dirty="0" smtClean="0">
                <a:latin typeface="Book Antiqua" pitchFamily="18" charset="0"/>
              </a:rPr>
              <a:t>πλοήγηση</a:t>
            </a:r>
            <a:r>
              <a:rPr lang="el-GR" sz="1500" dirty="0" smtClean="0">
                <a:latin typeface="Book Antiqua" pitchFamily="18" charset="0"/>
              </a:rPr>
              <a:t> και </a:t>
            </a:r>
            <a:r>
              <a:rPr lang="el-GR" sz="1500" b="1" dirty="0" smtClean="0">
                <a:latin typeface="Book Antiqua" pitchFamily="18" charset="0"/>
              </a:rPr>
              <a:t>υπερσυνδέσμους</a:t>
            </a:r>
            <a:r>
              <a:rPr lang="el-GR" sz="1500" dirty="0" smtClean="0">
                <a:latin typeface="Book Antiqua" pitchFamily="18" charset="0"/>
              </a:rPr>
              <a:t> </a:t>
            </a:r>
            <a:r>
              <a:rPr lang="el-GR" sz="1500" dirty="0">
                <a:latin typeface="Book Antiqua" pitchFamily="18" charset="0"/>
              </a:rPr>
              <a:t>που οδηγούν πάντα στο </a:t>
            </a:r>
            <a:r>
              <a:rPr lang="el-GR" sz="1500" b="1" dirty="0">
                <a:latin typeface="Book Antiqua" pitchFamily="18" charset="0"/>
              </a:rPr>
              <a:t>αναμενόμενο περιεχόμενο </a:t>
            </a:r>
            <a:r>
              <a:rPr lang="el-GR" sz="1500" dirty="0">
                <a:latin typeface="Book Antiqua" pitchFamily="18" charset="0"/>
              </a:rPr>
              <a:t>και λειτουργούν κανονικά εκτός </a:t>
            </a:r>
            <a:r>
              <a:rPr lang="el-GR" sz="1500" dirty="0" smtClean="0">
                <a:latin typeface="Book Antiqua" pitchFamily="18" charset="0"/>
              </a:rPr>
              <a:t>ενός, όμως καλό θα ήταν όλοι να ανοίγουν σε νέο παράθυρο.</a:t>
            </a:r>
            <a:r>
              <a:rPr lang="el-GR" sz="1500" dirty="0">
                <a:latin typeface="Book Antiqua" pitchFamily="18" charset="0"/>
              </a:rPr>
              <a:t> Τα</a:t>
            </a:r>
            <a:r>
              <a:rPr lang="el-GR" sz="1500" b="1" dirty="0">
                <a:latin typeface="Book Antiqua" pitchFamily="18" charset="0"/>
              </a:rPr>
              <a:t> κουμπιά και τα εικονίδια </a:t>
            </a:r>
            <a:r>
              <a:rPr lang="el-GR" sz="1500" dirty="0">
                <a:latin typeface="Book Antiqua" pitchFamily="18" charset="0"/>
              </a:rPr>
              <a:t>που χρησιμοποιήθηκαν στο Ε.Υ. </a:t>
            </a:r>
            <a:r>
              <a:rPr lang="el-GR" sz="1500" b="1" dirty="0">
                <a:latin typeface="Book Antiqua" pitchFamily="18" charset="0"/>
              </a:rPr>
              <a:t>είναι κατανοητά</a:t>
            </a:r>
            <a:r>
              <a:rPr lang="el-GR" sz="1500" dirty="0">
                <a:latin typeface="Book Antiqua" pitchFamily="18" charset="0"/>
              </a:rPr>
              <a:t> και </a:t>
            </a:r>
            <a:r>
              <a:rPr lang="el-GR" sz="1500" b="1" dirty="0">
                <a:latin typeface="Book Antiqua" pitchFamily="18" charset="0"/>
              </a:rPr>
              <a:t>αναγνωρίσιμα</a:t>
            </a:r>
            <a:r>
              <a:rPr lang="el-GR" sz="1500" dirty="0">
                <a:latin typeface="Book Antiqua" pitchFamily="18" charset="0"/>
              </a:rPr>
              <a:t>, όμως θα προτιμούσαν και υπόμνημα με την επεξήγηση τους και μερικά από αυτά να έχουν πιο ξεκάθαρο ρόλο (πχ.  εικονίδιο </a:t>
            </a:r>
            <a:r>
              <a:rPr lang="en-US" sz="1500" dirty="0">
                <a:latin typeface="Book Antiqua" pitchFamily="18" charset="0"/>
              </a:rPr>
              <a:t>-</a:t>
            </a:r>
            <a:r>
              <a:rPr lang="en-US" sz="1500" dirty="0" err="1">
                <a:latin typeface="Book Antiqua" pitchFamily="18" charset="0"/>
              </a:rPr>
              <a:t>i</a:t>
            </a:r>
            <a:r>
              <a:rPr lang="en-US" sz="1500" dirty="0">
                <a:latin typeface="Book Antiqua" pitchFamily="18" charset="0"/>
              </a:rPr>
              <a:t>-</a:t>
            </a:r>
            <a:r>
              <a:rPr lang="el-GR" sz="1500" dirty="0">
                <a:latin typeface="Book Antiqua" pitchFamily="18" charset="0"/>
              </a:rPr>
              <a:t>)</a:t>
            </a:r>
            <a:r>
              <a:rPr lang="en-US" sz="1500" dirty="0">
                <a:latin typeface="Book Antiqua" pitchFamily="18" charset="0"/>
              </a:rPr>
              <a:t>. </a:t>
            </a:r>
          </a:p>
        </p:txBody>
      </p:sp>
      <p:sp>
        <p:nvSpPr>
          <p:cNvPr id="64" name="TextBox 63"/>
          <p:cNvSpPr txBox="1"/>
          <p:nvPr/>
        </p:nvSpPr>
        <p:spPr>
          <a:xfrm>
            <a:off x="783624" y="1365527"/>
            <a:ext cx="3769916" cy="338554"/>
          </a:xfrm>
          <a:prstGeom prst="rect">
            <a:avLst/>
          </a:prstGeom>
          <a:noFill/>
        </p:spPr>
        <p:txBody>
          <a:bodyPr wrap="square" rtlCol="0">
            <a:spAutoFit/>
          </a:bodyPr>
          <a:lstStyle/>
          <a:p>
            <a:r>
              <a:rPr lang="el-GR" sz="1600" b="1" dirty="0" smtClean="0">
                <a:latin typeface="Book Antiqua" pitchFamily="18" charset="0"/>
              </a:rPr>
              <a:t>Οι εκπαιδευτικοί αναφέρουν ότι:</a:t>
            </a:r>
            <a:endParaRPr lang="en-US" sz="1600" b="1" dirty="0">
              <a:latin typeface="Book Antiqua" pitchFamily="18" charset="0"/>
            </a:endParaRPr>
          </a:p>
        </p:txBody>
      </p:sp>
      <p:sp>
        <p:nvSpPr>
          <p:cNvPr id="68" name="Ορθογώνιο 67"/>
          <p:cNvSpPr/>
          <p:nvPr/>
        </p:nvSpPr>
        <p:spPr>
          <a:xfrm>
            <a:off x="800725" y="3772022"/>
            <a:ext cx="7298408" cy="615553"/>
          </a:xfrm>
          <a:prstGeom prst="rect">
            <a:avLst/>
          </a:prstGeom>
        </p:spPr>
        <p:txBody>
          <a:bodyPr wrap="square">
            <a:spAutoFit/>
          </a:bodyPr>
          <a:lstStyle/>
          <a:p>
            <a:pPr algn="just"/>
            <a:r>
              <a:rPr lang="el-GR" sz="1700" b="1" dirty="0" smtClean="0">
                <a:solidFill>
                  <a:srgbClr val="00B050"/>
                </a:solidFill>
                <a:latin typeface="Book Antiqua" pitchFamily="18" charset="0"/>
              </a:rPr>
              <a:t>4</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a:t>
            </a:r>
            <a:r>
              <a:rPr lang="en-US" sz="1700" b="1" dirty="0" smtClean="0">
                <a:solidFill>
                  <a:srgbClr val="00B050"/>
                </a:solidFill>
                <a:latin typeface="Book Antiqua" pitchFamily="18" charset="0"/>
              </a:rPr>
              <a:t> </a:t>
            </a:r>
            <a:r>
              <a:rPr lang="el-GR" sz="1700" dirty="0">
                <a:latin typeface="Book Antiqua" pitchFamily="18" charset="0"/>
              </a:rPr>
              <a:t>Το Ε.Υ. υποστηρίζει - καθοδηγεί τον εκπαιδευόμενο στη μελέτη του; </a:t>
            </a:r>
            <a:r>
              <a:rPr lang="en-US" sz="1700" dirty="0" smtClean="0">
                <a:latin typeface="Book Antiqua" pitchFamily="18" charset="0"/>
              </a:rPr>
              <a:t>(</a:t>
            </a:r>
            <a:r>
              <a:rPr lang="el-GR" sz="1700" dirty="0" smtClean="0">
                <a:latin typeface="Book Antiqua" pitchFamily="18" charset="0"/>
              </a:rPr>
              <a:t>4</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endParaRPr lang="en-US" sz="1700" dirty="0">
              <a:latin typeface="Book Antiqua" pitchFamily="18" charset="0"/>
            </a:endParaRPr>
          </a:p>
        </p:txBody>
      </p:sp>
      <p:sp>
        <p:nvSpPr>
          <p:cNvPr id="69" name="Ορθογώνιο 68"/>
          <p:cNvSpPr/>
          <p:nvPr/>
        </p:nvSpPr>
        <p:spPr>
          <a:xfrm>
            <a:off x="777531" y="4723933"/>
            <a:ext cx="7188252" cy="1246495"/>
          </a:xfrm>
          <a:prstGeom prst="rect">
            <a:avLst/>
          </a:prstGeom>
        </p:spPr>
        <p:txBody>
          <a:bodyPr wrap="square">
            <a:spAutoFit/>
          </a:bodyPr>
          <a:lstStyle/>
          <a:p>
            <a:pPr marL="342900" indent="-342900" algn="just">
              <a:spcAft>
                <a:spcPts val="600"/>
              </a:spcAft>
              <a:buFont typeface="Wingdings" pitchFamily="2" charset="2"/>
              <a:buChar char="Ø"/>
            </a:pPr>
            <a:r>
              <a:rPr lang="el-GR" sz="1500" dirty="0">
                <a:latin typeface="Book Antiqua" pitchFamily="18" charset="0"/>
                <a:ea typeface="Times New Roman"/>
                <a:cs typeface="Times New Roman"/>
              </a:rPr>
              <a:t>Παρέχονται </a:t>
            </a:r>
            <a:r>
              <a:rPr lang="el-GR" sz="1500" b="1" dirty="0">
                <a:latin typeface="Book Antiqua" pitchFamily="18" charset="0"/>
                <a:ea typeface="Times New Roman"/>
                <a:cs typeface="Times New Roman"/>
              </a:rPr>
              <a:t>συμβουλές</a:t>
            </a:r>
            <a:r>
              <a:rPr lang="el-GR" sz="1500" dirty="0">
                <a:latin typeface="Book Antiqua" pitchFamily="18" charset="0"/>
                <a:ea typeface="Times New Roman"/>
                <a:cs typeface="Times New Roman"/>
              </a:rPr>
              <a:t> για το πώς να μελετηθεί το </a:t>
            </a:r>
            <a:r>
              <a:rPr lang="el-GR" sz="1500" dirty="0" smtClean="0">
                <a:latin typeface="Book Antiqua" pitchFamily="18" charset="0"/>
                <a:ea typeface="Times New Roman"/>
                <a:cs typeface="Times New Roman"/>
              </a:rPr>
              <a:t>Ε.Υ</a:t>
            </a:r>
            <a:r>
              <a:rPr lang="el-GR" sz="1500" dirty="0">
                <a:latin typeface="Book Antiqua" pitchFamily="18" charset="0"/>
                <a:ea typeface="Times New Roman"/>
                <a:cs typeface="Times New Roman"/>
              </a:rPr>
              <a:t>. </a:t>
            </a:r>
            <a:r>
              <a:rPr lang="el-GR" sz="1500" dirty="0" smtClean="0">
                <a:latin typeface="Book Antiqua" pitchFamily="18" charset="0"/>
                <a:ea typeface="Times New Roman"/>
                <a:cs typeface="Times New Roman"/>
              </a:rPr>
              <a:t>και α</a:t>
            </a:r>
            <a:r>
              <a:rPr lang="el-GR" sz="1500" dirty="0" smtClean="0">
                <a:latin typeface="Book Antiqua" pitchFamily="18" charset="0"/>
                <a:ea typeface="Times New Roman"/>
              </a:rPr>
              <a:t>ξιοποιούνται </a:t>
            </a:r>
            <a:r>
              <a:rPr lang="el-GR" sz="1500" dirty="0">
                <a:latin typeface="Book Antiqua" pitchFamily="18" charset="0"/>
                <a:ea typeface="Times New Roman"/>
              </a:rPr>
              <a:t>όλοι οι θεμιτοί </a:t>
            </a:r>
            <a:r>
              <a:rPr lang="el-GR" sz="1500" b="1" dirty="0">
                <a:latin typeface="Book Antiqua" pitchFamily="18" charset="0"/>
                <a:ea typeface="Times New Roman"/>
              </a:rPr>
              <a:t>τρόποι σηματοδότησης </a:t>
            </a:r>
            <a:r>
              <a:rPr lang="el-GR" sz="1500" dirty="0">
                <a:latin typeface="Book Antiqua" pitchFamily="18" charset="0"/>
                <a:ea typeface="Times New Roman"/>
              </a:rPr>
              <a:t>για να δοθεί </a:t>
            </a:r>
            <a:r>
              <a:rPr lang="el-GR" sz="1500" b="1" dirty="0">
                <a:latin typeface="Book Antiqua" pitchFamily="18" charset="0"/>
                <a:ea typeface="Times New Roman"/>
              </a:rPr>
              <a:t>έμφαση </a:t>
            </a:r>
            <a:r>
              <a:rPr lang="el-GR" sz="1500" dirty="0">
                <a:latin typeface="Book Antiqua" pitchFamily="18" charset="0"/>
                <a:ea typeface="Times New Roman"/>
              </a:rPr>
              <a:t>σε συγκεκριμένα σημεία, τα οποία επεξηγούν, διευκρινίζουν και </a:t>
            </a:r>
            <a:r>
              <a:rPr lang="el-GR" sz="1500" b="1" dirty="0">
                <a:latin typeface="Book Antiqua" pitchFamily="18" charset="0"/>
                <a:ea typeface="Times New Roman"/>
              </a:rPr>
              <a:t>παρέχουν υποστήριξη στον </a:t>
            </a:r>
            <a:r>
              <a:rPr lang="el-GR" sz="1500" b="1" dirty="0" smtClean="0">
                <a:latin typeface="Book Antiqua" pitchFamily="18" charset="0"/>
                <a:ea typeface="Times New Roman"/>
              </a:rPr>
              <a:t>εκπαιδευόμενο κατά τη διάρκεια της μελέτης του.</a:t>
            </a:r>
            <a:r>
              <a:rPr lang="el-GR" sz="1500" dirty="0" smtClean="0">
                <a:latin typeface="Book Antiqua" pitchFamily="18" charset="0"/>
                <a:ea typeface="Times New Roman"/>
                <a:cs typeface="Times New Roman"/>
              </a:rPr>
              <a:t>  Τον ίδιο υποστηρικτικό ρόλο έχουν και τα επεξηγηματικά σχόλια.</a:t>
            </a:r>
            <a:endParaRPr lang="en-US" sz="1500" dirty="0">
              <a:latin typeface="Book Antiqua" pitchFamily="18" charset="0"/>
            </a:endParaRPr>
          </a:p>
        </p:txBody>
      </p:sp>
      <p:sp>
        <p:nvSpPr>
          <p:cNvPr id="72" name="TextBox 71"/>
          <p:cNvSpPr txBox="1"/>
          <p:nvPr/>
        </p:nvSpPr>
        <p:spPr>
          <a:xfrm>
            <a:off x="819575" y="4424131"/>
            <a:ext cx="7124528" cy="338554"/>
          </a:xfrm>
          <a:prstGeom prst="rect">
            <a:avLst/>
          </a:prstGeom>
          <a:noFill/>
        </p:spPr>
        <p:txBody>
          <a:bodyPr wrap="square" rtlCol="0">
            <a:spAutoFit/>
          </a:bodyPr>
          <a:lstStyle/>
          <a:p>
            <a:r>
              <a:rPr lang="el-GR" sz="1600" b="1" dirty="0" smtClean="0">
                <a:latin typeface="Book Antiqua" pitchFamily="18" charset="0"/>
              </a:rPr>
              <a:t>Οι εκπαιδευτικοί, στο σύνολο τους, αναφέρουν ότι:</a:t>
            </a:r>
            <a:endParaRPr lang="en-US" sz="1600" b="1" dirty="0">
              <a:latin typeface="Book Antiqua" pitchFamily="18" charset="0"/>
            </a:endParaRPr>
          </a:p>
        </p:txBody>
      </p:sp>
    </p:spTree>
    <p:extLst>
      <p:ext uri="{BB962C8B-B14F-4D97-AF65-F5344CB8AC3E}">
        <p14:creationId xmlns:p14="http://schemas.microsoft.com/office/powerpoint/2010/main" val="11299694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1000"/>
                                        <p:tgtEl>
                                          <p:spTgt spid="68"/>
                                        </p:tgtEl>
                                      </p:cBhvr>
                                    </p:animEffect>
                                    <p:anim calcmode="lin" valueType="num">
                                      <p:cBhvr>
                                        <p:cTn id="25" dur="1000" fill="hold"/>
                                        <p:tgtEl>
                                          <p:spTgt spid="68"/>
                                        </p:tgtEl>
                                        <p:attrNameLst>
                                          <p:attrName>ppt_x</p:attrName>
                                        </p:attrNameLst>
                                      </p:cBhvr>
                                      <p:tavLst>
                                        <p:tav tm="0">
                                          <p:val>
                                            <p:strVal val="#ppt_x"/>
                                          </p:val>
                                        </p:tav>
                                        <p:tav tm="100000">
                                          <p:val>
                                            <p:strVal val="#ppt_x"/>
                                          </p:val>
                                        </p:tav>
                                      </p:tavLst>
                                    </p:anim>
                                    <p:anim calcmode="lin" valueType="num">
                                      <p:cBhvr>
                                        <p:cTn id="26" dur="1000" fill="hold"/>
                                        <p:tgtEl>
                                          <p:spTgt spid="6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fade">
                                      <p:cBhvr>
                                        <p:cTn id="29" dur="1000"/>
                                        <p:tgtEl>
                                          <p:spTgt spid="72"/>
                                        </p:tgtEl>
                                      </p:cBhvr>
                                    </p:animEffect>
                                    <p:anim calcmode="lin" valueType="num">
                                      <p:cBhvr>
                                        <p:cTn id="30" dur="1000" fill="hold"/>
                                        <p:tgtEl>
                                          <p:spTgt spid="72"/>
                                        </p:tgtEl>
                                        <p:attrNameLst>
                                          <p:attrName>ppt_x</p:attrName>
                                        </p:attrNameLst>
                                      </p:cBhvr>
                                      <p:tavLst>
                                        <p:tav tm="0">
                                          <p:val>
                                            <p:strVal val="#ppt_x"/>
                                          </p:val>
                                        </p:tav>
                                        <p:tav tm="100000">
                                          <p:val>
                                            <p:strVal val="#ppt_x"/>
                                          </p:val>
                                        </p:tav>
                                      </p:tavLst>
                                    </p:anim>
                                    <p:anim calcmode="lin" valueType="num">
                                      <p:cBhvr>
                                        <p:cTn id="31" dur="1000" fill="hold"/>
                                        <p:tgtEl>
                                          <p:spTgt spid="7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1000"/>
                                        <p:tgtEl>
                                          <p:spTgt spid="69"/>
                                        </p:tgtEl>
                                      </p:cBhvr>
                                    </p:animEffect>
                                    <p:anim calcmode="lin" valueType="num">
                                      <p:cBhvr>
                                        <p:cTn id="35" dur="1000" fill="hold"/>
                                        <p:tgtEl>
                                          <p:spTgt spid="69"/>
                                        </p:tgtEl>
                                        <p:attrNameLst>
                                          <p:attrName>ppt_x</p:attrName>
                                        </p:attrNameLst>
                                      </p:cBhvr>
                                      <p:tavLst>
                                        <p:tav tm="0">
                                          <p:val>
                                            <p:strVal val="#ppt_x"/>
                                          </p:val>
                                        </p:tav>
                                        <p:tav tm="100000">
                                          <p:val>
                                            <p:strVal val="#ppt_x"/>
                                          </p:val>
                                        </p:tav>
                                      </p:tavLst>
                                    </p:anim>
                                    <p:anim calcmode="lin" valueType="num">
                                      <p:cBhvr>
                                        <p:cTn id="3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2" grpId="0"/>
      <p:bldP spid="64" grpId="0"/>
      <p:bldP spid="68" grpId="0"/>
      <p:bldP spid="69" grpId="0"/>
      <p:bldP spid="7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(3/8)</a:t>
            </a:r>
            <a:endParaRPr lang="en-US" sz="2400" b="1" dirty="0">
              <a:solidFill>
                <a:srgbClr val="C00000"/>
              </a:solidFill>
              <a:latin typeface="Book Antiqua" pitchFamily="18" charset="0"/>
            </a:endParaRPr>
          </a:p>
        </p:txBody>
      </p:sp>
      <p:sp>
        <p:nvSpPr>
          <p:cNvPr id="61" name="TextBox 60"/>
          <p:cNvSpPr txBox="1"/>
          <p:nvPr/>
        </p:nvSpPr>
        <p:spPr>
          <a:xfrm>
            <a:off x="790019" y="1670330"/>
            <a:ext cx="7248680" cy="584775"/>
          </a:xfrm>
          <a:prstGeom prst="rect">
            <a:avLst/>
          </a:prstGeom>
          <a:noFill/>
        </p:spPr>
        <p:txBody>
          <a:bodyPr wrap="square" rtlCol="0">
            <a:spAutoFit/>
          </a:bodyPr>
          <a:lstStyle/>
          <a:p>
            <a:pPr algn="just"/>
            <a:r>
              <a:rPr lang="el-GR" sz="1600" b="1" dirty="0" smtClean="0">
                <a:latin typeface="Book Antiqua" pitchFamily="18" charset="0"/>
              </a:rPr>
              <a:t>Η πλειοψηφία των εκπαιδευτικών  αναφέρει ότι</a:t>
            </a:r>
            <a:r>
              <a:rPr lang="el-GR" sz="1600" b="1" dirty="0" smtClean="0">
                <a:latin typeface="Book Antiqua" pitchFamily="18" charset="0"/>
                <a:cs typeface="Times New Roman"/>
              </a:rPr>
              <a:t> τ</a:t>
            </a:r>
            <a:r>
              <a:rPr lang="el-GR" sz="1600" b="1" dirty="0" smtClean="0">
                <a:latin typeface="Book Antiqua" pitchFamily="18" charset="0"/>
                <a:ea typeface="Times New Roman"/>
                <a:cs typeface="Times New Roman"/>
              </a:rPr>
              <a:t>ο </a:t>
            </a:r>
            <a:r>
              <a:rPr lang="el-GR" sz="1600" b="1" dirty="0">
                <a:latin typeface="Book Antiqua" pitchFamily="18" charset="0"/>
                <a:ea typeface="Times New Roman"/>
                <a:cs typeface="Times New Roman"/>
              </a:rPr>
              <a:t>Ε.Υ. εμπεριέχει δραστηριότητες οι οποίες ενθαρρύνουν τον </a:t>
            </a:r>
            <a:r>
              <a:rPr lang="el-GR" sz="1600" b="1" dirty="0" smtClean="0">
                <a:latin typeface="Book Antiqua" pitchFamily="18" charset="0"/>
                <a:ea typeface="Times New Roman"/>
                <a:cs typeface="Times New Roman"/>
              </a:rPr>
              <a:t>εκπαιδευόμενο να</a:t>
            </a:r>
            <a:r>
              <a:rPr lang="el-GR" sz="1600" b="1" dirty="0" smtClean="0">
                <a:latin typeface="Book Antiqua" pitchFamily="18" charset="0"/>
              </a:rPr>
              <a:t>:</a:t>
            </a:r>
            <a:endParaRPr lang="en-US" sz="1600" b="1" dirty="0">
              <a:latin typeface="Book Antiqua" pitchFamily="18" charset="0"/>
            </a:endParaRPr>
          </a:p>
        </p:txBody>
      </p:sp>
      <p:sp>
        <p:nvSpPr>
          <p:cNvPr id="63" name="Ορθογώνιο 62"/>
          <p:cNvSpPr/>
          <p:nvPr/>
        </p:nvSpPr>
        <p:spPr>
          <a:xfrm>
            <a:off x="800725" y="981440"/>
            <a:ext cx="7203158" cy="615553"/>
          </a:xfrm>
          <a:prstGeom prst="rect">
            <a:avLst/>
          </a:prstGeom>
        </p:spPr>
        <p:txBody>
          <a:bodyPr wrap="square">
            <a:spAutoFit/>
          </a:bodyPr>
          <a:lstStyle/>
          <a:p>
            <a:pPr algn="just"/>
            <a:r>
              <a:rPr lang="el-GR" sz="1700" b="1" dirty="0">
                <a:solidFill>
                  <a:srgbClr val="00B050"/>
                </a:solidFill>
                <a:latin typeface="Book Antiqua" pitchFamily="18" charset="0"/>
              </a:rPr>
              <a:t>5</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a:t>
            </a:r>
            <a:r>
              <a:rPr lang="en-US" sz="1700" b="1" dirty="0" smtClean="0">
                <a:solidFill>
                  <a:srgbClr val="00B050"/>
                </a:solidFill>
                <a:latin typeface="Book Antiqua" pitchFamily="18" charset="0"/>
              </a:rPr>
              <a:t> </a:t>
            </a:r>
            <a:r>
              <a:rPr lang="el-GR" sz="1700" dirty="0">
                <a:latin typeface="Book Antiqua" pitchFamily="18" charset="0"/>
              </a:rPr>
              <a:t>Το Ε.Υ υποστηρίζει την αλληλεπίδραση με τον εκπαιδευόμενο στη μελέτη του; </a:t>
            </a:r>
            <a:r>
              <a:rPr lang="en-US" sz="1700" dirty="0" smtClean="0">
                <a:latin typeface="Book Antiqua" pitchFamily="18" charset="0"/>
              </a:rPr>
              <a:t>(</a:t>
            </a:r>
            <a:r>
              <a:rPr lang="el-GR" sz="1700" dirty="0">
                <a:latin typeface="Book Antiqua" pitchFamily="18" charset="0"/>
              </a:rPr>
              <a:t>5</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endParaRPr lang="en-US" sz="1700" dirty="0">
              <a:latin typeface="Book Antiqua" pitchFamily="18" charset="0"/>
            </a:endParaRPr>
          </a:p>
        </p:txBody>
      </p:sp>
      <p:sp>
        <p:nvSpPr>
          <p:cNvPr id="2" name="Ορθογώνιο 1"/>
          <p:cNvSpPr/>
          <p:nvPr/>
        </p:nvSpPr>
        <p:spPr>
          <a:xfrm>
            <a:off x="780821" y="2204712"/>
            <a:ext cx="7223062" cy="1477328"/>
          </a:xfrm>
          <a:prstGeom prst="rect">
            <a:avLst/>
          </a:prstGeom>
        </p:spPr>
        <p:txBody>
          <a:bodyPr wrap="square">
            <a:spAutoFit/>
          </a:bodyPr>
          <a:lstStyle/>
          <a:p>
            <a:pPr marL="342900" indent="-342900" algn="just">
              <a:spcAft>
                <a:spcPts val="600"/>
              </a:spcAft>
              <a:buFont typeface="Wingdings" pitchFamily="2" charset="2"/>
              <a:buChar char="Ø"/>
            </a:pPr>
            <a:r>
              <a:rPr lang="el-GR" sz="1500" b="1" dirty="0" smtClean="0">
                <a:latin typeface="Book Antiqua" pitchFamily="18" charset="0"/>
                <a:ea typeface="Times New Roman"/>
                <a:cs typeface="Times New Roman"/>
              </a:rPr>
              <a:t>εκφράσει </a:t>
            </a:r>
            <a:r>
              <a:rPr lang="el-GR" sz="1500" b="1" dirty="0">
                <a:latin typeface="Book Antiqua" pitchFamily="18" charset="0"/>
                <a:ea typeface="Times New Roman"/>
                <a:cs typeface="Times New Roman"/>
              </a:rPr>
              <a:t>τις δικές απόψεις </a:t>
            </a:r>
            <a:r>
              <a:rPr lang="el-GR" sz="1500" dirty="0" smtClean="0">
                <a:latin typeface="Book Antiqua" pitchFamily="18" charset="0"/>
                <a:ea typeface="Times New Roman"/>
                <a:cs typeface="Times New Roman"/>
              </a:rPr>
              <a:t>και να διατυπώσει </a:t>
            </a:r>
            <a:r>
              <a:rPr lang="el-GR" sz="1500" dirty="0">
                <a:latin typeface="Book Antiqua" pitchFamily="18" charset="0"/>
                <a:ea typeface="Times New Roman"/>
                <a:cs typeface="Times New Roman"/>
              </a:rPr>
              <a:t>τις  δικές του ερωτήσεις </a:t>
            </a:r>
            <a:r>
              <a:rPr lang="el-GR" sz="1500" dirty="0" smtClean="0">
                <a:latin typeface="Book Antiqua" pitchFamily="18" charset="0"/>
                <a:ea typeface="Times New Roman"/>
                <a:cs typeface="Times New Roman"/>
              </a:rPr>
              <a:t> πάνω </a:t>
            </a:r>
            <a:r>
              <a:rPr lang="el-GR" sz="1500" dirty="0">
                <a:latin typeface="Book Antiqua" pitchFamily="18" charset="0"/>
                <a:ea typeface="Times New Roman"/>
                <a:cs typeface="Times New Roman"/>
              </a:rPr>
              <a:t>σε σημαντικά </a:t>
            </a:r>
            <a:r>
              <a:rPr lang="el-GR" sz="1500" dirty="0" smtClean="0">
                <a:latin typeface="Book Antiqua" pitchFamily="18" charset="0"/>
                <a:ea typeface="Times New Roman"/>
                <a:cs typeface="Times New Roman"/>
              </a:rPr>
              <a:t>ζητήματα, να </a:t>
            </a:r>
            <a:r>
              <a:rPr lang="el-GR" sz="1500" dirty="0">
                <a:latin typeface="Book Antiqua" pitchFamily="18" charset="0"/>
                <a:ea typeface="Times New Roman"/>
                <a:cs typeface="Times New Roman"/>
              </a:rPr>
              <a:t>εμπλακεί </a:t>
            </a:r>
            <a:r>
              <a:rPr lang="el-GR" sz="1500" dirty="0" smtClean="0">
                <a:latin typeface="Book Antiqua" pitchFamily="18" charset="0"/>
                <a:ea typeface="Times New Roman"/>
                <a:cs typeface="Times New Roman"/>
              </a:rPr>
              <a:t>συναισθηματικά</a:t>
            </a:r>
            <a:r>
              <a:rPr lang="el-GR" sz="1500" dirty="0">
                <a:latin typeface="Book Antiqua" pitchFamily="18" charset="0"/>
                <a:ea typeface="Times New Roman"/>
                <a:cs typeface="Times New Roman"/>
              </a:rPr>
              <a:t>, </a:t>
            </a:r>
            <a:r>
              <a:rPr lang="el-GR" sz="1500" dirty="0" smtClean="0">
                <a:latin typeface="Book Antiqua" pitchFamily="18" charset="0"/>
                <a:ea typeface="Times New Roman"/>
                <a:cs typeface="Times New Roman"/>
              </a:rPr>
              <a:t>να ανταλλάξει </a:t>
            </a:r>
            <a:r>
              <a:rPr lang="el-GR" sz="1500" dirty="0">
                <a:latin typeface="Book Antiqua" pitchFamily="18" charset="0"/>
                <a:ea typeface="Times New Roman"/>
                <a:cs typeface="Times New Roman"/>
              </a:rPr>
              <a:t>απόψεις με τους άλλους </a:t>
            </a:r>
            <a:r>
              <a:rPr lang="el-GR" sz="1500" dirty="0" smtClean="0">
                <a:latin typeface="Book Antiqua" pitchFamily="18" charset="0"/>
                <a:ea typeface="Times New Roman"/>
                <a:cs typeface="Times New Roman"/>
              </a:rPr>
              <a:t>εκπαιδευόμενους και να θεωρήσει </a:t>
            </a:r>
            <a:r>
              <a:rPr lang="el-GR" sz="1500" dirty="0">
                <a:latin typeface="Book Antiqua" pitchFamily="18" charset="0"/>
                <a:ea typeface="Times New Roman"/>
                <a:cs typeface="Times New Roman"/>
              </a:rPr>
              <a:t>τον εαυτό του ως μέλος μιας κοινωνικής ομάδας που έχει συγκεκριμένες ανάγκες και προσδοκίες. </a:t>
            </a:r>
            <a:r>
              <a:rPr lang="el-GR" sz="1500" dirty="0" smtClean="0">
                <a:latin typeface="Book Antiqua" pitchFamily="18" charset="0"/>
                <a:ea typeface="Times New Roman"/>
                <a:cs typeface="Times New Roman"/>
              </a:rPr>
              <a:t>Όμως,</a:t>
            </a:r>
            <a:r>
              <a:rPr lang="el-GR" sz="1500" i="1" dirty="0" smtClean="0">
                <a:latin typeface="Book Antiqua" pitchFamily="18" charset="0"/>
                <a:ea typeface="Times New Roman"/>
                <a:cs typeface="Times New Roman"/>
              </a:rPr>
              <a:t> </a:t>
            </a:r>
            <a:r>
              <a:rPr lang="el-GR" sz="1500" dirty="0" smtClean="0">
                <a:latin typeface="Book Antiqua" pitchFamily="18" charset="0"/>
                <a:ea typeface="Times New Roman"/>
                <a:cs typeface="Times New Roman"/>
              </a:rPr>
              <a:t>το Ε.Υ. </a:t>
            </a:r>
            <a:r>
              <a:rPr lang="el-GR" sz="1500" dirty="0" smtClean="0">
                <a:solidFill>
                  <a:srgbClr val="FF0000"/>
                </a:solidFill>
                <a:latin typeface="Book Antiqua" pitchFamily="18" charset="0"/>
                <a:ea typeface="Times New Roman"/>
                <a:cs typeface="Times New Roman"/>
              </a:rPr>
              <a:t>ΔΕΝ</a:t>
            </a:r>
            <a:r>
              <a:rPr lang="el-GR" sz="1500" dirty="0" smtClean="0">
                <a:latin typeface="Book Antiqua" pitchFamily="18" charset="0"/>
                <a:ea typeface="Times New Roman"/>
                <a:cs typeface="Times New Roman"/>
              </a:rPr>
              <a:t> </a:t>
            </a:r>
            <a:r>
              <a:rPr lang="el-GR" sz="1500" dirty="0">
                <a:latin typeface="Book Antiqua" pitchFamily="18" charset="0"/>
                <a:ea typeface="Times New Roman"/>
                <a:cs typeface="Times New Roman"/>
              </a:rPr>
              <a:t>εμπεριέχει δραστηριότητες οι οποίες ενθαρρύνουν τον εκπαιδευόμενο να ενσωματώσει / εμπλουτίσει τις απόψεις του σε </a:t>
            </a:r>
            <a:r>
              <a:rPr lang="el-GR" sz="1500" dirty="0" smtClean="0">
                <a:latin typeface="Book Antiqua" pitchFamily="18" charset="0"/>
                <a:ea typeface="Times New Roman"/>
                <a:cs typeface="Times New Roman"/>
              </a:rPr>
              <a:t>αυτό.</a:t>
            </a:r>
            <a:endParaRPr lang="en-US" sz="1500" i="1" dirty="0" smtClean="0">
              <a:latin typeface="Book Antiqua" pitchFamily="18" charset="0"/>
              <a:ea typeface="Times New Roman"/>
            </a:endParaRPr>
          </a:p>
        </p:txBody>
      </p:sp>
      <p:sp>
        <p:nvSpPr>
          <p:cNvPr id="70" name="Ορθογώνιο 69"/>
          <p:cNvSpPr/>
          <p:nvPr/>
        </p:nvSpPr>
        <p:spPr>
          <a:xfrm>
            <a:off x="753427" y="3850852"/>
            <a:ext cx="7298408" cy="584775"/>
          </a:xfrm>
          <a:prstGeom prst="rect">
            <a:avLst/>
          </a:prstGeom>
        </p:spPr>
        <p:txBody>
          <a:bodyPr wrap="square">
            <a:spAutoFit/>
          </a:bodyPr>
          <a:lstStyle/>
          <a:p>
            <a:pPr algn="just"/>
            <a:r>
              <a:rPr lang="el-GR" sz="1600" b="1" dirty="0">
                <a:solidFill>
                  <a:srgbClr val="00B050"/>
                </a:solidFill>
                <a:latin typeface="Book Antiqua" pitchFamily="18" charset="0"/>
              </a:rPr>
              <a:t>6</a:t>
            </a:r>
            <a:r>
              <a:rPr lang="el-GR" sz="1600" b="1" baseline="30000" dirty="0" smtClean="0">
                <a:solidFill>
                  <a:srgbClr val="00B050"/>
                </a:solidFill>
                <a:latin typeface="Book Antiqua" pitchFamily="18" charset="0"/>
              </a:rPr>
              <a:t>ο</a:t>
            </a:r>
            <a:r>
              <a:rPr lang="en-US" sz="1600" b="1" dirty="0" smtClean="0">
                <a:solidFill>
                  <a:srgbClr val="00B050"/>
                </a:solidFill>
                <a:latin typeface="Book Antiqua" pitchFamily="18" charset="0"/>
              </a:rPr>
              <a:t> </a:t>
            </a:r>
            <a:r>
              <a:rPr lang="el-GR" sz="1600" b="1" dirty="0" smtClean="0">
                <a:solidFill>
                  <a:srgbClr val="00B050"/>
                </a:solidFill>
                <a:latin typeface="Book Antiqua" pitchFamily="18" charset="0"/>
              </a:rPr>
              <a:t>Ερευνητικό Ερώτημα: </a:t>
            </a:r>
            <a:r>
              <a:rPr lang="el-GR" sz="1600" dirty="0" smtClean="0">
                <a:latin typeface="Book Antiqua" pitchFamily="18" charset="0"/>
                <a:ea typeface="Times New Roman"/>
                <a:cs typeface="Times New Roman"/>
              </a:rPr>
              <a:t>Το </a:t>
            </a:r>
            <a:r>
              <a:rPr lang="el-GR" sz="1600" dirty="0">
                <a:latin typeface="Book Antiqua" pitchFamily="18" charset="0"/>
                <a:ea typeface="Times New Roman"/>
                <a:cs typeface="Times New Roman"/>
              </a:rPr>
              <a:t>Ε.Υ. παρέχει δυνατότητα Αναστοχασμού - Αυτοαξιολόγησης στον εκπαιδευόμενο;</a:t>
            </a:r>
            <a:r>
              <a:rPr lang="en-US" sz="1600" b="1" dirty="0" smtClean="0">
                <a:solidFill>
                  <a:srgbClr val="00B050"/>
                </a:solidFill>
                <a:latin typeface="Book Antiqua" pitchFamily="18" charset="0"/>
              </a:rPr>
              <a:t> </a:t>
            </a:r>
            <a:r>
              <a:rPr lang="en-US" sz="1600" dirty="0" smtClean="0">
                <a:latin typeface="Book Antiqua" pitchFamily="18" charset="0"/>
              </a:rPr>
              <a:t>(</a:t>
            </a:r>
            <a:r>
              <a:rPr lang="el-GR" sz="1600" dirty="0">
                <a:latin typeface="Book Antiqua" pitchFamily="18" charset="0"/>
              </a:rPr>
              <a:t>6</a:t>
            </a:r>
            <a:r>
              <a:rPr lang="el-GR" sz="1600" baseline="30000" dirty="0" smtClean="0">
                <a:latin typeface="Book Antiqua" pitchFamily="18" charset="0"/>
              </a:rPr>
              <a:t>ος</a:t>
            </a:r>
            <a:r>
              <a:rPr lang="el-GR" sz="1600" dirty="0" smtClean="0">
                <a:latin typeface="Book Antiqua" pitchFamily="18" charset="0"/>
              </a:rPr>
              <a:t> Άξονας</a:t>
            </a:r>
            <a:r>
              <a:rPr lang="en-US" sz="1600" dirty="0" smtClean="0">
                <a:latin typeface="Book Antiqua" pitchFamily="18" charset="0"/>
              </a:rPr>
              <a:t>)</a:t>
            </a:r>
            <a:endParaRPr lang="en-US" sz="1600" dirty="0">
              <a:latin typeface="Book Antiqua" pitchFamily="18" charset="0"/>
            </a:endParaRPr>
          </a:p>
        </p:txBody>
      </p:sp>
      <p:sp>
        <p:nvSpPr>
          <p:cNvPr id="71" name="TextBox 70"/>
          <p:cNvSpPr txBox="1"/>
          <p:nvPr/>
        </p:nvSpPr>
        <p:spPr>
          <a:xfrm>
            <a:off x="765055" y="4516754"/>
            <a:ext cx="7200728" cy="584775"/>
          </a:xfrm>
          <a:prstGeom prst="rect">
            <a:avLst/>
          </a:prstGeom>
          <a:noFill/>
        </p:spPr>
        <p:txBody>
          <a:bodyPr wrap="square" rtlCol="0">
            <a:spAutoFit/>
          </a:bodyPr>
          <a:lstStyle/>
          <a:p>
            <a:pPr algn="just"/>
            <a:r>
              <a:rPr lang="el-GR" sz="1600" b="1" dirty="0">
                <a:latin typeface="Book Antiqua" pitchFamily="18" charset="0"/>
              </a:rPr>
              <a:t>Η πλειοψηφία των εκπαιδευτικών </a:t>
            </a:r>
            <a:r>
              <a:rPr lang="el-GR" sz="1600" b="1" dirty="0" smtClean="0">
                <a:latin typeface="Book Antiqua" pitchFamily="18" charset="0"/>
              </a:rPr>
              <a:t> αναφέρει ότι</a:t>
            </a:r>
            <a:r>
              <a:rPr lang="el-GR" sz="1600" b="1" dirty="0" smtClean="0">
                <a:latin typeface="Book Antiqua" pitchFamily="18" charset="0"/>
                <a:cs typeface="Times New Roman"/>
              </a:rPr>
              <a:t> τ</a:t>
            </a:r>
            <a:r>
              <a:rPr lang="el-GR" sz="1600" b="1" dirty="0" smtClean="0">
                <a:latin typeface="Book Antiqua" pitchFamily="18" charset="0"/>
                <a:ea typeface="Times New Roman"/>
                <a:cs typeface="Times New Roman"/>
              </a:rPr>
              <a:t>ο </a:t>
            </a:r>
            <a:r>
              <a:rPr lang="el-GR" sz="1600" b="1" dirty="0">
                <a:latin typeface="Book Antiqua" pitchFamily="18" charset="0"/>
                <a:ea typeface="Times New Roman"/>
                <a:cs typeface="Times New Roman"/>
              </a:rPr>
              <a:t>Ε.Υ. εμπεριέχει δραστηριότητες οι οποίες </a:t>
            </a:r>
            <a:r>
              <a:rPr lang="el-GR" sz="1600" b="1" dirty="0" smtClean="0">
                <a:latin typeface="Book Antiqua" pitchFamily="18" charset="0"/>
                <a:ea typeface="Times New Roman"/>
                <a:cs typeface="Times New Roman"/>
              </a:rPr>
              <a:t>ενθαρρύνουν</a:t>
            </a:r>
            <a:r>
              <a:rPr lang="el-GR" sz="1600" b="1" dirty="0" smtClean="0">
                <a:latin typeface="Book Antiqua" pitchFamily="18" charset="0"/>
              </a:rPr>
              <a:t>:</a:t>
            </a:r>
            <a:endParaRPr lang="en-US" sz="1600" b="1" dirty="0">
              <a:latin typeface="Book Antiqua" pitchFamily="18" charset="0"/>
            </a:endParaRPr>
          </a:p>
        </p:txBody>
      </p:sp>
      <p:sp>
        <p:nvSpPr>
          <p:cNvPr id="72" name="Ορθογώνιο 71"/>
          <p:cNvSpPr/>
          <p:nvPr/>
        </p:nvSpPr>
        <p:spPr>
          <a:xfrm>
            <a:off x="757271" y="5025259"/>
            <a:ext cx="7246612" cy="1708160"/>
          </a:xfrm>
          <a:prstGeom prst="rect">
            <a:avLst/>
          </a:prstGeom>
        </p:spPr>
        <p:txBody>
          <a:bodyPr wrap="square">
            <a:spAutoFit/>
          </a:bodyPr>
          <a:lstStyle/>
          <a:p>
            <a:pPr marL="342900" indent="-342900" algn="just">
              <a:buFont typeface="Wingdings" pitchFamily="2" charset="2"/>
              <a:buChar char="Ø"/>
            </a:pPr>
            <a:r>
              <a:rPr lang="el-GR" sz="1500" b="1" dirty="0" smtClean="0">
                <a:latin typeface="Book Antiqua" pitchFamily="18" charset="0"/>
              </a:rPr>
              <a:t>την  </a:t>
            </a:r>
            <a:r>
              <a:rPr lang="el-GR" sz="1500" b="1" dirty="0">
                <a:latin typeface="Book Antiqua" pitchFamily="18" charset="0"/>
              </a:rPr>
              <a:t>αυτοαξιολόγηση του </a:t>
            </a:r>
            <a:r>
              <a:rPr lang="el-GR" sz="1500" b="1" dirty="0" smtClean="0">
                <a:latin typeface="Book Antiqua" pitchFamily="18" charset="0"/>
              </a:rPr>
              <a:t>εκπαιδευόμενου, την </a:t>
            </a:r>
            <a:r>
              <a:rPr lang="el-GR" sz="1500" b="1" dirty="0">
                <a:latin typeface="Book Antiqua" pitchFamily="18" charset="0"/>
              </a:rPr>
              <a:t>ανάπτυξη της αυτόνομης κριτικής σκέψης του εκπαιδευόμενου</a:t>
            </a:r>
            <a:r>
              <a:rPr lang="el-GR" sz="1500" b="1" dirty="0">
                <a:latin typeface="Book Antiqua" pitchFamily="18" charset="0"/>
                <a:ea typeface="Times New Roman"/>
              </a:rPr>
              <a:t> </a:t>
            </a:r>
            <a:r>
              <a:rPr lang="el-GR" sz="1500" dirty="0">
                <a:latin typeface="Book Antiqua" pitchFamily="18" charset="0"/>
                <a:ea typeface="Times New Roman"/>
              </a:rPr>
              <a:t>καθώς δίνουν ελευθερία κινήσεων και αναπτύσσουν την </a:t>
            </a:r>
            <a:r>
              <a:rPr lang="el-GR" sz="1500" dirty="0" smtClean="0">
                <a:latin typeface="Book Antiqua" pitchFamily="18" charset="0"/>
                <a:ea typeface="Times New Roman"/>
              </a:rPr>
              <a:t>δημιουργικότητα</a:t>
            </a:r>
            <a:r>
              <a:rPr lang="el-GR" sz="1500" dirty="0">
                <a:latin typeface="Book Antiqua" pitchFamily="18" charset="0"/>
                <a:ea typeface="Times New Roman"/>
              </a:rPr>
              <a:t>, την </a:t>
            </a:r>
            <a:r>
              <a:rPr lang="el-GR" sz="1500" b="1" dirty="0">
                <a:latin typeface="Book Antiqua" pitchFamily="18" charset="0"/>
                <a:ea typeface="Times New Roman"/>
              </a:rPr>
              <a:t>ανάπτυξη δίαυλων </a:t>
            </a:r>
            <a:r>
              <a:rPr lang="el-GR" sz="1500" b="1" dirty="0" smtClean="0">
                <a:latin typeface="Book Antiqua" pitchFamily="18" charset="0"/>
                <a:ea typeface="Times New Roman"/>
              </a:rPr>
              <a:t>επικοινωνίας </a:t>
            </a:r>
            <a:r>
              <a:rPr lang="el-GR" sz="1500" dirty="0" smtClean="0">
                <a:latin typeface="Book Antiqua" pitchFamily="18" charset="0"/>
                <a:ea typeface="Times New Roman"/>
              </a:rPr>
              <a:t>με </a:t>
            </a:r>
            <a:r>
              <a:rPr lang="el-GR" sz="1500" dirty="0">
                <a:latin typeface="Book Antiqua" pitchFamily="18" charset="0"/>
                <a:ea typeface="Times New Roman"/>
              </a:rPr>
              <a:t>στόχο την ανατροφοδότηση του </a:t>
            </a:r>
            <a:r>
              <a:rPr lang="el-GR" sz="1500" dirty="0" smtClean="0">
                <a:latin typeface="Book Antiqua" pitchFamily="18" charset="0"/>
                <a:ea typeface="Times New Roman"/>
              </a:rPr>
              <a:t>εκπαιδευόμενου</a:t>
            </a:r>
            <a:r>
              <a:rPr lang="el-GR" sz="1500" dirty="0">
                <a:latin typeface="Book Antiqua" pitchFamily="18" charset="0"/>
                <a:ea typeface="Times New Roman"/>
              </a:rPr>
              <a:t>, τον εκπαιδευόμενο να </a:t>
            </a:r>
            <a:r>
              <a:rPr lang="el-GR" sz="1500" b="1" dirty="0">
                <a:latin typeface="Book Antiqua" pitchFamily="18" charset="0"/>
                <a:ea typeface="Times New Roman"/>
              </a:rPr>
              <a:t>συσχετίσει τα νέα δεδομένα αλλά και τη νέα γνώση με τη δική του πραγματικότητα</a:t>
            </a:r>
            <a:r>
              <a:rPr lang="el-GR" sz="1500" dirty="0">
                <a:latin typeface="Book Antiqua" pitchFamily="18" charset="0"/>
                <a:ea typeface="Times New Roman"/>
              </a:rPr>
              <a:t>, γεγονός που ενισχύεται από την  τη φύση του σεμιναρίου, το οποίο απευθύνεται σε εκπαιδευτικούς</a:t>
            </a:r>
            <a:r>
              <a:rPr lang="el-GR" sz="1500" dirty="0" smtClean="0">
                <a:latin typeface="Book Antiqua" pitchFamily="18" charset="0"/>
                <a:ea typeface="Times New Roman"/>
              </a:rPr>
              <a:t>.</a:t>
            </a:r>
            <a:endParaRPr lang="el-GR" sz="1500" dirty="0">
              <a:latin typeface="Book Antiqua" pitchFamily="18" charset="0"/>
              <a:ea typeface="Times New Roman"/>
            </a:endParaRPr>
          </a:p>
        </p:txBody>
      </p:sp>
    </p:spTree>
    <p:extLst>
      <p:ext uri="{BB962C8B-B14F-4D97-AF65-F5344CB8AC3E}">
        <p14:creationId xmlns:p14="http://schemas.microsoft.com/office/powerpoint/2010/main" val="6402949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1000"/>
                                        <p:tgtEl>
                                          <p:spTgt spid="63"/>
                                        </p:tgtEl>
                                      </p:cBhvr>
                                    </p:animEffect>
                                    <p:anim calcmode="lin" valueType="num">
                                      <p:cBhvr>
                                        <p:cTn id="18" dur="1000" fill="hold"/>
                                        <p:tgtEl>
                                          <p:spTgt spid="63"/>
                                        </p:tgtEl>
                                        <p:attrNameLst>
                                          <p:attrName>ppt_x</p:attrName>
                                        </p:attrNameLst>
                                      </p:cBhvr>
                                      <p:tavLst>
                                        <p:tav tm="0">
                                          <p:val>
                                            <p:strVal val="#ppt_x"/>
                                          </p:val>
                                        </p:tav>
                                        <p:tav tm="100000">
                                          <p:val>
                                            <p:strVal val="#ppt_x"/>
                                          </p:val>
                                        </p:tav>
                                      </p:tavLst>
                                    </p:anim>
                                    <p:anim calcmode="lin" valueType="num">
                                      <p:cBhvr>
                                        <p:cTn id="1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fade">
                                      <p:cBhvr>
                                        <p:cTn id="24" dur="1000"/>
                                        <p:tgtEl>
                                          <p:spTgt spid="70"/>
                                        </p:tgtEl>
                                      </p:cBhvr>
                                    </p:animEffect>
                                    <p:anim calcmode="lin" valueType="num">
                                      <p:cBhvr>
                                        <p:cTn id="25" dur="1000" fill="hold"/>
                                        <p:tgtEl>
                                          <p:spTgt spid="70"/>
                                        </p:tgtEl>
                                        <p:attrNameLst>
                                          <p:attrName>ppt_x</p:attrName>
                                        </p:attrNameLst>
                                      </p:cBhvr>
                                      <p:tavLst>
                                        <p:tav tm="0">
                                          <p:val>
                                            <p:strVal val="#ppt_x"/>
                                          </p:val>
                                        </p:tav>
                                        <p:tav tm="100000">
                                          <p:val>
                                            <p:strVal val="#ppt_x"/>
                                          </p:val>
                                        </p:tav>
                                      </p:tavLst>
                                    </p:anim>
                                    <p:anim calcmode="lin" valueType="num">
                                      <p:cBhvr>
                                        <p:cTn id="26" dur="1000" fill="hold"/>
                                        <p:tgtEl>
                                          <p:spTgt spid="7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fade">
                                      <p:cBhvr>
                                        <p:cTn id="29" dur="1000"/>
                                        <p:tgtEl>
                                          <p:spTgt spid="71"/>
                                        </p:tgtEl>
                                      </p:cBhvr>
                                    </p:animEffect>
                                    <p:anim calcmode="lin" valueType="num">
                                      <p:cBhvr>
                                        <p:cTn id="30" dur="1000" fill="hold"/>
                                        <p:tgtEl>
                                          <p:spTgt spid="71"/>
                                        </p:tgtEl>
                                        <p:attrNameLst>
                                          <p:attrName>ppt_x</p:attrName>
                                        </p:attrNameLst>
                                      </p:cBhvr>
                                      <p:tavLst>
                                        <p:tav tm="0">
                                          <p:val>
                                            <p:strVal val="#ppt_x"/>
                                          </p:val>
                                        </p:tav>
                                        <p:tav tm="100000">
                                          <p:val>
                                            <p:strVal val="#ppt_x"/>
                                          </p:val>
                                        </p:tav>
                                      </p:tavLst>
                                    </p:anim>
                                    <p:anim calcmode="lin" valueType="num">
                                      <p:cBhvr>
                                        <p:cTn id="31" dur="1000" fill="hold"/>
                                        <p:tgtEl>
                                          <p:spTgt spid="7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fade">
                                      <p:cBhvr>
                                        <p:cTn id="34" dur="1000"/>
                                        <p:tgtEl>
                                          <p:spTgt spid="72"/>
                                        </p:tgtEl>
                                      </p:cBhvr>
                                    </p:animEffect>
                                    <p:anim calcmode="lin" valueType="num">
                                      <p:cBhvr>
                                        <p:cTn id="35" dur="1000" fill="hold"/>
                                        <p:tgtEl>
                                          <p:spTgt spid="72"/>
                                        </p:tgtEl>
                                        <p:attrNameLst>
                                          <p:attrName>ppt_x</p:attrName>
                                        </p:attrNameLst>
                                      </p:cBhvr>
                                      <p:tavLst>
                                        <p:tav tm="0">
                                          <p:val>
                                            <p:strVal val="#ppt_x"/>
                                          </p:val>
                                        </p:tav>
                                        <p:tav tm="100000">
                                          <p:val>
                                            <p:strVal val="#ppt_x"/>
                                          </p:val>
                                        </p:tav>
                                      </p:tavLst>
                                    </p:anim>
                                    <p:anim calcmode="lin" valueType="num">
                                      <p:cBhvr>
                                        <p:cTn id="36"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P spid="2" grpId="0"/>
      <p:bldP spid="70" grpId="0"/>
      <p:bldP spid="71" grpId="0"/>
      <p:bldP spid="7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(4/8)</a:t>
            </a:r>
            <a:endParaRPr lang="en-US" sz="2400" b="1" dirty="0">
              <a:solidFill>
                <a:srgbClr val="C00000"/>
              </a:solidFill>
              <a:latin typeface="Book Antiqua" pitchFamily="18" charset="0"/>
            </a:endParaRPr>
          </a:p>
        </p:txBody>
      </p:sp>
      <p:sp>
        <p:nvSpPr>
          <p:cNvPr id="61" name="Ορθογώνιο 60"/>
          <p:cNvSpPr/>
          <p:nvPr/>
        </p:nvSpPr>
        <p:spPr>
          <a:xfrm>
            <a:off x="800725" y="997206"/>
            <a:ext cx="7298408" cy="615553"/>
          </a:xfrm>
          <a:prstGeom prst="rect">
            <a:avLst/>
          </a:prstGeom>
        </p:spPr>
        <p:txBody>
          <a:bodyPr wrap="square">
            <a:spAutoFit/>
          </a:bodyPr>
          <a:lstStyle/>
          <a:p>
            <a:pPr algn="just"/>
            <a:r>
              <a:rPr lang="el-GR" sz="1700" b="1" dirty="0">
                <a:solidFill>
                  <a:srgbClr val="00B050"/>
                </a:solidFill>
                <a:latin typeface="Book Antiqua" pitchFamily="18" charset="0"/>
              </a:rPr>
              <a:t>7</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 </a:t>
            </a:r>
            <a:r>
              <a:rPr lang="el-GR" sz="1700" b="1" dirty="0">
                <a:latin typeface="Book Antiqua" pitchFamily="18" charset="0"/>
                <a:ea typeface="Times New Roman"/>
              </a:rPr>
              <a:t> </a:t>
            </a:r>
            <a:r>
              <a:rPr lang="el-GR" sz="1700" dirty="0">
                <a:latin typeface="Book Antiqua" pitchFamily="18" charset="0"/>
                <a:ea typeface="Times New Roman"/>
              </a:rPr>
              <a:t>Στο Ε.Υ. προσδιορίζονται με σαφήνεια ο Σκοπός και τα </a:t>
            </a:r>
            <a:r>
              <a:rPr lang="el-GR" sz="1700" dirty="0" smtClean="0">
                <a:latin typeface="Book Antiqua" pitchFamily="18" charset="0"/>
                <a:ea typeface="Times New Roman"/>
              </a:rPr>
              <a:t>Προσδοκώμενα Αποτελέσματα    </a:t>
            </a:r>
            <a:r>
              <a:rPr lang="en-US" sz="1700" dirty="0" smtClean="0">
                <a:latin typeface="Book Antiqua" pitchFamily="18" charset="0"/>
              </a:rPr>
              <a:t>(</a:t>
            </a:r>
            <a:r>
              <a:rPr lang="el-GR" sz="1700" dirty="0" smtClean="0">
                <a:latin typeface="Book Antiqua" pitchFamily="18" charset="0"/>
              </a:rPr>
              <a:t>7</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endParaRPr lang="en-US" sz="1700" dirty="0">
              <a:latin typeface="Book Antiqua" pitchFamily="18" charset="0"/>
            </a:endParaRPr>
          </a:p>
        </p:txBody>
      </p:sp>
      <p:sp>
        <p:nvSpPr>
          <p:cNvPr id="63" name="TextBox 62"/>
          <p:cNvSpPr txBox="1"/>
          <p:nvPr/>
        </p:nvSpPr>
        <p:spPr>
          <a:xfrm>
            <a:off x="803809" y="1675660"/>
            <a:ext cx="7124528" cy="338554"/>
          </a:xfrm>
          <a:prstGeom prst="rect">
            <a:avLst/>
          </a:prstGeom>
          <a:noFill/>
        </p:spPr>
        <p:txBody>
          <a:bodyPr wrap="square" rtlCol="0">
            <a:spAutoFit/>
          </a:bodyPr>
          <a:lstStyle/>
          <a:p>
            <a:pPr algn="just"/>
            <a:r>
              <a:rPr lang="el-GR" sz="1600" b="1" dirty="0" smtClean="0">
                <a:latin typeface="Book Antiqua" pitchFamily="18" charset="0"/>
              </a:rPr>
              <a:t>Οι εκπαιδευτικοί, στο σύνολο τους, αναφέρουν ότι:</a:t>
            </a:r>
            <a:endParaRPr lang="en-US" sz="1600" b="1" dirty="0">
              <a:latin typeface="Book Antiqua" pitchFamily="18" charset="0"/>
            </a:endParaRPr>
          </a:p>
        </p:txBody>
      </p:sp>
      <p:sp>
        <p:nvSpPr>
          <p:cNvPr id="4" name="Ορθογώνιο 3"/>
          <p:cNvSpPr/>
          <p:nvPr/>
        </p:nvSpPr>
        <p:spPr>
          <a:xfrm>
            <a:off x="796350" y="2115549"/>
            <a:ext cx="7242349" cy="784830"/>
          </a:xfrm>
          <a:prstGeom prst="rect">
            <a:avLst/>
          </a:prstGeom>
        </p:spPr>
        <p:txBody>
          <a:bodyPr wrap="square">
            <a:spAutoFit/>
          </a:bodyPr>
          <a:lstStyle/>
          <a:p>
            <a:pPr marL="342900" indent="-342900" algn="just">
              <a:buFont typeface="Wingdings" pitchFamily="2" charset="2"/>
              <a:buChar char="Ø"/>
            </a:pPr>
            <a:r>
              <a:rPr lang="el-GR" sz="1500" dirty="0">
                <a:latin typeface="Book Antiqua" pitchFamily="18" charset="0"/>
                <a:ea typeface="Times New Roman"/>
                <a:cs typeface="Times New Roman"/>
              </a:rPr>
              <a:t>Στο Ε.Υ. </a:t>
            </a:r>
            <a:r>
              <a:rPr lang="el-GR" sz="1500" b="1" dirty="0">
                <a:latin typeface="Book Antiqua" pitchFamily="18" charset="0"/>
                <a:ea typeface="Times New Roman"/>
                <a:cs typeface="Times New Roman"/>
              </a:rPr>
              <a:t>διατυπώνονται σαφώς </a:t>
            </a:r>
            <a:r>
              <a:rPr lang="el-GR" sz="1500" b="1" dirty="0" smtClean="0">
                <a:latin typeface="Book Antiqua" pitchFamily="18" charset="0"/>
                <a:ea typeface="Times New Roman"/>
                <a:cs typeface="Times New Roman"/>
              </a:rPr>
              <a:t>ο σκοπός και τα </a:t>
            </a:r>
            <a:r>
              <a:rPr lang="el-GR" sz="1500" b="1" dirty="0">
                <a:latin typeface="Book Antiqua" pitchFamily="18" charset="0"/>
                <a:ea typeface="Times New Roman"/>
                <a:cs typeface="Times New Roman"/>
              </a:rPr>
              <a:t>προσδοκώμενα αποτελέσματα </a:t>
            </a:r>
            <a:r>
              <a:rPr lang="el-GR" sz="1500" dirty="0" smtClean="0">
                <a:latin typeface="Book Antiqua" pitchFamily="18" charset="0"/>
                <a:ea typeface="Times New Roman"/>
                <a:cs typeface="Times New Roman"/>
              </a:rPr>
              <a:t>σε κάθε διδακτική ενότητα, με τα δεύτερα να </a:t>
            </a:r>
            <a:r>
              <a:rPr lang="el-GR" sz="1500" b="1" dirty="0" smtClean="0">
                <a:latin typeface="Book Antiqua" pitchFamily="18" charset="0"/>
                <a:ea typeface="Times New Roman"/>
              </a:rPr>
              <a:t>παρακινούν </a:t>
            </a:r>
            <a:r>
              <a:rPr lang="el-GR" sz="1500" b="1" dirty="0">
                <a:latin typeface="Book Antiqua" pitchFamily="18" charset="0"/>
                <a:ea typeface="Times New Roman"/>
              </a:rPr>
              <a:t>τον εκπαιδευόμενο </a:t>
            </a:r>
            <a:r>
              <a:rPr lang="el-GR" sz="1500" b="1" dirty="0" smtClean="0">
                <a:latin typeface="Book Antiqua" pitchFamily="18" charset="0"/>
                <a:ea typeface="Times New Roman"/>
              </a:rPr>
              <a:t> σε επίπεδο γνώσεων, στάσεων και δεξιοτήτων.</a:t>
            </a:r>
            <a:endParaRPr lang="en-US" sz="1500" dirty="0">
              <a:latin typeface="Book Antiqua" pitchFamily="18" charset="0"/>
            </a:endParaRPr>
          </a:p>
        </p:txBody>
      </p:sp>
      <p:sp>
        <p:nvSpPr>
          <p:cNvPr id="64" name="Ορθογώνιο 63"/>
          <p:cNvSpPr/>
          <p:nvPr/>
        </p:nvSpPr>
        <p:spPr>
          <a:xfrm>
            <a:off x="800725" y="3094084"/>
            <a:ext cx="7298408" cy="615553"/>
          </a:xfrm>
          <a:prstGeom prst="rect">
            <a:avLst/>
          </a:prstGeom>
        </p:spPr>
        <p:txBody>
          <a:bodyPr wrap="square">
            <a:spAutoFit/>
          </a:bodyPr>
          <a:lstStyle/>
          <a:p>
            <a:pPr marL="0" lvl="2" algn="just"/>
            <a:r>
              <a:rPr lang="el-GR" sz="1700" b="1" dirty="0">
                <a:solidFill>
                  <a:srgbClr val="00B050"/>
                </a:solidFill>
                <a:latin typeface="Book Antiqua" pitchFamily="18" charset="0"/>
              </a:rPr>
              <a:t>8</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smtClean="0">
                <a:solidFill>
                  <a:srgbClr val="00B050"/>
                </a:solidFill>
                <a:latin typeface="Book Antiqua" pitchFamily="18" charset="0"/>
              </a:rPr>
              <a:t>Ερευνητικό Ερώτημα: </a:t>
            </a:r>
            <a:r>
              <a:rPr lang="el-GR" sz="1700" b="1" dirty="0">
                <a:latin typeface="Book Antiqua" pitchFamily="18" charset="0"/>
                <a:ea typeface="Times New Roman"/>
              </a:rPr>
              <a:t> </a:t>
            </a:r>
            <a:r>
              <a:rPr lang="el-GR" sz="1700" dirty="0">
                <a:latin typeface="Book Antiqua" pitchFamily="18" charset="0"/>
              </a:rPr>
              <a:t>Το Ε.Υ. έχει δημιουργηθεί σύμφωνα με τις αρχές της Πολυμεσικής Μάθησης</a:t>
            </a:r>
            <a:r>
              <a:rPr lang="el-GR" sz="1700" dirty="0" smtClean="0">
                <a:latin typeface="Book Antiqua" pitchFamily="18" charset="0"/>
              </a:rPr>
              <a:t>; </a:t>
            </a:r>
            <a:r>
              <a:rPr lang="en-US" sz="1700" dirty="0" smtClean="0">
                <a:latin typeface="Book Antiqua" pitchFamily="18" charset="0"/>
              </a:rPr>
              <a:t>(</a:t>
            </a:r>
            <a:r>
              <a:rPr lang="el-GR" sz="1700" dirty="0">
                <a:latin typeface="Book Antiqua" pitchFamily="18" charset="0"/>
              </a:rPr>
              <a:t>8</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endParaRPr lang="en-US" sz="1700" dirty="0">
              <a:latin typeface="Book Antiqua" pitchFamily="18" charset="0"/>
            </a:endParaRPr>
          </a:p>
        </p:txBody>
      </p:sp>
      <p:sp>
        <p:nvSpPr>
          <p:cNvPr id="68" name="TextBox 67"/>
          <p:cNvSpPr txBox="1"/>
          <p:nvPr/>
        </p:nvSpPr>
        <p:spPr>
          <a:xfrm>
            <a:off x="800725" y="3791602"/>
            <a:ext cx="7222208" cy="830997"/>
          </a:xfrm>
          <a:prstGeom prst="rect">
            <a:avLst/>
          </a:prstGeom>
          <a:noFill/>
        </p:spPr>
        <p:txBody>
          <a:bodyPr wrap="square" rtlCol="0">
            <a:spAutoFit/>
          </a:bodyPr>
          <a:lstStyle/>
          <a:p>
            <a:pPr algn="just"/>
            <a:r>
              <a:rPr lang="el-GR" sz="1600" b="1" dirty="0" smtClean="0">
                <a:latin typeface="Book Antiqua" pitchFamily="18" charset="0"/>
              </a:rPr>
              <a:t>Οι εκπαιδευτικοί αναφέρουν ότι το Ε.Υ. έχει δημιουργηθεί σύμφωνα με τις αρχές τις Πολυμεσικής Μάθησης</a:t>
            </a:r>
            <a:r>
              <a:rPr lang="en-US" sz="1600" b="1" dirty="0" smtClean="0">
                <a:latin typeface="Book Antiqua" pitchFamily="18" charset="0"/>
              </a:rPr>
              <a:t>, </a:t>
            </a:r>
            <a:r>
              <a:rPr lang="el-GR" sz="1600" b="1" dirty="0" smtClean="0">
                <a:latin typeface="Book Antiqua" pitchFamily="18" charset="0"/>
              </a:rPr>
              <a:t>εκτός μιας. Πιο συγκεκριμένα εντοπίζεται:</a:t>
            </a:r>
            <a:endParaRPr lang="en-US" sz="1600" b="1" dirty="0">
              <a:latin typeface="Book Antiqua" pitchFamily="18" charset="0"/>
            </a:endParaRPr>
          </a:p>
        </p:txBody>
      </p:sp>
      <p:sp>
        <p:nvSpPr>
          <p:cNvPr id="69" name="Ορθογώνιο 68"/>
          <p:cNvSpPr/>
          <p:nvPr/>
        </p:nvSpPr>
        <p:spPr>
          <a:xfrm>
            <a:off x="784105" y="4705522"/>
            <a:ext cx="7204012" cy="1477328"/>
          </a:xfrm>
          <a:prstGeom prst="rect">
            <a:avLst/>
          </a:prstGeom>
        </p:spPr>
        <p:txBody>
          <a:bodyPr wrap="square">
            <a:spAutoFit/>
          </a:bodyPr>
          <a:lstStyle/>
          <a:p>
            <a:pPr marL="342900" lvl="1" indent="-342900" algn="just">
              <a:buFont typeface="Wingdings" pitchFamily="2" charset="2"/>
              <a:buChar char="Ø"/>
            </a:pPr>
            <a:r>
              <a:rPr lang="el-GR" sz="1500" dirty="0" smtClean="0">
                <a:latin typeface="Book Antiqua" pitchFamily="18" charset="0"/>
              </a:rPr>
              <a:t>Η </a:t>
            </a:r>
            <a:r>
              <a:rPr lang="el-GR" sz="1500" dirty="0" err="1" smtClean="0">
                <a:latin typeface="Book Antiqua" pitchFamily="18" charset="0"/>
              </a:rPr>
              <a:t>Πολυμεσική</a:t>
            </a:r>
            <a:r>
              <a:rPr lang="el-GR" sz="1500" dirty="0" smtClean="0">
                <a:latin typeface="Book Antiqua" pitchFamily="18" charset="0"/>
              </a:rPr>
              <a:t> </a:t>
            </a:r>
            <a:r>
              <a:rPr lang="el-GR" sz="1500" dirty="0">
                <a:latin typeface="Book Antiqua" pitchFamily="18" charset="0"/>
              </a:rPr>
              <a:t>Αρχή, Η Αρχή της Προσωποποίησης, Η Αρχή της Συνοχής</a:t>
            </a:r>
            <a:r>
              <a:rPr lang="el-GR" sz="1500" dirty="0" smtClean="0">
                <a:latin typeface="Book Antiqua" pitchFamily="18" charset="0"/>
              </a:rPr>
              <a:t>, </a:t>
            </a:r>
            <a:r>
              <a:rPr lang="el-GR" sz="1500" dirty="0">
                <a:latin typeface="Book Antiqua" pitchFamily="18" charset="0"/>
              </a:rPr>
              <a:t>Η Αρχή της Τροπικότητας, Η Αρχή της Φωνής, Η Αρχή της Εικόνας, Η Αρχή της Σηματοδότησης, Η Αρχή της </a:t>
            </a:r>
            <a:r>
              <a:rPr lang="el-GR" sz="1500" dirty="0" smtClean="0">
                <a:latin typeface="Book Antiqua" pitchFamily="18" charset="0"/>
              </a:rPr>
              <a:t>Κατάτμησης</a:t>
            </a:r>
            <a:r>
              <a:rPr lang="el-GR" sz="1500" dirty="0">
                <a:latin typeface="Book Antiqua" pitchFamily="18" charset="0"/>
              </a:rPr>
              <a:t>. </a:t>
            </a:r>
            <a:r>
              <a:rPr lang="el-GR" sz="1500" dirty="0" smtClean="0">
                <a:latin typeface="Book Antiqua" pitchFamily="18" charset="0"/>
              </a:rPr>
              <a:t>Όμως, σύμφωνα με την </a:t>
            </a:r>
            <a:r>
              <a:rPr lang="el-GR" sz="1500" dirty="0">
                <a:latin typeface="Book Antiqua" pitchFamily="18" charset="0"/>
              </a:rPr>
              <a:t>π</a:t>
            </a:r>
            <a:r>
              <a:rPr lang="el-GR" sz="1500" dirty="0" smtClean="0">
                <a:latin typeface="Book Antiqua" pitchFamily="18" charset="0"/>
              </a:rPr>
              <a:t>λειοψηφία, </a:t>
            </a:r>
            <a:r>
              <a:rPr lang="el-GR" sz="1500" dirty="0">
                <a:solidFill>
                  <a:srgbClr val="FF0000"/>
                </a:solidFill>
                <a:latin typeface="Book Antiqua" pitchFamily="18" charset="0"/>
              </a:rPr>
              <a:t>ΔΕΝ</a:t>
            </a:r>
            <a:r>
              <a:rPr lang="el-GR" sz="1500" dirty="0">
                <a:latin typeface="Book Antiqua" pitchFamily="18" charset="0"/>
              </a:rPr>
              <a:t> εντοπίζεται στο </a:t>
            </a:r>
            <a:r>
              <a:rPr lang="el-GR" sz="1500" dirty="0" smtClean="0">
                <a:latin typeface="Book Antiqua" pitchFamily="18" charset="0"/>
              </a:rPr>
              <a:t>Ε.Υ η Αρχή </a:t>
            </a:r>
            <a:r>
              <a:rPr lang="el-GR" sz="1500" dirty="0">
                <a:latin typeface="Book Antiqua" pitchFamily="18" charset="0"/>
              </a:rPr>
              <a:t>της </a:t>
            </a:r>
            <a:r>
              <a:rPr lang="el-GR" sz="1500" dirty="0" smtClean="0">
                <a:latin typeface="Book Antiqua" pitchFamily="18" charset="0"/>
              </a:rPr>
              <a:t>Προπαίδευσης καθώς δεν υπάρχουν εισαγωγικές </a:t>
            </a:r>
            <a:r>
              <a:rPr lang="el-GR" sz="1500" dirty="0">
                <a:latin typeface="Book Antiqua" pitchFamily="18" charset="0"/>
              </a:rPr>
              <a:t>δραστηριότητες που βοηθούν στη μελέτη του γνωστικού αντικειμένου σύμφωνα με την πλειοψηφία. </a:t>
            </a:r>
          </a:p>
        </p:txBody>
      </p:sp>
    </p:spTree>
    <p:extLst>
      <p:ext uri="{BB962C8B-B14F-4D97-AF65-F5344CB8AC3E}">
        <p14:creationId xmlns:p14="http://schemas.microsoft.com/office/powerpoint/2010/main" val="40163077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1000"/>
                                        <p:tgtEl>
                                          <p:spTgt spid="64"/>
                                        </p:tgtEl>
                                      </p:cBhvr>
                                    </p:animEffect>
                                    <p:anim calcmode="lin" valueType="num">
                                      <p:cBhvr>
                                        <p:cTn id="25" dur="1000" fill="hold"/>
                                        <p:tgtEl>
                                          <p:spTgt spid="64"/>
                                        </p:tgtEl>
                                        <p:attrNameLst>
                                          <p:attrName>ppt_x</p:attrName>
                                        </p:attrNameLst>
                                      </p:cBhvr>
                                      <p:tavLst>
                                        <p:tav tm="0">
                                          <p:val>
                                            <p:strVal val="#ppt_x"/>
                                          </p:val>
                                        </p:tav>
                                        <p:tav tm="100000">
                                          <p:val>
                                            <p:strVal val="#ppt_x"/>
                                          </p:val>
                                        </p:tav>
                                      </p:tavLst>
                                    </p:anim>
                                    <p:anim calcmode="lin" valueType="num">
                                      <p:cBhvr>
                                        <p:cTn id="26" dur="1000" fill="hold"/>
                                        <p:tgtEl>
                                          <p:spTgt spid="6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1000"/>
                                        <p:tgtEl>
                                          <p:spTgt spid="68"/>
                                        </p:tgtEl>
                                      </p:cBhvr>
                                    </p:animEffect>
                                    <p:anim calcmode="lin" valueType="num">
                                      <p:cBhvr>
                                        <p:cTn id="30" dur="1000" fill="hold"/>
                                        <p:tgtEl>
                                          <p:spTgt spid="68"/>
                                        </p:tgtEl>
                                        <p:attrNameLst>
                                          <p:attrName>ppt_x</p:attrName>
                                        </p:attrNameLst>
                                      </p:cBhvr>
                                      <p:tavLst>
                                        <p:tav tm="0">
                                          <p:val>
                                            <p:strVal val="#ppt_x"/>
                                          </p:val>
                                        </p:tav>
                                        <p:tav tm="100000">
                                          <p:val>
                                            <p:strVal val="#ppt_x"/>
                                          </p:val>
                                        </p:tav>
                                      </p:tavLst>
                                    </p:anim>
                                    <p:anim calcmode="lin" valueType="num">
                                      <p:cBhvr>
                                        <p:cTn id="31" dur="1000" fill="hold"/>
                                        <p:tgtEl>
                                          <p:spTgt spid="6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1000"/>
                                        <p:tgtEl>
                                          <p:spTgt spid="69"/>
                                        </p:tgtEl>
                                      </p:cBhvr>
                                    </p:animEffect>
                                    <p:anim calcmode="lin" valueType="num">
                                      <p:cBhvr>
                                        <p:cTn id="35" dur="1000" fill="hold"/>
                                        <p:tgtEl>
                                          <p:spTgt spid="69"/>
                                        </p:tgtEl>
                                        <p:attrNameLst>
                                          <p:attrName>ppt_x</p:attrName>
                                        </p:attrNameLst>
                                      </p:cBhvr>
                                      <p:tavLst>
                                        <p:tav tm="0">
                                          <p:val>
                                            <p:strVal val="#ppt_x"/>
                                          </p:val>
                                        </p:tav>
                                        <p:tav tm="100000">
                                          <p:val>
                                            <p:strVal val="#ppt_x"/>
                                          </p:val>
                                        </p:tav>
                                      </p:tavLst>
                                    </p:anim>
                                    <p:anim calcmode="lin" valueType="num">
                                      <p:cBhvr>
                                        <p:cTn id="3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P spid="4" grpId="0"/>
      <p:bldP spid="64" grpId="0"/>
      <p:bldP spid="68" grpId="0"/>
      <p:bldP spid="6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(5/8)</a:t>
            </a:r>
            <a:endParaRPr lang="en-US" sz="2400" b="1" dirty="0">
              <a:solidFill>
                <a:srgbClr val="C00000"/>
              </a:solidFill>
              <a:latin typeface="Book Antiqua" pitchFamily="18" charset="0"/>
            </a:endParaRPr>
          </a:p>
        </p:txBody>
      </p:sp>
      <p:sp>
        <p:nvSpPr>
          <p:cNvPr id="74" name="Ορθογώνιο 73"/>
          <p:cNvSpPr/>
          <p:nvPr/>
        </p:nvSpPr>
        <p:spPr>
          <a:xfrm>
            <a:off x="784105" y="998680"/>
            <a:ext cx="7238828" cy="877163"/>
          </a:xfrm>
          <a:prstGeom prst="rect">
            <a:avLst/>
          </a:prstGeom>
        </p:spPr>
        <p:txBody>
          <a:bodyPr wrap="square">
            <a:spAutoFit/>
          </a:bodyPr>
          <a:lstStyle/>
          <a:p>
            <a:pPr marL="0" lvl="2" algn="just"/>
            <a:r>
              <a:rPr lang="en-US" sz="1700" b="1" dirty="0" smtClean="0">
                <a:solidFill>
                  <a:srgbClr val="00B050"/>
                </a:solidFill>
                <a:latin typeface="Book Antiqua" pitchFamily="18" charset="0"/>
              </a:rPr>
              <a:t>9</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a:solidFill>
                  <a:srgbClr val="00B050"/>
                </a:solidFill>
                <a:latin typeface="Book Antiqua" pitchFamily="18" charset="0"/>
              </a:rPr>
              <a:t>Ερευνητικό Ερώτημα</a:t>
            </a:r>
            <a:r>
              <a:rPr lang="el-GR" sz="1700" b="1" dirty="0" smtClean="0">
                <a:solidFill>
                  <a:srgbClr val="00B050"/>
                </a:solidFill>
                <a:latin typeface="Book Antiqua" pitchFamily="18" charset="0"/>
              </a:rPr>
              <a:t>:</a:t>
            </a:r>
            <a:r>
              <a:rPr lang="en-US" sz="1700" b="1" dirty="0" smtClean="0">
                <a:solidFill>
                  <a:srgbClr val="00B050"/>
                </a:solidFill>
                <a:latin typeface="Book Antiqua" pitchFamily="18" charset="0"/>
              </a:rPr>
              <a:t> </a:t>
            </a:r>
            <a:r>
              <a:rPr lang="el-GR" sz="1700" dirty="0" smtClean="0">
                <a:latin typeface="Book Antiqua" pitchFamily="18" charset="0"/>
              </a:rPr>
              <a:t>Ποιες </a:t>
            </a:r>
            <a:r>
              <a:rPr lang="el-GR" sz="1700" dirty="0">
                <a:latin typeface="Book Antiqua" pitchFamily="18" charset="0"/>
              </a:rPr>
              <a:t>είναι οι γενικές επισημάνσεις του Ε.Υ. ως προς τα δυνατά σημεία του και τις βελτιώσεις που ενδεχομένως χρειάζεται</a:t>
            </a:r>
            <a:r>
              <a:rPr lang="el-GR" sz="1700" dirty="0" smtClean="0">
                <a:latin typeface="Book Antiqua" pitchFamily="18" charset="0"/>
              </a:rPr>
              <a:t>;</a:t>
            </a:r>
            <a:r>
              <a:rPr lang="en-US" sz="1700" dirty="0">
                <a:latin typeface="Book Antiqua" pitchFamily="18" charset="0"/>
              </a:rPr>
              <a:t> </a:t>
            </a:r>
            <a:r>
              <a:rPr lang="en-US" sz="1700" dirty="0" smtClean="0">
                <a:latin typeface="Book Antiqua" pitchFamily="18" charset="0"/>
              </a:rPr>
              <a:t>(9</a:t>
            </a:r>
            <a:r>
              <a:rPr lang="el-GR" sz="1700" baseline="30000" dirty="0" err="1"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r>
              <a:rPr lang="el-GR" sz="1700" dirty="0" smtClean="0">
                <a:latin typeface="Book Antiqua" pitchFamily="18" charset="0"/>
              </a:rPr>
              <a:t> (1/2)</a:t>
            </a:r>
            <a:endParaRPr lang="en-US" sz="1700" dirty="0">
              <a:latin typeface="Book Antiqua" pitchFamily="18" charset="0"/>
            </a:endParaRPr>
          </a:p>
        </p:txBody>
      </p:sp>
      <p:sp>
        <p:nvSpPr>
          <p:cNvPr id="76" name="TextBox 75"/>
          <p:cNvSpPr txBox="1"/>
          <p:nvPr/>
        </p:nvSpPr>
        <p:spPr>
          <a:xfrm>
            <a:off x="772530" y="2070705"/>
            <a:ext cx="7121645" cy="338554"/>
          </a:xfrm>
          <a:prstGeom prst="rect">
            <a:avLst/>
          </a:prstGeom>
          <a:noFill/>
        </p:spPr>
        <p:txBody>
          <a:bodyPr wrap="square" rtlCol="0">
            <a:spAutoFit/>
          </a:bodyPr>
          <a:lstStyle/>
          <a:p>
            <a:pPr algn="just"/>
            <a:r>
              <a:rPr lang="el-GR" sz="1600" b="1" dirty="0" smtClean="0">
                <a:latin typeface="Book Antiqua" pitchFamily="18" charset="0"/>
              </a:rPr>
              <a:t>Οι εκπαιδευτικοί αναφέρουν ότι τα δυνατά στοιχεία του Ε.Υ. είναι:</a:t>
            </a:r>
            <a:endParaRPr lang="en-US" sz="1600" b="1" dirty="0">
              <a:latin typeface="Book Antiqua" pitchFamily="18" charset="0"/>
            </a:endParaRPr>
          </a:p>
        </p:txBody>
      </p:sp>
      <p:pic>
        <p:nvPicPr>
          <p:cNvPr id="77" name="Εικόνα 76"/>
          <p:cNvPicPr>
            <a:picLocks noChangeAspect="1"/>
          </p:cNvPicPr>
          <p:nvPr/>
        </p:nvPicPr>
        <p:blipFill rotWithShape="1">
          <a:blip r:embed="rId6">
            <a:extLst>
              <a:ext uri="{28A0092B-C50C-407E-A947-70E740481C1C}">
                <a14:useLocalDpi xmlns:a14="http://schemas.microsoft.com/office/drawing/2010/main" val="0"/>
              </a:ext>
            </a:extLst>
          </a:blip>
          <a:srcRect t="10999"/>
          <a:stretch/>
        </p:blipFill>
        <p:spPr>
          <a:xfrm>
            <a:off x="1097610" y="2574722"/>
            <a:ext cx="6448353" cy="3476210"/>
          </a:xfrm>
          <a:prstGeom prst="rect">
            <a:avLst/>
          </a:prstGeom>
        </p:spPr>
      </p:pic>
      <p:sp>
        <p:nvSpPr>
          <p:cNvPr id="86" name="TextBox 85"/>
          <p:cNvSpPr txBox="1"/>
          <p:nvPr/>
        </p:nvSpPr>
        <p:spPr>
          <a:xfrm>
            <a:off x="1758085" y="6151933"/>
            <a:ext cx="4918879" cy="323165"/>
          </a:xfrm>
          <a:prstGeom prst="rect">
            <a:avLst/>
          </a:prstGeom>
          <a:noFill/>
        </p:spPr>
        <p:txBody>
          <a:bodyPr wrap="square" rtlCol="0">
            <a:spAutoFit/>
          </a:bodyPr>
          <a:lstStyle/>
          <a:p>
            <a:pPr algn="ctr"/>
            <a:r>
              <a:rPr lang="el-GR" sz="1500" b="1" i="1" dirty="0" smtClean="0">
                <a:latin typeface="Book Antiqua" pitchFamily="18" charset="0"/>
              </a:rPr>
              <a:t>Εικόνα 4.1</a:t>
            </a:r>
            <a:r>
              <a:rPr lang="el-GR" sz="1500" b="1" dirty="0" smtClean="0">
                <a:latin typeface="Book Antiqua" pitchFamily="18" charset="0"/>
              </a:rPr>
              <a:t>.</a:t>
            </a:r>
            <a:r>
              <a:rPr lang="en-US" sz="1500" b="1" dirty="0" smtClean="0">
                <a:latin typeface="Book Antiqua" pitchFamily="18" charset="0"/>
              </a:rPr>
              <a:t> </a:t>
            </a:r>
            <a:r>
              <a:rPr lang="el-GR" sz="1500" dirty="0" smtClean="0">
                <a:latin typeface="Book Antiqua" pitchFamily="18" charset="0"/>
              </a:rPr>
              <a:t>Σύννεφο λέξεων-Δυνατά στοιχεία</a:t>
            </a:r>
            <a:r>
              <a:rPr lang="en-US" sz="1500" dirty="0" smtClean="0">
                <a:latin typeface="Book Antiqua" pitchFamily="18" charset="0"/>
              </a:rPr>
              <a:t> E.Y.</a:t>
            </a:r>
            <a:endParaRPr lang="en-US" sz="1500" dirty="0">
              <a:latin typeface="Book Antiqua" pitchFamily="18" charset="0"/>
            </a:endParaRPr>
          </a:p>
        </p:txBody>
      </p:sp>
    </p:spTree>
    <p:extLst>
      <p:ext uri="{BB962C8B-B14F-4D97-AF65-F5344CB8AC3E}">
        <p14:creationId xmlns:p14="http://schemas.microsoft.com/office/powerpoint/2010/main" val="20909514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1000"/>
                                        <p:tgtEl>
                                          <p:spTgt spid="76"/>
                                        </p:tgtEl>
                                      </p:cBhvr>
                                    </p:animEffect>
                                    <p:anim calcmode="lin" valueType="num">
                                      <p:cBhvr>
                                        <p:cTn id="13" dur="1000" fill="hold"/>
                                        <p:tgtEl>
                                          <p:spTgt spid="76"/>
                                        </p:tgtEl>
                                        <p:attrNameLst>
                                          <p:attrName>ppt_x</p:attrName>
                                        </p:attrNameLst>
                                      </p:cBhvr>
                                      <p:tavLst>
                                        <p:tav tm="0">
                                          <p:val>
                                            <p:strVal val="#ppt_x"/>
                                          </p:val>
                                        </p:tav>
                                        <p:tav tm="100000">
                                          <p:val>
                                            <p:strVal val="#ppt_x"/>
                                          </p:val>
                                        </p:tav>
                                      </p:tavLst>
                                    </p:anim>
                                    <p:anim calcmode="lin" valueType="num">
                                      <p:cBhvr>
                                        <p:cTn id="14" dur="1000" fill="hold"/>
                                        <p:tgtEl>
                                          <p:spTgt spid="7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1250"/>
                                  </p:stCondLst>
                                  <p:childTnLst>
                                    <p:set>
                                      <p:cBhvr>
                                        <p:cTn id="17" dur="1" fill="hold">
                                          <p:stCondLst>
                                            <p:cond delay="0"/>
                                          </p:stCondLst>
                                        </p:cTn>
                                        <p:tgtEl>
                                          <p:spTgt spid="77"/>
                                        </p:tgtEl>
                                        <p:attrNameLst>
                                          <p:attrName>style.visibility</p:attrName>
                                        </p:attrNameLst>
                                      </p:cBhvr>
                                      <p:to>
                                        <p:strVal val="visible"/>
                                      </p:to>
                                    </p:set>
                                    <p:animEffect transition="in" filter="fade">
                                      <p:cBhvr>
                                        <p:cTn id="18" dur="1000"/>
                                        <p:tgtEl>
                                          <p:spTgt spid="77"/>
                                        </p:tgtEl>
                                      </p:cBhvr>
                                    </p:animEffect>
                                    <p:anim calcmode="lin" valueType="num">
                                      <p:cBhvr>
                                        <p:cTn id="19" dur="1000" fill="hold"/>
                                        <p:tgtEl>
                                          <p:spTgt spid="77"/>
                                        </p:tgtEl>
                                        <p:attrNameLst>
                                          <p:attrName>ppt_x</p:attrName>
                                        </p:attrNameLst>
                                      </p:cBhvr>
                                      <p:tavLst>
                                        <p:tav tm="0">
                                          <p:val>
                                            <p:strVal val="#ppt_x"/>
                                          </p:val>
                                        </p:tav>
                                        <p:tav tm="100000">
                                          <p:val>
                                            <p:strVal val="#ppt_x"/>
                                          </p:val>
                                        </p:tav>
                                      </p:tavLst>
                                    </p:anim>
                                    <p:anim calcmode="lin" valueType="num">
                                      <p:cBhvr>
                                        <p:cTn id="20" dur="1000" fill="hold"/>
                                        <p:tgtEl>
                                          <p:spTgt spid="77"/>
                                        </p:tgtEl>
                                        <p:attrNameLst>
                                          <p:attrName>ppt_y</p:attrName>
                                        </p:attrNameLst>
                                      </p:cBhvr>
                                      <p:tavLst>
                                        <p:tav tm="0">
                                          <p:val>
                                            <p:strVal val="#ppt_y+.1"/>
                                          </p:val>
                                        </p:tav>
                                        <p:tav tm="100000">
                                          <p:val>
                                            <p:strVal val="#ppt_y"/>
                                          </p:val>
                                        </p:tav>
                                      </p:tavLst>
                                    </p:anim>
                                  </p:childTnLst>
                                </p:cTn>
                              </p:par>
                            </p:childTnLst>
                          </p:cTn>
                        </p:par>
                        <p:par>
                          <p:cTn id="21" fill="hold">
                            <p:stCondLst>
                              <p:cond delay="3250"/>
                            </p:stCondLst>
                            <p:childTnLst>
                              <p:par>
                                <p:cTn id="22" presetID="42" presetClass="entr" presetSubtype="0" fill="hold" grpId="0" nodeType="afterEffect">
                                  <p:stCondLst>
                                    <p:cond delay="1250"/>
                                  </p:stCondLst>
                                  <p:childTnLst>
                                    <p:set>
                                      <p:cBhvr>
                                        <p:cTn id="23" dur="1" fill="hold">
                                          <p:stCondLst>
                                            <p:cond delay="0"/>
                                          </p:stCondLst>
                                        </p:cTn>
                                        <p:tgtEl>
                                          <p:spTgt spid="86"/>
                                        </p:tgtEl>
                                        <p:attrNameLst>
                                          <p:attrName>style.visibility</p:attrName>
                                        </p:attrNameLst>
                                      </p:cBhvr>
                                      <p:to>
                                        <p:strVal val="visible"/>
                                      </p:to>
                                    </p:set>
                                    <p:animEffect transition="in" filter="fade">
                                      <p:cBhvr>
                                        <p:cTn id="24" dur="1000"/>
                                        <p:tgtEl>
                                          <p:spTgt spid="86"/>
                                        </p:tgtEl>
                                      </p:cBhvr>
                                    </p:animEffect>
                                    <p:anim calcmode="lin" valueType="num">
                                      <p:cBhvr>
                                        <p:cTn id="25" dur="1000" fill="hold"/>
                                        <p:tgtEl>
                                          <p:spTgt spid="86"/>
                                        </p:tgtEl>
                                        <p:attrNameLst>
                                          <p:attrName>ppt_x</p:attrName>
                                        </p:attrNameLst>
                                      </p:cBhvr>
                                      <p:tavLst>
                                        <p:tav tm="0">
                                          <p:val>
                                            <p:strVal val="#ppt_x"/>
                                          </p:val>
                                        </p:tav>
                                        <p:tav tm="100000">
                                          <p:val>
                                            <p:strVal val="#ppt_x"/>
                                          </p:val>
                                        </p:tav>
                                      </p:tavLst>
                                    </p:anim>
                                    <p:anim calcmode="lin" valueType="num">
                                      <p:cBhvr>
                                        <p:cTn id="2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6" grpId="0"/>
      <p:bldP spid="8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(6/8)</a:t>
            </a:r>
            <a:endParaRPr lang="en-US" sz="2400" b="1" dirty="0">
              <a:solidFill>
                <a:srgbClr val="C00000"/>
              </a:solidFill>
              <a:latin typeface="Book Antiqua" pitchFamily="18" charset="0"/>
            </a:endParaRPr>
          </a:p>
        </p:txBody>
      </p:sp>
      <p:sp>
        <p:nvSpPr>
          <p:cNvPr id="63" name="TextBox 62"/>
          <p:cNvSpPr txBox="1"/>
          <p:nvPr/>
        </p:nvSpPr>
        <p:spPr>
          <a:xfrm>
            <a:off x="771623" y="2022512"/>
            <a:ext cx="7121645" cy="584775"/>
          </a:xfrm>
          <a:prstGeom prst="rect">
            <a:avLst/>
          </a:prstGeom>
          <a:noFill/>
        </p:spPr>
        <p:txBody>
          <a:bodyPr wrap="square" rtlCol="0">
            <a:spAutoFit/>
          </a:bodyPr>
          <a:lstStyle/>
          <a:p>
            <a:pPr algn="just"/>
            <a:r>
              <a:rPr lang="el-GR" sz="1600" b="1" dirty="0" smtClean="0">
                <a:latin typeface="Book Antiqua" pitchFamily="18" charset="0"/>
              </a:rPr>
              <a:t>Οι εκπαιδευτικοί αναφέρουν ότι οι βελτιώσεις που χρειάζεται το Ε.Υ. είναι:</a:t>
            </a:r>
            <a:endParaRPr lang="en-US" sz="1600" b="1" dirty="0">
              <a:latin typeface="Book Antiqua" pitchFamily="18" charset="0"/>
            </a:endParaRPr>
          </a:p>
        </p:txBody>
      </p:sp>
      <p:sp>
        <p:nvSpPr>
          <p:cNvPr id="64" name="TextBox 63"/>
          <p:cNvSpPr txBox="1"/>
          <p:nvPr/>
        </p:nvSpPr>
        <p:spPr>
          <a:xfrm>
            <a:off x="2267175" y="6167594"/>
            <a:ext cx="4118780" cy="323165"/>
          </a:xfrm>
          <a:prstGeom prst="rect">
            <a:avLst/>
          </a:prstGeom>
          <a:noFill/>
        </p:spPr>
        <p:txBody>
          <a:bodyPr wrap="square" rtlCol="0">
            <a:spAutoFit/>
          </a:bodyPr>
          <a:lstStyle/>
          <a:p>
            <a:r>
              <a:rPr lang="el-GR" sz="1500" b="1" i="1" dirty="0" smtClean="0">
                <a:latin typeface="Book Antiqua" pitchFamily="18" charset="0"/>
              </a:rPr>
              <a:t>Εικόνα 4.2</a:t>
            </a:r>
            <a:r>
              <a:rPr lang="el-GR" sz="1500" b="1" dirty="0" smtClean="0">
                <a:latin typeface="Book Antiqua" pitchFamily="18" charset="0"/>
              </a:rPr>
              <a:t>.</a:t>
            </a:r>
            <a:r>
              <a:rPr lang="en-US" sz="1500" b="1" dirty="0" smtClean="0">
                <a:latin typeface="Book Antiqua" pitchFamily="18" charset="0"/>
              </a:rPr>
              <a:t> </a:t>
            </a:r>
            <a:r>
              <a:rPr lang="el-GR" sz="1500" dirty="0" smtClean="0">
                <a:latin typeface="Book Antiqua" pitchFamily="18" charset="0"/>
              </a:rPr>
              <a:t>Σύννεφο λέξεων- Βελτιώσεις </a:t>
            </a:r>
            <a:r>
              <a:rPr lang="en-US" sz="1500" dirty="0" smtClean="0">
                <a:latin typeface="Book Antiqua" pitchFamily="18" charset="0"/>
              </a:rPr>
              <a:t>E.Y.</a:t>
            </a:r>
            <a:endParaRPr lang="en-US" sz="1500" dirty="0">
              <a:latin typeface="Book Antiqua" pitchFamily="18" charset="0"/>
            </a:endParaRPr>
          </a:p>
        </p:txBody>
      </p:sp>
      <p:pic>
        <p:nvPicPr>
          <p:cNvPr id="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2405" y="2631515"/>
            <a:ext cx="6615530" cy="345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Ορθογώνιο 67"/>
          <p:cNvSpPr/>
          <p:nvPr/>
        </p:nvSpPr>
        <p:spPr>
          <a:xfrm>
            <a:off x="784105" y="998680"/>
            <a:ext cx="7238828" cy="877163"/>
          </a:xfrm>
          <a:prstGeom prst="rect">
            <a:avLst/>
          </a:prstGeom>
        </p:spPr>
        <p:txBody>
          <a:bodyPr wrap="square">
            <a:spAutoFit/>
          </a:bodyPr>
          <a:lstStyle/>
          <a:p>
            <a:pPr marL="0" lvl="2" algn="just"/>
            <a:r>
              <a:rPr lang="en-US" sz="1700" b="1" dirty="0" smtClean="0">
                <a:solidFill>
                  <a:srgbClr val="00B050"/>
                </a:solidFill>
                <a:latin typeface="Book Antiqua" pitchFamily="18" charset="0"/>
              </a:rPr>
              <a:t>9</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a:solidFill>
                  <a:srgbClr val="00B050"/>
                </a:solidFill>
                <a:latin typeface="Book Antiqua" pitchFamily="18" charset="0"/>
              </a:rPr>
              <a:t>Ερευνητικό Ερώτημα</a:t>
            </a:r>
            <a:r>
              <a:rPr lang="el-GR" sz="1700" b="1" dirty="0" smtClean="0">
                <a:solidFill>
                  <a:srgbClr val="00B050"/>
                </a:solidFill>
                <a:latin typeface="Book Antiqua" pitchFamily="18" charset="0"/>
              </a:rPr>
              <a:t>:</a:t>
            </a:r>
            <a:r>
              <a:rPr lang="en-US" sz="1700" b="1" dirty="0" smtClean="0">
                <a:solidFill>
                  <a:srgbClr val="00B050"/>
                </a:solidFill>
                <a:latin typeface="Book Antiqua" pitchFamily="18" charset="0"/>
              </a:rPr>
              <a:t> </a:t>
            </a:r>
            <a:r>
              <a:rPr lang="el-GR" sz="1700" dirty="0" smtClean="0">
                <a:latin typeface="Book Antiqua" pitchFamily="18" charset="0"/>
              </a:rPr>
              <a:t>Ποιες </a:t>
            </a:r>
            <a:r>
              <a:rPr lang="el-GR" sz="1700" dirty="0">
                <a:latin typeface="Book Antiqua" pitchFamily="18" charset="0"/>
              </a:rPr>
              <a:t>είναι οι γενικές επισημάνσεις του Ε.Υ. ως προς τα δυνατά σημεία του και τις βελτιώσεις που ενδεχομένως χρειάζεται</a:t>
            </a:r>
            <a:r>
              <a:rPr lang="el-GR" sz="1700" dirty="0" smtClean="0">
                <a:latin typeface="Book Antiqua" pitchFamily="18" charset="0"/>
              </a:rPr>
              <a:t>;</a:t>
            </a:r>
            <a:r>
              <a:rPr lang="en-US" sz="1700" dirty="0">
                <a:latin typeface="Book Antiqua" pitchFamily="18" charset="0"/>
              </a:rPr>
              <a:t> </a:t>
            </a:r>
            <a:r>
              <a:rPr lang="en-US" sz="1700" dirty="0" smtClean="0">
                <a:latin typeface="Book Antiqua" pitchFamily="18" charset="0"/>
              </a:rPr>
              <a:t>(9</a:t>
            </a:r>
            <a:r>
              <a:rPr lang="el-GR" sz="1700" baseline="30000" dirty="0" err="1"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r>
              <a:rPr lang="el-GR" sz="1700" dirty="0" smtClean="0">
                <a:latin typeface="Book Antiqua" pitchFamily="18" charset="0"/>
              </a:rPr>
              <a:t> (2/2)</a:t>
            </a:r>
            <a:endParaRPr lang="en-US" sz="1700" dirty="0">
              <a:latin typeface="Book Antiqua" pitchFamily="18" charset="0"/>
            </a:endParaRPr>
          </a:p>
        </p:txBody>
      </p:sp>
    </p:spTree>
    <p:extLst>
      <p:ext uri="{BB962C8B-B14F-4D97-AF65-F5344CB8AC3E}">
        <p14:creationId xmlns:p14="http://schemas.microsoft.com/office/powerpoint/2010/main" val="9443985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anim calcmode="lin" valueType="num">
                                      <p:cBhvr>
                                        <p:cTn id="8" dur="1000" fill="hold"/>
                                        <p:tgtEl>
                                          <p:spTgt spid="68"/>
                                        </p:tgtEl>
                                        <p:attrNameLst>
                                          <p:attrName>ppt_x</p:attrName>
                                        </p:attrNameLst>
                                      </p:cBhvr>
                                      <p:tavLst>
                                        <p:tav tm="0">
                                          <p:val>
                                            <p:strVal val="#ppt_x"/>
                                          </p:val>
                                        </p:tav>
                                        <p:tav tm="100000">
                                          <p:val>
                                            <p:strVal val="#ppt_x"/>
                                          </p:val>
                                        </p:tav>
                                      </p:tavLst>
                                    </p:anim>
                                    <p:anim calcmode="lin" valueType="num">
                                      <p:cBhvr>
                                        <p:cTn id="9" dur="1000" fill="hold"/>
                                        <p:tgtEl>
                                          <p:spTgt spid="6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50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grpId="0" nodeType="afterEffect">
                                  <p:stCondLst>
                                    <p:cond delay="50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1000"/>
                                        <p:tgtEl>
                                          <p:spTgt spid="64"/>
                                        </p:tgtEl>
                                      </p:cBhvr>
                                    </p:animEffect>
                                    <p:anim calcmode="lin" valueType="num">
                                      <p:cBhvr>
                                        <p:cTn id="25" dur="1000" fill="hold"/>
                                        <p:tgtEl>
                                          <p:spTgt spid="64"/>
                                        </p:tgtEl>
                                        <p:attrNameLst>
                                          <p:attrName>ppt_x</p:attrName>
                                        </p:attrNameLst>
                                      </p:cBhvr>
                                      <p:tavLst>
                                        <p:tav tm="0">
                                          <p:val>
                                            <p:strVal val="#ppt_x"/>
                                          </p:val>
                                        </p:tav>
                                        <p:tav tm="100000">
                                          <p:val>
                                            <p:strVal val="#ppt_x"/>
                                          </p:val>
                                        </p:tav>
                                      </p:tavLst>
                                    </p:anim>
                                    <p:anim calcmode="lin" valueType="num">
                                      <p:cBhvr>
                                        <p:cTn id="26"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(7/8)</a:t>
            </a:r>
            <a:endParaRPr lang="en-US" sz="2400" b="1" dirty="0">
              <a:solidFill>
                <a:srgbClr val="C00000"/>
              </a:solidFill>
              <a:latin typeface="Book Antiqua" pitchFamily="18" charset="0"/>
            </a:endParaRPr>
          </a:p>
        </p:txBody>
      </p:sp>
      <p:sp>
        <p:nvSpPr>
          <p:cNvPr id="61" name="Ορθογώνιο 60"/>
          <p:cNvSpPr/>
          <p:nvPr/>
        </p:nvSpPr>
        <p:spPr>
          <a:xfrm>
            <a:off x="800725" y="997206"/>
            <a:ext cx="7298408" cy="1400383"/>
          </a:xfrm>
          <a:prstGeom prst="rect">
            <a:avLst/>
          </a:prstGeom>
        </p:spPr>
        <p:txBody>
          <a:bodyPr wrap="square">
            <a:spAutoFit/>
          </a:bodyPr>
          <a:lstStyle/>
          <a:p>
            <a:pPr marL="0" lvl="2" algn="just"/>
            <a:r>
              <a:rPr lang="el-GR" sz="1700" b="1" dirty="0" smtClean="0">
                <a:solidFill>
                  <a:srgbClr val="00B050"/>
                </a:solidFill>
                <a:latin typeface="Book Antiqua" pitchFamily="18" charset="0"/>
              </a:rPr>
              <a:t>10</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a:solidFill>
                  <a:srgbClr val="00B050"/>
                </a:solidFill>
                <a:latin typeface="Book Antiqua" pitchFamily="18" charset="0"/>
              </a:rPr>
              <a:t>Ερευνητικό Ερώτημα</a:t>
            </a:r>
            <a:r>
              <a:rPr lang="el-GR" sz="1700" b="1" dirty="0" smtClean="0">
                <a:solidFill>
                  <a:srgbClr val="00B050"/>
                </a:solidFill>
                <a:latin typeface="Book Antiqua" pitchFamily="18" charset="0"/>
              </a:rPr>
              <a:t>:</a:t>
            </a:r>
            <a:r>
              <a:rPr lang="en-US" sz="1700" b="1" dirty="0" smtClean="0">
                <a:solidFill>
                  <a:srgbClr val="00B050"/>
                </a:solidFill>
                <a:latin typeface="Book Antiqua" pitchFamily="18" charset="0"/>
              </a:rPr>
              <a:t> </a:t>
            </a:r>
            <a:r>
              <a:rPr lang="el-GR" sz="1700" dirty="0">
                <a:latin typeface="Book Antiqua" pitchFamily="18" charset="0"/>
              </a:rPr>
              <a:t>Ποιες είναι οι απόψεις των Εκπαιδευτικών Α’ Βάθμιας Εκπαίδευσης για τη χρήση και την αξιοποίηση της τεχνικής Papier Mache μέσω του Stop Motion Animation στην εκπαιδευτική διαδικασία και ποια τα οφέλη αυτών ως προς τους μαθητές</a:t>
            </a:r>
            <a:r>
              <a:rPr lang="el-GR" sz="1700" dirty="0" smtClean="0">
                <a:latin typeface="Book Antiqua" pitchFamily="18" charset="0"/>
              </a:rPr>
              <a:t>;</a:t>
            </a:r>
            <a:r>
              <a:rPr lang="en-US" sz="1700" dirty="0" smtClean="0">
                <a:latin typeface="Book Antiqua" pitchFamily="18" charset="0"/>
              </a:rPr>
              <a:t> (</a:t>
            </a:r>
            <a:r>
              <a:rPr lang="el-GR" sz="1700" dirty="0" smtClean="0">
                <a:latin typeface="Book Antiqua" pitchFamily="18" charset="0"/>
              </a:rPr>
              <a:t>10</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r>
              <a:rPr lang="el-GR" sz="1700" dirty="0" smtClean="0">
                <a:latin typeface="Book Antiqua" pitchFamily="18" charset="0"/>
              </a:rPr>
              <a:t> (1/2)</a:t>
            </a:r>
            <a:endParaRPr lang="en-US" sz="1700" dirty="0">
              <a:latin typeface="Book Antiqua" pitchFamily="18" charset="0"/>
            </a:endParaRPr>
          </a:p>
        </p:txBody>
      </p:sp>
      <p:sp>
        <p:nvSpPr>
          <p:cNvPr id="63" name="TextBox 62"/>
          <p:cNvSpPr txBox="1"/>
          <p:nvPr/>
        </p:nvSpPr>
        <p:spPr>
          <a:xfrm>
            <a:off x="822205" y="2335188"/>
            <a:ext cx="7200728" cy="584775"/>
          </a:xfrm>
          <a:prstGeom prst="rect">
            <a:avLst/>
          </a:prstGeom>
          <a:noFill/>
        </p:spPr>
        <p:txBody>
          <a:bodyPr wrap="square" rtlCol="0">
            <a:spAutoFit/>
          </a:bodyPr>
          <a:lstStyle/>
          <a:p>
            <a:pPr algn="just"/>
            <a:r>
              <a:rPr lang="el-GR" sz="1600" b="1" dirty="0" smtClean="0">
                <a:latin typeface="Book Antiqua" pitchFamily="18" charset="0"/>
              </a:rPr>
              <a:t>Από τις απαντήσεις των εκπαιδευτικών σχετικά με την χρήση των τεχνικών προκύπτει ότι: </a:t>
            </a:r>
          </a:p>
        </p:txBody>
      </p:sp>
      <p:sp>
        <p:nvSpPr>
          <p:cNvPr id="2" name="Ορθογώνιο 1"/>
          <p:cNvSpPr/>
          <p:nvPr/>
        </p:nvSpPr>
        <p:spPr>
          <a:xfrm>
            <a:off x="884945" y="2889662"/>
            <a:ext cx="7118937" cy="1785104"/>
          </a:xfrm>
          <a:prstGeom prst="rect">
            <a:avLst/>
          </a:prstGeom>
        </p:spPr>
        <p:txBody>
          <a:bodyPr wrap="square">
            <a:spAutoFit/>
          </a:bodyPr>
          <a:lstStyle/>
          <a:p>
            <a:pPr marL="342900" indent="-342900" algn="just">
              <a:spcAft>
                <a:spcPts val="600"/>
              </a:spcAft>
              <a:buFont typeface="Wingdings" pitchFamily="2" charset="2"/>
              <a:buChar char="Ø"/>
            </a:pPr>
            <a:r>
              <a:rPr lang="el-GR" sz="1500" dirty="0" smtClean="0">
                <a:latin typeface="Book Antiqua" pitchFamily="18" charset="0"/>
              </a:rPr>
              <a:t>Η πλειοψηφία έχει </a:t>
            </a:r>
            <a:r>
              <a:rPr lang="el-GR" sz="1500" dirty="0">
                <a:latin typeface="Book Antiqua" pitchFamily="18" charset="0"/>
              </a:rPr>
              <a:t>χρησιμοποιήσει </a:t>
            </a:r>
            <a:r>
              <a:rPr lang="el-GR" sz="1500" dirty="0" smtClean="0">
                <a:latin typeface="Book Antiqua" pitchFamily="18" charset="0"/>
              </a:rPr>
              <a:t>στο </a:t>
            </a:r>
            <a:r>
              <a:rPr lang="el-GR" sz="1500" dirty="0">
                <a:latin typeface="Book Antiqua" pitchFamily="18" charset="0"/>
              </a:rPr>
              <a:t>παρελθόν την τεχνική Stop Motion </a:t>
            </a:r>
            <a:r>
              <a:rPr lang="el-GR" sz="1500" dirty="0" smtClean="0">
                <a:latin typeface="Book Antiqua" pitchFamily="18" charset="0"/>
              </a:rPr>
              <a:t>αξιοποιώντας τα εξής υλικά: </a:t>
            </a:r>
            <a:r>
              <a:rPr lang="el-GR" sz="1500" dirty="0">
                <a:latin typeface="Book Antiqua" pitchFamily="18" charset="0"/>
              </a:rPr>
              <a:t>πλαστελίνη, ανακυκλώσιμα υλικά, μαρκαδόρους, υλικά από </a:t>
            </a:r>
            <a:r>
              <a:rPr lang="el-GR" sz="1500" dirty="0" smtClean="0">
                <a:latin typeface="Book Antiqua" pitchFamily="18" charset="0"/>
              </a:rPr>
              <a:t>τη </a:t>
            </a:r>
            <a:r>
              <a:rPr lang="el-GR" sz="1500" dirty="0">
                <a:latin typeface="Book Antiqua" pitchFamily="18" charset="0"/>
              </a:rPr>
              <a:t>φύση, παιχνίδια, πηλό, σύρμα, χαρτοταινία και ύφασμα</a:t>
            </a:r>
            <a:r>
              <a:rPr lang="el-GR" sz="1500" dirty="0" smtClean="0">
                <a:latin typeface="Book Antiqua" pitchFamily="18" charset="0"/>
              </a:rPr>
              <a:t>. </a:t>
            </a:r>
            <a:endParaRPr lang="el-GR" sz="1500" dirty="0">
              <a:latin typeface="Book Antiqua" pitchFamily="18" charset="0"/>
            </a:endParaRPr>
          </a:p>
          <a:p>
            <a:pPr marL="342900" indent="-342900" algn="just">
              <a:buFont typeface="Wingdings" pitchFamily="2" charset="2"/>
              <a:buChar char="Ø"/>
            </a:pPr>
            <a:r>
              <a:rPr lang="el-GR" sz="1500" dirty="0" smtClean="0">
                <a:latin typeface="Book Antiqua" pitchFamily="18" charset="0"/>
              </a:rPr>
              <a:t>Οι 3 από τους 6 εκπαιδευτικούς </a:t>
            </a:r>
            <a:r>
              <a:rPr lang="el-GR" sz="1500" dirty="0">
                <a:latin typeface="Book Antiqua" pitchFamily="18" charset="0"/>
              </a:rPr>
              <a:t>έχουν χρησιμοποιήσει στο παρελθόν την τεχνική Papier Mache, κατασκευάζοντας κούκλες (για κουκλοθέατρο, χειρόκουκλες), διακοσμητικά και μεγάλα </a:t>
            </a:r>
            <a:r>
              <a:rPr lang="el-GR" sz="1500" dirty="0" smtClean="0">
                <a:latin typeface="Book Antiqua" pitchFamily="18" charset="0"/>
              </a:rPr>
              <a:t>ζώα.</a:t>
            </a:r>
          </a:p>
        </p:txBody>
      </p:sp>
      <p:sp>
        <p:nvSpPr>
          <p:cNvPr id="64" name="TextBox 63"/>
          <p:cNvSpPr txBox="1"/>
          <p:nvPr/>
        </p:nvSpPr>
        <p:spPr>
          <a:xfrm>
            <a:off x="822205" y="4677754"/>
            <a:ext cx="7200728" cy="584775"/>
          </a:xfrm>
          <a:prstGeom prst="rect">
            <a:avLst/>
          </a:prstGeom>
          <a:noFill/>
        </p:spPr>
        <p:txBody>
          <a:bodyPr wrap="square" rtlCol="0">
            <a:spAutoFit/>
          </a:bodyPr>
          <a:lstStyle/>
          <a:p>
            <a:pPr algn="just"/>
            <a:r>
              <a:rPr lang="el-GR" sz="1600" b="1" dirty="0" smtClean="0">
                <a:latin typeface="Book Antiqua" pitchFamily="18" charset="0"/>
              </a:rPr>
              <a:t>Από τις απαντήσεις των εκπαιδευτικών σχετικά με την αξιοποίηση των τεχνικών προκύπτει ότι: </a:t>
            </a:r>
            <a:endParaRPr lang="en-US" sz="1600" b="1" dirty="0">
              <a:latin typeface="Book Antiqua" pitchFamily="18" charset="0"/>
            </a:endParaRPr>
          </a:p>
        </p:txBody>
      </p:sp>
      <p:sp>
        <p:nvSpPr>
          <p:cNvPr id="68" name="Ορθογώνιο 67"/>
          <p:cNvSpPr/>
          <p:nvPr/>
        </p:nvSpPr>
        <p:spPr>
          <a:xfrm>
            <a:off x="898405" y="5284173"/>
            <a:ext cx="7124528" cy="1554272"/>
          </a:xfrm>
          <a:prstGeom prst="rect">
            <a:avLst/>
          </a:prstGeom>
        </p:spPr>
        <p:txBody>
          <a:bodyPr wrap="square">
            <a:spAutoFit/>
          </a:bodyPr>
          <a:lstStyle/>
          <a:p>
            <a:pPr marL="285750" indent="-285750" algn="just">
              <a:spcAft>
                <a:spcPts val="600"/>
              </a:spcAft>
              <a:buFont typeface="Wingdings" pitchFamily="2" charset="2"/>
              <a:buChar char="Ø"/>
            </a:pPr>
            <a:r>
              <a:rPr lang="el-GR" sz="1500" dirty="0">
                <a:latin typeface="Book Antiqua" pitchFamily="18" charset="0"/>
              </a:rPr>
              <a:t>Θα αξιοποιούσαν </a:t>
            </a:r>
            <a:r>
              <a:rPr lang="el-GR" sz="1500" dirty="0" smtClean="0">
                <a:latin typeface="Book Antiqua" pitchFamily="18" charset="0"/>
              </a:rPr>
              <a:t>όλοι την </a:t>
            </a:r>
            <a:r>
              <a:rPr lang="el-GR" sz="1500" dirty="0">
                <a:latin typeface="Book Antiqua" pitchFamily="18" charset="0"/>
              </a:rPr>
              <a:t>τεχνική Stop </a:t>
            </a:r>
            <a:r>
              <a:rPr lang="el-GR" sz="1500" dirty="0" smtClean="0">
                <a:latin typeface="Book Antiqua" pitchFamily="18" charset="0"/>
              </a:rPr>
              <a:t>Motion και </a:t>
            </a:r>
            <a:r>
              <a:rPr lang="en-US" sz="1500" dirty="0" smtClean="0">
                <a:latin typeface="Book Antiqua" pitchFamily="18" charset="0"/>
              </a:rPr>
              <a:t>Papier Mache </a:t>
            </a:r>
            <a:r>
              <a:rPr lang="el-GR" sz="1500" b="1" dirty="0" smtClean="0">
                <a:latin typeface="Book Antiqua" pitchFamily="18" charset="0"/>
              </a:rPr>
              <a:t>μεμονωμένα</a:t>
            </a:r>
            <a:r>
              <a:rPr lang="el-GR" sz="1500" dirty="0" smtClean="0">
                <a:latin typeface="Book Antiqua" pitchFamily="18" charset="0"/>
              </a:rPr>
              <a:t> την κάθε μια στην </a:t>
            </a:r>
            <a:r>
              <a:rPr lang="el-GR" sz="1500" dirty="0">
                <a:latin typeface="Book Antiqua" pitchFamily="18" charset="0"/>
              </a:rPr>
              <a:t>τάξη τους, χρησιμοποιώντας την </a:t>
            </a:r>
            <a:r>
              <a:rPr lang="el-GR" sz="1500" dirty="0" smtClean="0">
                <a:latin typeface="Book Antiqua" pitchFamily="18" charset="0"/>
              </a:rPr>
              <a:t>σε πληθώρα γνωστικών αντικείμενων.</a:t>
            </a:r>
            <a:endParaRPr lang="el-GR" sz="1500" dirty="0">
              <a:latin typeface="Book Antiqua" pitchFamily="18" charset="0"/>
            </a:endParaRPr>
          </a:p>
          <a:p>
            <a:pPr marL="285750" indent="-285750" algn="just">
              <a:buFont typeface="Wingdings" pitchFamily="2" charset="2"/>
              <a:buChar char="Ø"/>
            </a:pPr>
            <a:r>
              <a:rPr lang="el-GR" sz="1500" dirty="0" smtClean="0">
                <a:latin typeface="Book Antiqua" pitchFamily="18" charset="0"/>
              </a:rPr>
              <a:t>Θα </a:t>
            </a:r>
            <a:r>
              <a:rPr lang="el-GR" sz="1500" dirty="0">
                <a:latin typeface="Book Antiqua" pitchFamily="18" charset="0"/>
              </a:rPr>
              <a:t>αξιοποιούσαν </a:t>
            </a:r>
            <a:r>
              <a:rPr lang="el-GR" sz="1500" dirty="0" smtClean="0">
                <a:latin typeface="Book Antiqua" pitchFamily="18" charset="0"/>
              </a:rPr>
              <a:t>όλοι </a:t>
            </a:r>
            <a:r>
              <a:rPr lang="el-GR" sz="1500" b="1" dirty="0" smtClean="0">
                <a:latin typeface="Book Antiqua" pitchFamily="18" charset="0"/>
              </a:rPr>
              <a:t>παιδαγωγικά </a:t>
            </a:r>
            <a:r>
              <a:rPr lang="el-GR" sz="1500" b="1" dirty="0">
                <a:latin typeface="Book Antiqua" pitchFamily="18" charset="0"/>
              </a:rPr>
              <a:t>την τεχνική Papier Mache μέσω του Stop Motion Animation </a:t>
            </a:r>
            <a:r>
              <a:rPr lang="el-GR" sz="1500" dirty="0" smtClean="0">
                <a:latin typeface="Book Antiqua" pitchFamily="18" charset="0"/>
              </a:rPr>
              <a:t>αλλά με προϋπόθεση να υπάρχει καλή οργάνωση και αρκετός χρόνος.</a:t>
            </a:r>
            <a:endParaRPr lang="en-US" sz="1500" dirty="0">
              <a:latin typeface="Book Antiqua" pitchFamily="18" charset="0"/>
            </a:endParaRPr>
          </a:p>
        </p:txBody>
      </p:sp>
    </p:spTree>
    <p:extLst>
      <p:ext uri="{BB962C8B-B14F-4D97-AF65-F5344CB8AC3E}">
        <p14:creationId xmlns:p14="http://schemas.microsoft.com/office/powerpoint/2010/main" val="31950183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1000"/>
                                        <p:tgtEl>
                                          <p:spTgt spid="64"/>
                                        </p:tgtEl>
                                      </p:cBhvr>
                                    </p:animEffect>
                                    <p:anim calcmode="lin" valueType="num">
                                      <p:cBhvr>
                                        <p:cTn id="25" dur="1000" fill="hold"/>
                                        <p:tgtEl>
                                          <p:spTgt spid="64"/>
                                        </p:tgtEl>
                                        <p:attrNameLst>
                                          <p:attrName>ppt_x</p:attrName>
                                        </p:attrNameLst>
                                      </p:cBhvr>
                                      <p:tavLst>
                                        <p:tav tm="0">
                                          <p:val>
                                            <p:strVal val="#ppt_x"/>
                                          </p:val>
                                        </p:tav>
                                        <p:tav tm="100000">
                                          <p:val>
                                            <p:strVal val="#ppt_x"/>
                                          </p:val>
                                        </p:tav>
                                      </p:tavLst>
                                    </p:anim>
                                    <p:anim calcmode="lin" valueType="num">
                                      <p:cBhvr>
                                        <p:cTn id="26" dur="1000" fill="hold"/>
                                        <p:tgtEl>
                                          <p:spTgt spid="6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1000"/>
                                        <p:tgtEl>
                                          <p:spTgt spid="68"/>
                                        </p:tgtEl>
                                      </p:cBhvr>
                                    </p:animEffect>
                                    <p:anim calcmode="lin" valueType="num">
                                      <p:cBhvr>
                                        <p:cTn id="30" dur="1000" fill="hold"/>
                                        <p:tgtEl>
                                          <p:spTgt spid="68"/>
                                        </p:tgtEl>
                                        <p:attrNameLst>
                                          <p:attrName>ppt_x</p:attrName>
                                        </p:attrNameLst>
                                      </p:cBhvr>
                                      <p:tavLst>
                                        <p:tav tm="0">
                                          <p:val>
                                            <p:strVal val="#ppt_x"/>
                                          </p:val>
                                        </p:tav>
                                        <p:tav tm="100000">
                                          <p:val>
                                            <p:strVal val="#ppt_x"/>
                                          </p:val>
                                        </p:tav>
                                      </p:tavLst>
                                    </p:anim>
                                    <p:anim calcmode="lin" valueType="num">
                                      <p:cBhvr>
                                        <p:cTn id="31"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P spid="2" grpId="0"/>
      <p:bldP spid="64" grpId="0"/>
      <p:bldP spid="6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0087993" y="6579"/>
            <a:ext cx="10505471" cy="6858000"/>
            <a:chOff x="-8594082" y="-1"/>
            <a:chExt cx="9923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219006" y="2337438"/>
              <a:ext cx="110518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4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885" y="3379677"/>
            <a:ext cx="398396" cy="398396"/>
          </a:xfrm>
          <a:prstGeom prst="rect">
            <a:avLst/>
          </a:prstGeom>
        </p:spPr>
      </p:pic>
      <p:pic>
        <p:nvPicPr>
          <p:cNvPr id="4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94" y="3349406"/>
            <a:ext cx="398396" cy="398396"/>
          </a:xfrm>
          <a:prstGeom prst="rect">
            <a:avLst/>
          </a:prstGeom>
        </p:spPr>
      </p:pic>
      <p:sp>
        <p:nvSpPr>
          <p:cNvPr id="49" name="TextBox 48">
            <a:extLst>
              <a:ext uri="{FF2B5EF4-FFF2-40B4-BE49-F238E27FC236}">
                <a16:creationId xmlns:a16="http://schemas.microsoft.com/office/drawing/2014/main" xmlns="" id="{7F4373C1-3934-47C3-8F36-E2FB2615CA87}"/>
              </a:ext>
            </a:extLst>
          </p:cNvPr>
          <p:cNvSpPr txBox="1"/>
          <p:nvPr/>
        </p:nvSpPr>
        <p:spPr>
          <a:xfrm rot="16200000">
            <a:off x="10673100" y="33548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50" name="Ορθογώνιο 49"/>
          <p:cNvSpPr/>
          <p:nvPr/>
        </p:nvSpPr>
        <p:spPr>
          <a:xfrm>
            <a:off x="8185812" y="5919592"/>
            <a:ext cx="918842"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4δ</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1" name="Ομάδα 50"/>
          <p:cNvGrpSpPr/>
          <p:nvPr/>
        </p:nvGrpSpPr>
        <p:grpSpPr>
          <a:xfrm>
            <a:off x="9130185" y="2285998"/>
            <a:ext cx="540920" cy="2497680"/>
            <a:chOff x="710085" y="2285998"/>
            <a:chExt cx="540920" cy="2497680"/>
          </a:xfrm>
        </p:grpSpPr>
        <p:sp>
          <p:nvSpPr>
            <p:cNvPr id="52" name="TextBox 51">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3" name="TextBox 52">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54" name="Ομάδα 53"/>
          <p:cNvGrpSpPr/>
          <p:nvPr/>
        </p:nvGrpSpPr>
        <p:grpSpPr>
          <a:xfrm>
            <a:off x="-103094" y="2525350"/>
            <a:ext cx="580418" cy="1992086"/>
            <a:chOff x="-103094" y="2525350"/>
            <a:chExt cx="580418" cy="1992086"/>
          </a:xfrm>
        </p:grpSpPr>
        <p:sp>
          <p:nvSpPr>
            <p:cNvPr id="55" name="TextBox 54">
              <a:extLst>
                <a:ext uri="{FF2B5EF4-FFF2-40B4-BE49-F238E27FC236}">
                  <a16:creationId xmlns:a16="http://schemas.microsoft.com/office/drawing/2014/main" xmlns="" id="{8A634BD7-1512-45B6-AFE4-1EEA636625CB}"/>
                </a:ext>
              </a:extLst>
            </p:cNvPr>
            <p:cNvSpPr txBox="1"/>
            <p:nvPr/>
          </p:nvSpPr>
          <p:spPr>
            <a:xfrm rot="16200000">
              <a:off x="-91447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56" name="Ορθογώνιο 55"/>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60" name="Εικόνα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898405" y="346675"/>
            <a:ext cx="583200" cy="583200"/>
          </a:xfrm>
          <a:prstGeom prst="rect">
            <a:avLst/>
          </a:prstGeom>
        </p:spPr>
      </p:pic>
      <p:sp>
        <p:nvSpPr>
          <p:cNvPr id="62" name="TextBox 61"/>
          <p:cNvSpPr txBox="1"/>
          <p:nvPr/>
        </p:nvSpPr>
        <p:spPr>
          <a:xfrm>
            <a:off x="1600426" y="38953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Αποτελέσματα (8/8)</a:t>
            </a:r>
            <a:endParaRPr lang="en-US" sz="2400" b="1" dirty="0">
              <a:solidFill>
                <a:srgbClr val="C00000"/>
              </a:solidFill>
              <a:latin typeface="Book Antiqua" pitchFamily="18" charset="0"/>
            </a:endParaRPr>
          </a:p>
        </p:txBody>
      </p:sp>
      <p:sp>
        <p:nvSpPr>
          <p:cNvPr id="61" name="Ορθογώνιο 60"/>
          <p:cNvSpPr/>
          <p:nvPr/>
        </p:nvSpPr>
        <p:spPr>
          <a:xfrm>
            <a:off x="800725" y="997206"/>
            <a:ext cx="7298408" cy="1400383"/>
          </a:xfrm>
          <a:prstGeom prst="rect">
            <a:avLst/>
          </a:prstGeom>
        </p:spPr>
        <p:txBody>
          <a:bodyPr wrap="square">
            <a:spAutoFit/>
          </a:bodyPr>
          <a:lstStyle/>
          <a:p>
            <a:pPr marL="0" lvl="2" algn="just"/>
            <a:r>
              <a:rPr lang="el-GR" sz="1700" b="1" dirty="0" smtClean="0">
                <a:solidFill>
                  <a:srgbClr val="00B050"/>
                </a:solidFill>
                <a:latin typeface="Book Antiqua" pitchFamily="18" charset="0"/>
              </a:rPr>
              <a:t>10</a:t>
            </a:r>
            <a:r>
              <a:rPr lang="el-GR" sz="1700" b="1" baseline="30000" dirty="0" smtClean="0">
                <a:solidFill>
                  <a:srgbClr val="00B050"/>
                </a:solidFill>
                <a:latin typeface="Book Antiqua" pitchFamily="18" charset="0"/>
              </a:rPr>
              <a:t>ο</a:t>
            </a:r>
            <a:r>
              <a:rPr lang="en-US" sz="1700" b="1" dirty="0" smtClean="0">
                <a:solidFill>
                  <a:srgbClr val="00B050"/>
                </a:solidFill>
                <a:latin typeface="Book Antiqua" pitchFamily="18" charset="0"/>
              </a:rPr>
              <a:t> </a:t>
            </a:r>
            <a:r>
              <a:rPr lang="el-GR" sz="1700" b="1" dirty="0">
                <a:solidFill>
                  <a:srgbClr val="00B050"/>
                </a:solidFill>
                <a:latin typeface="Book Antiqua" pitchFamily="18" charset="0"/>
              </a:rPr>
              <a:t>Ερευνητικό Ερώτημα</a:t>
            </a:r>
            <a:r>
              <a:rPr lang="el-GR" sz="1700" b="1" dirty="0" smtClean="0">
                <a:solidFill>
                  <a:srgbClr val="00B050"/>
                </a:solidFill>
                <a:latin typeface="Book Antiqua" pitchFamily="18" charset="0"/>
              </a:rPr>
              <a:t>:</a:t>
            </a:r>
            <a:r>
              <a:rPr lang="en-US" sz="1700" b="1" dirty="0" smtClean="0">
                <a:solidFill>
                  <a:srgbClr val="00B050"/>
                </a:solidFill>
                <a:latin typeface="Book Antiqua" pitchFamily="18" charset="0"/>
              </a:rPr>
              <a:t> </a:t>
            </a:r>
            <a:r>
              <a:rPr lang="el-GR" sz="1700" dirty="0">
                <a:latin typeface="Book Antiqua" pitchFamily="18" charset="0"/>
              </a:rPr>
              <a:t>Ποιες είναι οι απόψεις των Εκπαιδευτικών Α’ Βάθμιας Εκπαίδευσης για τη χρήση και την αξιοποίηση της τεχνικής Papier Mache μέσω του Stop Motion Animation στην εκπαιδευτική διαδικασία και ποια τα οφέλη αυτών ως προς τους μαθητές</a:t>
            </a:r>
            <a:r>
              <a:rPr lang="el-GR" sz="1700" dirty="0" smtClean="0">
                <a:latin typeface="Book Antiqua" pitchFamily="18" charset="0"/>
              </a:rPr>
              <a:t>;</a:t>
            </a:r>
            <a:r>
              <a:rPr lang="en-US" sz="1700" dirty="0" smtClean="0">
                <a:latin typeface="Book Antiqua" pitchFamily="18" charset="0"/>
              </a:rPr>
              <a:t> (</a:t>
            </a:r>
            <a:r>
              <a:rPr lang="el-GR" sz="1700" dirty="0" smtClean="0">
                <a:latin typeface="Book Antiqua" pitchFamily="18" charset="0"/>
              </a:rPr>
              <a:t>10</a:t>
            </a:r>
            <a:r>
              <a:rPr lang="el-GR" sz="1700" baseline="30000" dirty="0" smtClean="0">
                <a:latin typeface="Book Antiqua" pitchFamily="18" charset="0"/>
              </a:rPr>
              <a:t>ος</a:t>
            </a:r>
            <a:r>
              <a:rPr lang="el-GR" sz="1700" dirty="0" smtClean="0">
                <a:latin typeface="Book Antiqua" pitchFamily="18" charset="0"/>
              </a:rPr>
              <a:t> Άξονας</a:t>
            </a:r>
            <a:r>
              <a:rPr lang="en-US" sz="1700" dirty="0" smtClean="0">
                <a:latin typeface="Book Antiqua" pitchFamily="18" charset="0"/>
              </a:rPr>
              <a:t>)</a:t>
            </a:r>
            <a:r>
              <a:rPr lang="el-GR" sz="1700" dirty="0" smtClean="0">
                <a:latin typeface="Book Antiqua" pitchFamily="18" charset="0"/>
              </a:rPr>
              <a:t> (2/2)</a:t>
            </a:r>
            <a:endParaRPr lang="en-US" sz="1700" dirty="0">
              <a:latin typeface="Book Antiqua" pitchFamily="18" charset="0"/>
            </a:endParaRPr>
          </a:p>
        </p:txBody>
      </p:sp>
      <p:sp>
        <p:nvSpPr>
          <p:cNvPr id="64" name="TextBox 63"/>
          <p:cNvSpPr txBox="1"/>
          <p:nvPr/>
        </p:nvSpPr>
        <p:spPr>
          <a:xfrm>
            <a:off x="806439" y="2423216"/>
            <a:ext cx="7200728" cy="584775"/>
          </a:xfrm>
          <a:prstGeom prst="rect">
            <a:avLst/>
          </a:prstGeom>
          <a:noFill/>
        </p:spPr>
        <p:txBody>
          <a:bodyPr wrap="square" rtlCol="0">
            <a:spAutoFit/>
          </a:bodyPr>
          <a:lstStyle/>
          <a:p>
            <a:pPr algn="just"/>
            <a:r>
              <a:rPr lang="el-GR" sz="1600" b="1" dirty="0" smtClean="0">
                <a:latin typeface="Book Antiqua" pitchFamily="18" charset="0"/>
              </a:rPr>
              <a:t>Από τις απαντήσεις των εκπαιδευτικών σχετικά με τα οφέλη των τεχνικών  ως προς τους μαθητές προκύπτει ότι: </a:t>
            </a:r>
            <a:endParaRPr lang="en-US" sz="1600" b="1" dirty="0">
              <a:latin typeface="Book Antiqua" pitchFamily="18" charset="0"/>
            </a:endParaRPr>
          </a:p>
        </p:txBody>
      </p:sp>
      <p:sp>
        <p:nvSpPr>
          <p:cNvPr id="3" name="Ορθογώνιο 2"/>
          <p:cNvSpPr/>
          <p:nvPr/>
        </p:nvSpPr>
        <p:spPr>
          <a:xfrm>
            <a:off x="-5663052" y="4870787"/>
            <a:ext cx="6096000" cy="369332"/>
          </a:xfrm>
          <a:prstGeom prst="rect">
            <a:avLst/>
          </a:prstGeom>
        </p:spPr>
        <p:txBody>
          <a:bodyPr>
            <a:spAutoFit/>
          </a:bodyPr>
          <a:lstStyle/>
          <a:p>
            <a:r>
              <a:rPr lang="el-GR" dirty="0" smtClean="0"/>
              <a:t>. </a:t>
            </a:r>
            <a:endParaRPr lang="en-US" dirty="0"/>
          </a:p>
        </p:txBody>
      </p:sp>
      <p:graphicFrame>
        <p:nvGraphicFramePr>
          <p:cNvPr id="5" name="Πίνακας 4"/>
          <p:cNvGraphicFramePr>
            <a:graphicFrameLocks noGrp="1"/>
          </p:cNvGraphicFramePr>
          <p:nvPr>
            <p:extLst>
              <p:ext uri="{D42A27DB-BD31-4B8C-83A1-F6EECF244321}">
                <p14:modId xmlns:p14="http://schemas.microsoft.com/office/powerpoint/2010/main" val="3802293917"/>
              </p:ext>
            </p:extLst>
          </p:nvPr>
        </p:nvGraphicFramePr>
        <p:xfrm>
          <a:off x="971086" y="3170604"/>
          <a:ext cx="6839414" cy="3078707"/>
        </p:xfrm>
        <a:graphic>
          <a:graphicData uri="http://schemas.openxmlformats.org/drawingml/2006/table">
            <a:tbl>
              <a:tblPr firstRow="1" bandRow="1">
                <a:tableStyleId>{5940675A-B579-460E-94D1-54222C63F5DA}</a:tableStyleId>
              </a:tblPr>
              <a:tblGrid>
                <a:gridCol w="3419707"/>
                <a:gridCol w="3419707"/>
              </a:tblGrid>
              <a:tr h="308478">
                <a:tc>
                  <a:txBody>
                    <a:bodyPr/>
                    <a:lstStyle/>
                    <a:p>
                      <a:pPr algn="ctr"/>
                      <a:r>
                        <a:rPr lang="en-US" sz="1600" b="1" dirty="0" smtClean="0">
                          <a:latin typeface="Book Antiqua" pitchFamily="18" charset="0"/>
                        </a:rPr>
                        <a:t>Stop Motion Animation</a:t>
                      </a:r>
                      <a:endParaRPr lang="en-US" sz="1600" b="1" dirty="0">
                        <a:latin typeface="Book Antiqua" pitchFamily="18"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600" b="1" dirty="0" smtClean="0">
                          <a:latin typeface="Book Antiqua" pitchFamily="18" charset="0"/>
                        </a:rPr>
                        <a:t>Papier</a:t>
                      </a:r>
                      <a:r>
                        <a:rPr lang="en-US" sz="1600" b="1" baseline="0" dirty="0" smtClean="0">
                          <a:latin typeface="Book Antiqua" pitchFamily="18" charset="0"/>
                        </a:rPr>
                        <a:t> Mache</a:t>
                      </a:r>
                      <a:endParaRPr lang="en-US" sz="1600" b="1" dirty="0">
                        <a:latin typeface="Book Antiqua"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579347">
                <a:tc gridSpan="2">
                  <a:txBody>
                    <a:bodyPr/>
                    <a:lstStyle/>
                    <a:p>
                      <a:pPr algn="ctr"/>
                      <a:r>
                        <a:rPr lang="el-GR" sz="1600" b="1" dirty="0" smtClean="0">
                          <a:latin typeface="Book Antiqua" pitchFamily="18" charset="0"/>
                        </a:rPr>
                        <a:t>Καλλιέργεια δεξιοτήτων:</a:t>
                      </a:r>
                    </a:p>
                    <a:p>
                      <a:pPr algn="just"/>
                      <a:r>
                        <a:rPr lang="el-GR" sz="1600" b="0" dirty="0" smtClean="0">
                          <a:latin typeface="Book Antiqua" pitchFamily="18" charset="0"/>
                        </a:rPr>
                        <a:t>Συνεργασίας, επίλυσης πρακτικών προβλημάτων, λεπτής κινητικότητας.</a:t>
                      </a:r>
                      <a:endParaRPr lang="en-US" sz="1600" b="1" dirty="0">
                        <a:latin typeface="Book Antiqua"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r>
              <a:tr h="532826">
                <a:tc gridSpan="2">
                  <a:txBody>
                    <a:bodyPr/>
                    <a:lstStyle/>
                    <a:p>
                      <a:pPr algn="just"/>
                      <a:r>
                        <a:rPr lang="el-GR" sz="1600" baseline="0" dirty="0" smtClean="0">
                          <a:latin typeface="Book Antiqua" pitchFamily="18" charset="0"/>
                        </a:rPr>
                        <a:t>Παροχή ενός ευχάριστου και δημιουργικού τρόπου μάθησης, ανάπτυξη δημιουργικότητας </a:t>
                      </a:r>
                      <a:endParaRPr lang="en-US" sz="1600" dirty="0">
                        <a:latin typeface="Book Antiqua"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r>
              <a:tr h="532826">
                <a:tc>
                  <a:txBody>
                    <a:bodyPr/>
                    <a:lstStyle/>
                    <a:p>
                      <a:r>
                        <a:rPr lang="el-GR" sz="1600" dirty="0" smtClean="0">
                          <a:latin typeface="Book Antiqua" pitchFamily="18" charset="0"/>
                        </a:rPr>
                        <a:t>Επιμονή και υπομονής</a:t>
                      </a:r>
                      <a:r>
                        <a:rPr lang="el-GR" sz="1600" baseline="0" dirty="0" smtClean="0">
                          <a:latin typeface="Book Antiqua" pitchFamily="18" charset="0"/>
                        </a:rPr>
                        <a:t> </a:t>
                      </a:r>
                      <a:r>
                        <a:rPr lang="el-GR" sz="1600" dirty="0" smtClean="0">
                          <a:latin typeface="Book Antiqua" pitchFamily="18" charset="0"/>
                        </a:rPr>
                        <a:t>για χρονοβόρες διαδικασίες</a:t>
                      </a:r>
                      <a:endParaRPr lang="en-US" sz="1600" dirty="0">
                        <a:latin typeface="Book Antiqua"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sz="1600" dirty="0" smtClean="0">
                          <a:latin typeface="Book Antiqua" pitchFamily="18" charset="0"/>
                        </a:rPr>
                        <a:t>Χαλάρωση και η ανάπτυξη φαντασίας</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478">
                <a:tc>
                  <a:txBody>
                    <a:bodyPr/>
                    <a:lstStyle/>
                    <a:p>
                      <a:r>
                        <a:rPr lang="el-GR" sz="1600" dirty="0" smtClean="0">
                          <a:latin typeface="Book Antiqua" pitchFamily="18" charset="0"/>
                        </a:rPr>
                        <a:t>Έκφραση</a:t>
                      </a:r>
                      <a:endParaRPr lang="en-US" sz="1600" dirty="0">
                        <a:latin typeface="Book Antiqua"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sz="1600" dirty="0" smtClean="0">
                          <a:latin typeface="Book Antiqua" pitchFamily="18" charset="0"/>
                        </a:rPr>
                        <a:t>Δεξιότητα παρατήρησης</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478">
                <a:tc>
                  <a:txBody>
                    <a:bodyPr/>
                    <a:lstStyle/>
                    <a:p>
                      <a:r>
                        <a:rPr lang="el-GR" sz="1600" dirty="0" smtClean="0">
                          <a:latin typeface="Book Antiqua" pitchFamily="18" charset="0"/>
                        </a:rPr>
                        <a:t>Αναστοχασμός</a:t>
                      </a:r>
                      <a:endParaRPr lang="en-US" sz="1600" dirty="0">
                        <a:latin typeface="Book Antiqua"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sz="1600" dirty="0" smtClean="0">
                          <a:latin typeface="Book Antiqua" pitchFamily="18" charset="0"/>
                        </a:rPr>
                        <a:t>Αλλαγή στάσης για κάποια υλικά</a:t>
                      </a:r>
                      <a:endParaRPr lang="en-US" sz="1600" dirty="0">
                        <a:latin typeface="Book Antiqua"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478">
                <a:tc>
                  <a:txBody>
                    <a:bodyPr/>
                    <a:lstStyle/>
                    <a:p>
                      <a:r>
                        <a:rPr lang="el-GR" sz="1600" dirty="0" smtClean="0">
                          <a:latin typeface="Book Antiqua" pitchFamily="18" charset="0"/>
                        </a:rPr>
                        <a:t>Ανακάλυψη του εαυτού τους</a:t>
                      </a:r>
                      <a:endParaRPr lang="en-US" sz="1600" dirty="0">
                        <a:latin typeface="Book Antiqua"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sz="1600" dirty="0">
                        <a:latin typeface="Book Antiqua"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
        <p:nvSpPr>
          <p:cNvPr id="63" name="Ορθογώνιο 62"/>
          <p:cNvSpPr/>
          <p:nvPr/>
        </p:nvSpPr>
        <p:spPr>
          <a:xfrm>
            <a:off x="2164429" y="6388638"/>
            <a:ext cx="4723399" cy="307777"/>
          </a:xfrm>
          <a:prstGeom prst="rect">
            <a:avLst/>
          </a:prstGeom>
        </p:spPr>
        <p:txBody>
          <a:bodyPr wrap="square">
            <a:spAutoFit/>
          </a:bodyPr>
          <a:lstStyle/>
          <a:p>
            <a:pPr algn="ctr"/>
            <a:r>
              <a:rPr lang="el-GR" sz="1400" b="1" i="1" dirty="0" smtClean="0">
                <a:latin typeface="Book Antiqua" pitchFamily="18" charset="0"/>
              </a:rPr>
              <a:t>Πίνακας.4.2. </a:t>
            </a:r>
            <a:r>
              <a:rPr lang="el-GR" sz="1400" dirty="0" smtClean="0">
                <a:latin typeface="Book Antiqua" pitchFamily="18" charset="0"/>
              </a:rPr>
              <a:t>Οφέλη τεχνικών ως προς τους μαθητές</a:t>
            </a:r>
            <a:endParaRPr lang="en-US" sz="1400" dirty="0">
              <a:latin typeface="Book Antiqua" pitchFamily="18" charset="0"/>
            </a:endParaRPr>
          </a:p>
        </p:txBody>
      </p:sp>
    </p:spTree>
    <p:extLst>
      <p:ext uri="{BB962C8B-B14F-4D97-AF65-F5344CB8AC3E}">
        <p14:creationId xmlns:p14="http://schemas.microsoft.com/office/powerpoint/2010/main" val="2916122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grpSp>
      <p:grpSp>
        <p:nvGrpSpPr>
          <p:cNvPr id="60" name="Group 59">
            <a:extLst>
              <a:ext uri="{FF2B5EF4-FFF2-40B4-BE49-F238E27FC236}">
                <a16:creationId xmlns:a16="http://schemas.microsoft.com/office/drawing/2014/main" xmlns="" id="{7728BA24-99D1-4E44-98AC-50745A94AD6C}"/>
              </a:ext>
            </a:extLst>
          </p:cNvPr>
          <p:cNvGrpSpPr/>
          <p:nvPr/>
        </p:nvGrpSpPr>
        <p:grpSpPr>
          <a:xfrm>
            <a:off x="-7197867"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83"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5343" y="3367846"/>
            <a:ext cx="398396" cy="398396"/>
          </a:xfrm>
          <a:prstGeom prst="rect">
            <a:avLst/>
          </a:prstGeom>
        </p:spPr>
      </p:pic>
      <p:pic>
        <p:nvPicPr>
          <p:cNvPr id="92" name="Picture 27">
            <a:extLst>
              <a:ext uri="{FF2B5EF4-FFF2-40B4-BE49-F238E27FC236}">
                <a16:creationId xmlns:a16="http://schemas.microsoft.com/office/drawing/2014/main" xmlns="" id="{2B44F548-697F-412D-9B99-861C27246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779553" y="3247473"/>
            <a:ext cx="530600" cy="530600"/>
          </a:xfrm>
          <a:prstGeom prst="rect">
            <a:avLst/>
          </a:prstGeom>
        </p:spPr>
      </p:pic>
      <p:grpSp>
        <p:nvGrpSpPr>
          <p:cNvPr id="123" name="Group 33">
            <a:extLst>
              <a:ext uri="{FF2B5EF4-FFF2-40B4-BE49-F238E27FC236}">
                <a16:creationId xmlns:a16="http://schemas.microsoft.com/office/drawing/2014/main" xmlns="" id="{0E4F6447-6163-4D6A-A8D2-BD63B6CB3A42}"/>
              </a:ext>
            </a:extLst>
          </p:cNvPr>
          <p:cNvGrpSpPr/>
          <p:nvPr/>
        </p:nvGrpSpPr>
        <p:grpSpPr>
          <a:xfrm>
            <a:off x="-7204147" y="0"/>
            <a:ext cx="9574094" cy="6858000"/>
            <a:chOff x="1082125" y="0"/>
            <a:chExt cx="9574094" cy="6858000"/>
          </a:xfrm>
        </p:grpSpPr>
        <p:sp>
          <p:nvSpPr>
            <p:cNvPr id="126" name="Rectangle 34">
              <a:extLst>
                <a:ext uri="{FF2B5EF4-FFF2-40B4-BE49-F238E27FC236}">
                  <a16:creationId xmlns:a16="http://schemas.microsoft.com/office/drawing/2014/main" xmlns="" id="{5CB8CB55-9DEC-4367-900E-7257FE1B874F}"/>
                </a:ext>
              </a:extLst>
            </p:cNvPr>
            <p:cNvSpPr/>
            <p:nvPr/>
          </p:nvSpPr>
          <p:spPr>
            <a:xfrm>
              <a:off x="108212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Freeform: Shape 35">
              <a:extLst>
                <a:ext uri="{FF2B5EF4-FFF2-40B4-BE49-F238E27FC236}">
                  <a16:creationId xmlns:a16="http://schemas.microsoft.com/office/drawing/2014/main" xmlns="" id="{9DBAEDD6-7153-4AFF-BDC7-5A225B4B5642}"/>
                </a:ext>
              </a:extLst>
            </p:cNvPr>
            <p:cNvSpPr/>
            <p:nvPr/>
          </p:nvSpPr>
          <p:spPr>
            <a:xfrm>
              <a:off x="948781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4" name="Picture 37">
              <a:extLst>
                <a:ext uri="{FF2B5EF4-FFF2-40B4-BE49-F238E27FC236}">
                  <a16:creationId xmlns:a16="http://schemas.microsoft.com/office/drawing/2014/main" xmlns="" id="{6FA13E8D-3FCC-4EC2-BD8C-6CE7CA0ECD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6" name="TextBox 145">
            <a:extLst>
              <a:ext uri="{FF2B5EF4-FFF2-40B4-BE49-F238E27FC236}">
                <a16:creationId xmlns:a16="http://schemas.microsoft.com/office/drawing/2014/main" xmlns="" id="{0E895421-2372-4C7F-93D2-3B0353A6E7BD}"/>
              </a:ext>
            </a:extLst>
          </p:cNvPr>
          <p:cNvSpPr txBox="1"/>
          <p:nvPr/>
        </p:nvSpPr>
        <p:spPr>
          <a:xfrm rot="16200000">
            <a:off x="991568" y="3345757"/>
            <a:ext cx="2334029"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sp>
        <p:nvSpPr>
          <p:cNvPr id="147" name="TextBox 146">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Ορθογώνιο 52"/>
          <p:cNvSpPr/>
          <p:nvPr/>
        </p:nvSpPr>
        <p:spPr>
          <a:xfrm>
            <a:off x="11276724" y="5934668"/>
            <a:ext cx="53091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2</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9" name="TextBox 58">
            <a:extLst>
              <a:ext uri="{FF2B5EF4-FFF2-40B4-BE49-F238E27FC236}">
                <a16:creationId xmlns:a16="http://schemas.microsoft.com/office/drawing/2014/main" xmlns="" id="{7F4373C1-3934-47C3-8F36-E2FB2615CA87}"/>
              </a:ext>
            </a:extLst>
          </p:cNvPr>
          <p:cNvSpPr txBox="1"/>
          <p:nvPr/>
        </p:nvSpPr>
        <p:spPr>
          <a:xfrm rot="16200000">
            <a:off x="10663220"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64" name="Ορθογώνιο 63"/>
          <p:cNvSpPr/>
          <p:nvPr/>
        </p:nvSpPr>
        <p:spPr>
          <a:xfrm>
            <a:off x="3019639" y="1193291"/>
            <a:ext cx="7529896" cy="3472810"/>
          </a:xfrm>
          <a:prstGeom prst="rect">
            <a:avLst/>
          </a:prstGeom>
        </p:spPr>
        <p:txBody>
          <a:bodyPr wrap="square">
            <a:spAutoFit/>
          </a:bodyPr>
          <a:lstStyle/>
          <a:p>
            <a:pPr marL="342900" lvl="0" indent="-342900" algn="just">
              <a:lnSpc>
                <a:spcPct val="150000"/>
              </a:lnSpc>
              <a:spcAft>
                <a:spcPts val="1000"/>
              </a:spcAft>
              <a:buFont typeface="+mj-lt"/>
              <a:buAutoNum type="arabicPeriod"/>
            </a:pPr>
            <a:r>
              <a:rPr lang="el-GR" dirty="0">
                <a:latin typeface="Book Antiqua" pitchFamily="18" charset="0"/>
                <a:ea typeface="Calibri"/>
              </a:rPr>
              <a:t>Υπάρχει Επιστημονική συνοχή και Τεκμηρίωση  στο Ε.Υ.;</a:t>
            </a:r>
            <a:endParaRPr lang="en-US" dirty="0">
              <a:latin typeface="Book Antiqua" pitchFamily="18" charset="0"/>
            </a:endParaRPr>
          </a:p>
          <a:p>
            <a:pPr marL="342900" lvl="0" indent="-342900" algn="just">
              <a:lnSpc>
                <a:spcPct val="150000"/>
              </a:lnSpc>
              <a:spcAft>
                <a:spcPts val="1000"/>
              </a:spcAft>
              <a:buFont typeface="+mj-lt"/>
              <a:buAutoNum type="arabicPeriod"/>
            </a:pPr>
            <a:r>
              <a:rPr lang="el-GR" dirty="0" smtClean="0">
                <a:latin typeface="Book Antiqua" pitchFamily="18" charset="0"/>
                <a:ea typeface="Calibri"/>
              </a:rPr>
              <a:t>Το Ε.Υ. συμβάλει στην απλή και κατανοητή παρουσίαση του Γνωστικού Αντικειμένου;</a:t>
            </a:r>
            <a:endParaRPr lang="en-US" dirty="0" smtClean="0">
              <a:latin typeface="Book Antiqua" pitchFamily="18" charset="0"/>
            </a:endParaRPr>
          </a:p>
          <a:p>
            <a:pPr marL="342900" lvl="0" indent="-342900" algn="just">
              <a:lnSpc>
                <a:spcPct val="150000"/>
              </a:lnSpc>
              <a:spcAft>
                <a:spcPts val="1000"/>
              </a:spcAft>
              <a:buFont typeface="+mj-lt"/>
              <a:buAutoNum type="arabicPeriod"/>
            </a:pPr>
            <a:r>
              <a:rPr lang="el-GR" dirty="0" smtClean="0">
                <a:latin typeface="Book Antiqua" pitchFamily="18" charset="0"/>
                <a:ea typeface="Calibri"/>
              </a:rPr>
              <a:t>Είναι </a:t>
            </a:r>
            <a:r>
              <a:rPr lang="el-GR" dirty="0">
                <a:latin typeface="Book Antiqua" pitchFamily="18" charset="0"/>
                <a:ea typeface="Calibri"/>
              </a:rPr>
              <a:t>το  Ε.Υ.  εύχρηστο;</a:t>
            </a:r>
            <a:endParaRPr lang="en-US" dirty="0">
              <a:latin typeface="Book Antiqua" pitchFamily="18" charset="0"/>
            </a:endParaRPr>
          </a:p>
          <a:p>
            <a:pPr marL="342900" lvl="0" indent="-342900" algn="just">
              <a:lnSpc>
                <a:spcPct val="150000"/>
              </a:lnSpc>
              <a:spcAft>
                <a:spcPts val="1000"/>
              </a:spcAft>
              <a:buFont typeface="+mj-lt"/>
              <a:buAutoNum type="arabicPeriod"/>
            </a:pPr>
            <a:r>
              <a:rPr lang="el-GR" dirty="0">
                <a:latin typeface="Book Antiqua" pitchFamily="18" charset="0"/>
                <a:ea typeface="Calibri"/>
              </a:rPr>
              <a:t>Το Ε.Υ. υποστηρίζει - καθοδηγεί τον εκπαιδευόμενο στη μελέτη του;</a:t>
            </a:r>
            <a:endParaRPr lang="en-US" dirty="0">
              <a:latin typeface="Book Antiqua" pitchFamily="18" charset="0"/>
            </a:endParaRPr>
          </a:p>
          <a:p>
            <a:pPr marL="342900" lvl="0" indent="-342900" algn="just">
              <a:lnSpc>
                <a:spcPct val="150000"/>
              </a:lnSpc>
              <a:spcAft>
                <a:spcPts val="1000"/>
              </a:spcAft>
              <a:buFont typeface="+mj-lt"/>
              <a:buAutoNum type="arabicPeriod"/>
            </a:pPr>
            <a:r>
              <a:rPr lang="el-GR" dirty="0">
                <a:latin typeface="Book Antiqua" pitchFamily="18" charset="0"/>
                <a:ea typeface="Calibri"/>
              </a:rPr>
              <a:t>Ο εκπαιδευόμενος υποστηρίζεται στην αλληλεπίδραση με το Ε.Υ. στη μελέτη του; </a:t>
            </a:r>
            <a:endParaRPr lang="en-US" dirty="0">
              <a:latin typeface="Book Antiqua" pitchFamily="18" charset="0"/>
            </a:endParaRPr>
          </a:p>
        </p:txBody>
      </p:sp>
      <p:sp>
        <p:nvSpPr>
          <p:cNvPr id="65" name="TextBox 64"/>
          <p:cNvSpPr txBox="1"/>
          <p:nvPr/>
        </p:nvSpPr>
        <p:spPr>
          <a:xfrm>
            <a:off x="3057172" y="548054"/>
            <a:ext cx="8223588" cy="461665"/>
          </a:xfrm>
          <a:prstGeom prst="rect">
            <a:avLst/>
          </a:prstGeom>
          <a:noFill/>
        </p:spPr>
        <p:txBody>
          <a:bodyPr wrap="square" rtlCol="0">
            <a:spAutoFit/>
          </a:bodyPr>
          <a:lstStyle/>
          <a:p>
            <a:pPr algn="ctr"/>
            <a:r>
              <a:rPr lang="el-GR" sz="2400" b="1" dirty="0" smtClean="0">
                <a:latin typeface="Book Antiqua" pitchFamily="18" charset="0"/>
              </a:rPr>
              <a:t>Διαμορφώνονται τα ακόλουθα Ερευνητικά Ερωτήματα:</a:t>
            </a:r>
            <a:endParaRPr lang="en-US" sz="2400" b="1" dirty="0">
              <a:latin typeface="Book Antiqua" pitchFamily="18" charset="0"/>
            </a:endParaRPr>
          </a:p>
        </p:txBody>
      </p:sp>
      <p:grpSp>
        <p:nvGrpSpPr>
          <p:cNvPr id="66" name="Ομάδα 65"/>
          <p:cNvGrpSpPr/>
          <p:nvPr/>
        </p:nvGrpSpPr>
        <p:grpSpPr>
          <a:xfrm>
            <a:off x="710085" y="2285998"/>
            <a:ext cx="540920" cy="2497680"/>
            <a:chOff x="710085" y="2285998"/>
            <a:chExt cx="540920" cy="2497680"/>
          </a:xfrm>
        </p:grpSpPr>
        <p:sp>
          <p:nvSpPr>
            <p:cNvPr id="67" name="TextBox 66">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68" name="TextBox 67">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69" name="Ομάδα 68"/>
          <p:cNvGrpSpPr/>
          <p:nvPr/>
        </p:nvGrpSpPr>
        <p:grpSpPr>
          <a:xfrm>
            <a:off x="-84044" y="2525350"/>
            <a:ext cx="561368" cy="1992086"/>
            <a:chOff x="-84044" y="2525350"/>
            <a:chExt cx="561368" cy="1992086"/>
          </a:xfrm>
        </p:grpSpPr>
        <p:sp>
          <p:nvSpPr>
            <p:cNvPr id="71" name="TextBox 7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72" name="Ορθογώνιο 71"/>
            <p:cNvSpPr/>
            <p:nvPr/>
          </p:nvSpPr>
          <p:spPr>
            <a:xfrm rot="16200000">
              <a:off x="-465723" y="3335966"/>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spTree>
    <p:extLst>
      <p:ext uri="{BB962C8B-B14F-4D97-AF65-F5344CB8AC3E}">
        <p14:creationId xmlns:p14="http://schemas.microsoft.com/office/powerpoint/2010/main" val="36310055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fade">
                                      <p:cBhvr>
                                        <p:cTn id="7" dur="1000"/>
                                        <p:tgtEl>
                                          <p:spTgt spid="64">
                                            <p:txEl>
                                              <p:pRg st="0" end="0"/>
                                            </p:txEl>
                                          </p:spTgt>
                                        </p:tgtEl>
                                      </p:cBhvr>
                                    </p:animEffect>
                                    <p:anim calcmode="lin" valueType="num">
                                      <p:cBhvr>
                                        <p:cTn id="8" dur="1000" fill="hold"/>
                                        <p:tgtEl>
                                          <p:spTgt spid="6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1250"/>
                                  </p:stCondLst>
                                  <p:childTnLst>
                                    <p:set>
                                      <p:cBhvr>
                                        <p:cTn id="12" dur="1" fill="hold">
                                          <p:stCondLst>
                                            <p:cond delay="0"/>
                                          </p:stCondLst>
                                        </p:cTn>
                                        <p:tgtEl>
                                          <p:spTgt spid="64">
                                            <p:txEl>
                                              <p:pRg st="1" end="1"/>
                                            </p:txEl>
                                          </p:spTgt>
                                        </p:tgtEl>
                                        <p:attrNameLst>
                                          <p:attrName>style.visibility</p:attrName>
                                        </p:attrNameLst>
                                      </p:cBhvr>
                                      <p:to>
                                        <p:strVal val="visible"/>
                                      </p:to>
                                    </p:set>
                                    <p:animEffect transition="in" filter="fade">
                                      <p:cBhvr>
                                        <p:cTn id="13" dur="1000"/>
                                        <p:tgtEl>
                                          <p:spTgt spid="64">
                                            <p:txEl>
                                              <p:pRg st="1" end="1"/>
                                            </p:txEl>
                                          </p:spTgt>
                                        </p:tgtEl>
                                      </p:cBhvr>
                                    </p:animEffect>
                                    <p:anim calcmode="lin" valueType="num">
                                      <p:cBhvr>
                                        <p:cTn id="14" dur="1000" fill="hold"/>
                                        <p:tgtEl>
                                          <p:spTgt spid="6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250"/>
                            </p:stCondLst>
                            <p:childTnLst>
                              <p:par>
                                <p:cTn id="17" presetID="42" presetClass="entr" presetSubtype="0" fill="hold" nodeType="afterEffect">
                                  <p:stCondLst>
                                    <p:cond delay="2000"/>
                                  </p:stCondLst>
                                  <p:childTnLst>
                                    <p:set>
                                      <p:cBhvr>
                                        <p:cTn id="18" dur="1" fill="hold">
                                          <p:stCondLst>
                                            <p:cond delay="0"/>
                                          </p:stCondLst>
                                        </p:cTn>
                                        <p:tgtEl>
                                          <p:spTgt spid="64">
                                            <p:txEl>
                                              <p:pRg st="2" end="2"/>
                                            </p:txEl>
                                          </p:spTgt>
                                        </p:tgtEl>
                                        <p:attrNameLst>
                                          <p:attrName>style.visibility</p:attrName>
                                        </p:attrNameLst>
                                      </p:cBhvr>
                                      <p:to>
                                        <p:strVal val="visible"/>
                                      </p:to>
                                    </p:set>
                                    <p:animEffect transition="in" filter="fade">
                                      <p:cBhvr>
                                        <p:cTn id="19" dur="1000"/>
                                        <p:tgtEl>
                                          <p:spTgt spid="64">
                                            <p:txEl>
                                              <p:pRg st="2" end="2"/>
                                            </p:txEl>
                                          </p:spTgt>
                                        </p:tgtEl>
                                      </p:cBhvr>
                                    </p:animEffect>
                                    <p:anim calcmode="lin" valueType="num">
                                      <p:cBhvr>
                                        <p:cTn id="20" dur="1000" fill="hold"/>
                                        <p:tgtEl>
                                          <p:spTgt spid="6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6250"/>
                            </p:stCondLst>
                            <p:childTnLst>
                              <p:par>
                                <p:cTn id="23" presetID="42" presetClass="entr" presetSubtype="0" fill="hold" nodeType="afterEffect">
                                  <p:stCondLst>
                                    <p:cond delay="750"/>
                                  </p:stCondLst>
                                  <p:childTnLst>
                                    <p:set>
                                      <p:cBhvr>
                                        <p:cTn id="24" dur="1" fill="hold">
                                          <p:stCondLst>
                                            <p:cond delay="0"/>
                                          </p:stCondLst>
                                        </p:cTn>
                                        <p:tgtEl>
                                          <p:spTgt spid="64">
                                            <p:txEl>
                                              <p:pRg st="3" end="3"/>
                                            </p:txEl>
                                          </p:spTgt>
                                        </p:tgtEl>
                                        <p:attrNameLst>
                                          <p:attrName>style.visibility</p:attrName>
                                        </p:attrNameLst>
                                      </p:cBhvr>
                                      <p:to>
                                        <p:strVal val="visible"/>
                                      </p:to>
                                    </p:set>
                                    <p:animEffect transition="in" filter="fade">
                                      <p:cBhvr>
                                        <p:cTn id="25" dur="1000"/>
                                        <p:tgtEl>
                                          <p:spTgt spid="64">
                                            <p:txEl>
                                              <p:pRg st="3" end="3"/>
                                            </p:txEl>
                                          </p:spTgt>
                                        </p:tgtEl>
                                      </p:cBhvr>
                                    </p:animEffect>
                                    <p:anim calcmode="lin" valueType="num">
                                      <p:cBhvr>
                                        <p:cTn id="26" dur="1000" fill="hold"/>
                                        <p:tgtEl>
                                          <p:spTgt spid="64">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4">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8000"/>
                            </p:stCondLst>
                            <p:childTnLst>
                              <p:par>
                                <p:cTn id="29" presetID="42" presetClass="entr" presetSubtype="0" fill="hold" nodeType="afterEffect">
                                  <p:stCondLst>
                                    <p:cond delay="1000"/>
                                  </p:stCondLst>
                                  <p:childTnLst>
                                    <p:set>
                                      <p:cBhvr>
                                        <p:cTn id="30" dur="1" fill="hold">
                                          <p:stCondLst>
                                            <p:cond delay="0"/>
                                          </p:stCondLst>
                                        </p:cTn>
                                        <p:tgtEl>
                                          <p:spTgt spid="64">
                                            <p:txEl>
                                              <p:pRg st="4" end="4"/>
                                            </p:txEl>
                                          </p:spTgt>
                                        </p:tgtEl>
                                        <p:attrNameLst>
                                          <p:attrName>style.visibility</p:attrName>
                                        </p:attrNameLst>
                                      </p:cBhvr>
                                      <p:to>
                                        <p:strVal val="visible"/>
                                      </p:to>
                                    </p:set>
                                    <p:animEffect transition="in" filter="fade">
                                      <p:cBhvr>
                                        <p:cTn id="31" dur="1000"/>
                                        <p:tgtEl>
                                          <p:spTgt spid="64">
                                            <p:txEl>
                                              <p:pRg st="4" end="4"/>
                                            </p:txEl>
                                          </p:spTgt>
                                        </p:tgtEl>
                                      </p:cBhvr>
                                    </p:animEffect>
                                    <p:anim calcmode="lin" valueType="num">
                                      <p:cBhvr>
                                        <p:cTn id="32" dur="1000" fill="hold"/>
                                        <p:tgtEl>
                                          <p:spTgt spid="6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763143" y="6579"/>
            <a:ext cx="10509706"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0" name="TextBox 89">
            <a:extLst>
              <a:ext uri="{FF2B5EF4-FFF2-40B4-BE49-F238E27FC236}">
                <a16:creationId xmlns:a16="http://schemas.microsoft.com/office/drawing/2014/main" xmlns="" id="{8A634BD7-1512-45B6-AFE4-1EEA636625CB}"/>
              </a:ext>
            </a:extLst>
          </p:cNvPr>
          <p:cNvSpPr txBox="1"/>
          <p:nvPr/>
        </p:nvSpPr>
        <p:spPr>
          <a:xfrm rot="16200000">
            <a:off x="7429429" y="33748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9706" y="3330404"/>
            <a:ext cx="398396" cy="398396"/>
          </a:xfrm>
          <a:prstGeom prst="rect">
            <a:avLst/>
          </a:prstGeom>
        </p:spPr>
      </p:pic>
      <p:sp>
        <p:nvSpPr>
          <p:cNvPr id="48" name="TextBox 47">
            <a:extLst>
              <a:ext uri="{FF2B5EF4-FFF2-40B4-BE49-F238E27FC236}">
                <a16:creationId xmlns:a16="http://schemas.microsoft.com/office/drawing/2014/main" xmlns="" id="{7F4373C1-3934-47C3-8F36-E2FB2615CA87}"/>
              </a:ext>
            </a:extLst>
          </p:cNvPr>
          <p:cNvSpPr txBox="1"/>
          <p:nvPr/>
        </p:nvSpPr>
        <p:spPr>
          <a:xfrm rot="16200000">
            <a:off x="10673100" y="33466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49" name="Ορθογώνιο 48"/>
          <p:cNvSpPr/>
          <p:nvPr/>
        </p:nvSpPr>
        <p:spPr>
          <a:xfrm>
            <a:off x="7821507" y="5928524"/>
            <a:ext cx="8483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4ε</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0" name="Ομάδα 49"/>
          <p:cNvGrpSpPr/>
          <p:nvPr/>
        </p:nvGrpSpPr>
        <p:grpSpPr>
          <a:xfrm>
            <a:off x="9111135" y="2285998"/>
            <a:ext cx="540920" cy="2497680"/>
            <a:chOff x="710085" y="2285998"/>
            <a:chExt cx="540920" cy="2497680"/>
          </a:xfrm>
        </p:grpSpPr>
        <p:sp>
          <p:nvSpPr>
            <p:cNvPr id="51" name="TextBox 5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2" name="TextBox 5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pic>
        <p:nvPicPr>
          <p:cNvPr id="53" name="Εικόνα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242134" y="274767"/>
            <a:ext cx="583200" cy="583200"/>
          </a:xfrm>
          <a:prstGeom prst="rect">
            <a:avLst/>
          </a:prstGeom>
        </p:spPr>
      </p:pic>
      <p:sp>
        <p:nvSpPr>
          <p:cNvPr id="54" name="TextBox 53"/>
          <p:cNvSpPr txBox="1"/>
          <p:nvPr/>
        </p:nvSpPr>
        <p:spPr>
          <a:xfrm>
            <a:off x="997378" y="373633"/>
            <a:ext cx="6333587" cy="461665"/>
          </a:xfrm>
          <a:prstGeom prst="rect">
            <a:avLst/>
          </a:prstGeom>
          <a:noFill/>
        </p:spPr>
        <p:txBody>
          <a:bodyPr wrap="square" rtlCol="0">
            <a:spAutoFit/>
          </a:bodyPr>
          <a:lstStyle/>
          <a:p>
            <a:r>
              <a:rPr lang="el-GR" sz="2400" b="1" dirty="0" smtClean="0">
                <a:solidFill>
                  <a:srgbClr val="C00000"/>
                </a:solidFill>
                <a:latin typeface="Book Antiqua" pitchFamily="18" charset="0"/>
              </a:rPr>
              <a:t>Συμπεράσματα- Περιορισμοί (1/3)</a:t>
            </a:r>
            <a:endParaRPr lang="en-US" sz="2400" b="1" dirty="0">
              <a:solidFill>
                <a:srgbClr val="C00000"/>
              </a:solidFill>
              <a:latin typeface="Book Antiqua" pitchFamily="18" charset="0"/>
            </a:endParaRPr>
          </a:p>
        </p:txBody>
      </p:sp>
      <p:sp>
        <p:nvSpPr>
          <p:cNvPr id="55" name="TextBox 54">
            <a:extLst>
              <a:ext uri="{FF2B5EF4-FFF2-40B4-BE49-F238E27FC236}">
                <a16:creationId xmlns:a16="http://schemas.microsoft.com/office/drawing/2014/main" xmlns="" id="{8A634BD7-1512-45B6-AFE4-1EEA636625CB}"/>
              </a:ext>
            </a:extLst>
          </p:cNvPr>
          <p:cNvSpPr txBox="1"/>
          <p:nvPr/>
        </p:nvSpPr>
        <p:spPr>
          <a:xfrm rot="16200000">
            <a:off x="7624141" y="3358963"/>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sp>
        <p:nvSpPr>
          <p:cNvPr id="3" name="Ορθογώνιο 2"/>
          <p:cNvSpPr/>
          <p:nvPr/>
        </p:nvSpPr>
        <p:spPr>
          <a:xfrm>
            <a:off x="242132" y="1445309"/>
            <a:ext cx="7267509" cy="615553"/>
          </a:xfrm>
          <a:prstGeom prst="rect">
            <a:avLst/>
          </a:prstGeom>
        </p:spPr>
        <p:txBody>
          <a:bodyPr wrap="square">
            <a:spAutoFit/>
          </a:bodyPr>
          <a:lstStyle/>
          <a:p>
            <a:pPr algn="just"/>
            <a:r>
              <a:rPr lang="el-GR" sz="1700" dirty="0">
                <a:latin typeface="Book Antiqua" pitchFamily="18" charset="0"/>
              </a:rPr>
              <a:t>Μέσα από την παρουσίαση και την ερμηνεία των αποτελεσμάτων της έρευνας, προκύπτουν τα παρακάτω </a:t>
            </a:r>
            <a:r>
              <a:rPr lang="el-GR" sz="1700" dirty="0" smtClean="0">
                <a:latin typeface="Book Antiqua" pitchFamily="18" charset="0"/>
              </a:rPr>
              <a:t>συμπεράσματα:</a:t>
            </a:r>
            <a:endParaRPr lang="en-US" sz="1700" dirty="0">
              <a:latin typeface="Book Antiqua" pitchFamily="18" charset="0"/>
            </a:endParaRPr>
          </a:p>
        </p:txBody>
      </p:sp>
      <p:sp>
        <p:nvSpPr>
          <p:cNvPr id="4" name="Ορθογώνιο 3"/>
          <p:cNvSpPr/>
          <p:nvPr/>
        </p:nvSpPr>
        <p:spPr>
          <a:xfrm>
            <a:off x="226366" y="2148019"/>
            <a:ext cx="7267510" cy="4708981"/>
          </a:xfrm>
          <a:prstGeom prst="rect">
            <a:avLst/>
          </a:prstGeom>
        </p:spPr>
        <p:txBody>
          <a:bodyPr wrap="square">
            <a:spAutoFit/>
          </a:bodyPr>
          <a:lstStyle/>
          <a:p>
            <a:pPr marL="285750" indent="-285750" algn="just">
              <a:buFont typeface="Wingdings" pitchFamily="2" charset="2"/>
              <a:buChar char="Ø"/>
            </a:pPr>
            <a:r>
              <a:rPr lang="el-GR" sz="1500" dirty="0" smtClean="0">
                <a:latin typeface="Book Antiqua" pitchFamily="18" charset="0"/>
              </a:rPr>
              <a:t>Το εκπαιδευτικό υλικό είναι ένα πολυτροπικό/</a:t>
            </a:r>
            <a:r>
              <a:rPr lang="el-GR" sz="1500" dirty="0" err="1" smtClean="0">
                <a:latin typeface="Book Antiqua" pitchFamily="18" charset="0"/>
              </a:rPr>
              <a:t>πολυμεσικό</a:t>
            </a:r>
            <a:r>
              <a:rPr lang="el-GR" sz="1500" dirty="0" smtClean="0">
                <a:latin typeface="Book Antiqua" pitchFamily="18" charset="0"/>
              </a:rPr>
              <a:t> Ε.Υ, το οποίο είναι εύχρηστο παρά τις τροποποιήσεις που χρειάζεται ως προς τους ρόλους μερικών κουμπιών.</a:t>
            </a:r>
          </a:p>
          <a:p>
            <a:pPr marL="285750" indent="-285750" algn="just">
              <a:buFont typeface="Wingdings" pitchFamily="2" charset="2"/>
              <a:buChar char="Ø"/>
            </a:pPr>
            <a:endParaRPr lang="el-GR" sz="1500" dirty="0" smtClean="0">
              <a:latin typeface="Book Antiqua" pitchFamily="18" charset="0"/>
            </a:endParaRPr>
          </a:p>
          <a:p>
            <a:pPr marL="285750" indent="-285750" algn="just">
              <a:buFont typeface="Wingdings" pitchFamily="2" charset="2"/>
              <a:buChar char="Ø"/>
            </a:pPr>
            <a:r>
              <a:rPr lang="el-GR" sz="1500" dirty="0">
                <a:latin typeface="Book Antiqua" pitchFamily="18" charset="0"/>
              </a:rPr>
              <a:t>Το Ε.Υ.  υποστηρίζει – καθοδηγεί τον εκπαιδευόμενο στη μελέτη του </a:t>
            </a:r>
            <a:r>
              <a:rPr lang="el-GR" sz="1500" dirty="0" smtClean="0">
                <a:latin typeface="Book Antiqua" pitchFamily="18" charset="0"/>
              </a:rPr>
              <a:t>και παρόλο </a:t>
            </a:r>
            <a:r>
              <a:rPr lang="el-GR" sz="1500" dirty="0">
                <a:latin typeface="Book Antiqua" pitchFamily="18" charset="0"/>
              </a:rPr>
              <a:t>που δεν </a:t>
            </a:r>
            <a:r>
              <a:rPr lang="el-GR" sz="1500" dirty="0" smtClean="0">
                <a:latin typeface="Book Antiqua" pitchFamily="18" charset="0"/>
              </a:rPr>
              <a:t>εμπεριέχονται εισαγωγικές δραστηριότητες  ή δραστηριότητες που να  ενθαρρύνουν </a:t>
            </a:r>
            <a:r>
              <a:rPr lang="el-GR" sz="1500" dirty="0">
                <a:latin typeface="Book Antiqua" pitchFamily="18" charset="0"/>
              </a:rPr>
              <a:t>τον εκπαιδευόμενο να ενσωματώσει τις απόψεις του σε </a:t>
            </a:r>
            <a:r>
              <a:rPr lang="el-GR" sz="1500" dirty="0" smtClean="0">
                <a:latin typeface="Book Antiqua" pitchFamily="18" charset="0"/>
              </a:rPr>
              <a:t>αυτό, εντούτοις καταφέρνει μέσα από πληθώρα άλλων δραστηριοτήτων να ενθαρρύνει τον εκπαιδευόμενο </a:t>
            </a:r>
            <a:r>
              <a:rPr lang="el-GR" sz="1500" dirty="0">
                <a:latin typeface="Book Antiqua" pitchFamily="18" charset="0"/>
              </a:rPr>
              <a:t>να εκφράσει </a:t>
            </a:r>
            <a:r>
              <a:rPr lang="el-GR" sz="1500" dirty="0" smtClean="0">
                <a:latin typeface="Book Antiqua" pitchFamily="18" charset="0"/>
              </a:rPr>
              <a:t>απόψεις και ερωτήσεις</a:t>
            </a:r>
            <a:r>
              <a:rPr lang="el-GR" sz="1500" dirty="0">
                <a:latin typeface="Book Antiqua" pitchFamily="18" charset="0"/>
              </a:rPr>
              <a:t>, να εμπλακεί </a:t>
            </a:r>
            <a:r>
              <a:rPr lang="el-GR" sz="1500" dirty="0" smtClean="0">
                <a:latin typeface="Book Antiqua" pitchFamily="18" charset="0"/>
              </a:rPr>
              <a:t>συναισθηματικά και </a:t>
            </a:r>
            <a:r>
              <a:rPr lang="el-GR" sz="1500" dirty="0">
                <a:latin typeface="Book Antiqua" pitchFamily="18" charset="0"/>
              </a:rPr>
              <a:t>νιώσει μέλος μιας κοινωνικής ομάδας</a:t>
            </a:r>
            <a:r>
              <a:rPr lang="el-GR" sz="1500" dirty="0" smtClean="0">
                <a:latin typeface="Book Antiqua" pitchFamily="18" charset="0"/>
              </a:rPr>
              <a:t>.</a:t>
            </a:r>
            <a:r>
              <a:rPr lang="el-GR" sz="1500" dirty="0">
                <a:latin typeface="Book Antiqua" pitchFamily="18" charset="0"/>
              </a:rPr>
              <a:t> </a:t>
            </a:r>
            <a:endParaRPr lang="el-GR" sz="1500" dirty="0" smtClean="0">
              <a:latin typeface="Book Antiqua" pitchFamily="18" charset="0"/>
            </a:endParaRPr>
          </a:p>
          <a:p>
            <a:pPr algn="just"/>
            <a:endParaRPr lang="el-GR" sz="1500" dirty="0">
              <a:latin typeface="Book Antiqua" pitchFamily="18" charset="0"/>
            </a:endParaRPr>
          </a:p>
          <a:p>
            <a:pPr marL="285750" indent="-285750" algn="just">
              <a:buFont typeface="Wingdings" pitchFamily="2" charset="2"/>
              <a:buChar char="Ø"/>
            </a:pPr>
            <a:r>
              <a:rPr lang="el-GR" sz="1500" dirty="0">
                <a:latin typeface="Book Antiqua" pitchFamily="18" charset="0"/>
              </a:rPr>
              <a:t>Το Ε.Υ. παρακινεί τον εκπαιδευόμενο σε επίπεδο γνώσεων, δεξιοτήτων και στάσεων και παρέχει τη δυνατότητα </a:t>
            </a:r>
            <a:r>
              <a:rPr lang="el-GR" sz="1500" dirty="0" err="1">
                <a:latin typeface="Book Antiqua" pitchFamily="18" charset="0"/>
              </a:rPr>
              <a:t>Αναστοχασμού</a:t>
            </a:r>
            <a:r>
              <a:rPr lang="el-GR" sz="1500" dirty="0">
                <a:latin typeface="Book Antiqua" pitchFamily="18" charset="0"/>
              </a:rPr>
              <a:t>/Αυτοαξιολόγησης στον εκπαιδευόμενο σε ικανοποιητικό </a:t>
            </a:r>
            <a:r>
              <a:rPr lang="el-GR" sz="1500" dirty="0" smtClean="0">
                <a:latin typeface="Book Antiqua" pitchFamily="18" charset="0"/>
              </a:rPr>
              <a:t>επίπεδο. </a:t>
            </a:r>
          </a:p>
          <a:p>
            <a:pPr algn="just"/>
            <a:endParaRPr lang="el-GR" sz="1500" dirty="0" smtClean="0">
              <a:latin typeface="Book Antiqua" pitchFamily="18" charset="0"/>
            </a:endParaRPr>
          </a:p>
          <a:p>
            <a:pPr marL="285750" indent="-285750" algn="just">
              <a:buFont typeface="Wingdings" pitchFamily="2" charset="2"/>
              <a:buChar char="Ø"/>
            </a:pPr>
            <a:r>
              <a:rPr lang="el-GR" sz="1500" dirty="0">
                <a:latin typeface="Book Antiqua" pitchFamily="18" charset="0"/>
              </a:rPr>
              <a:t>Τα οφέλη των τεχνικών που περιλαμβάνονται στο Ε.Υ.  είναι πολλά ως προς τους μαθητές καθώς καλλιεργούνται ποικίλες δεξιότητες και μπορούν να αξιοποιηθούν και μεμονωμένα και συνδυαστικά σε πολλά Γνωστικά Αντικείμενα.</a:t>
            </a:r>
          </a:p>
          <a:p>
            <a:pPr marL="285750" indent="-285750" algn="just">
              <a:buFont typeface="Wingdings" pitchFamily="2" charset="2"/>
              <a:buChar char="Ø"/>
            </a:pPr>
            <a:endParaRPr lang="el-GR" sz="1500" dirty="0">
              <a:latin typeface="Book Antiqua" pitchFamily="18" charset="0"/>
            </a:endParaRPr>
          </a:p>
        </p:txBody>
      </p:sp>
      <p:sp>
        <p:nvSpPr>
          <p:cNvPr id="2" name="Ορθογώνιο 1"/>
          <p:cNvSpPr/>
          <p:nvPr/>
        </p:nvSpPr>
        <p:spPr>
          <a:xfrm>
            <a:off x="234960" y="926798"/>
            <a:ext cx="1963999" cy="400110"/>
          </a:xfrm>
          <a:prstGeom prst="rect">
            <a:avLst/>
          </a:prstGeom>
        </p:spPr>
        <p:txBody>
          <a:bodyPr wrap="none">
            <a:spAutoFit/>
          </a:bodyPr>
          <a:lstStyle/>
          <a:p>
            <a:r>
              <a:rPr lang="el-GR" sz="2000" b="1" dirty="0">
                <a:latin typeface="Book Antiqua" pitchFamily="18" charset="0"/>
              </a:rPr>
              <a:t>Συμπεράσματα</a:t>
            </a:r>
            <a:endParaRPr lang="en-US" sz="2000" dirty="0"/>
          </a:p>
        </p:txBody>
      </p:sp>
    </p:spTree>
    <p:extLst>
      <p:ext uri="{BB962C8B-B14F-4D97-AF65-F5344CB8AC3E}">
        <p14:creationId xmlns:p14="http://schemas.microsoft.com/office/powerpoint/2010/main" val="13144261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763143" y="6579"/>
            <a:ext cx="10509706"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0" name="TextBox 89">
            <a:extLst>
              <a:ext uri="{FF2B5EF4-FFF2-40B4-BE49-F238E27FC236}">
                <a16:creationId xmlns:a16="http://schemas.microsoft.com/office/drawing/2014/main" xmlns="" id="{8A634BD7-1512-45B6-AFE4-1EEA636625CB}"/>
              </a:ext>
            </a:extLst>
          </p:cNvPr>
          <p:cNvSpPr txBox="1"/>
          <p:nvPr/>
        </p:nvSpPr>
        <p:spPr>
          <a:xfrm rot="16200000">
            <a:off x="7429429" y="33748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9706" y="3330404"/>
            <a:ext cx="398396" cy="398396"/>
          </a:xfrm>
          <a:prstGeom prst="rect">
            <a:avLst/>
          </a:prstGeom>
        </p:spPr>
      </p:pic>
      <p:sp>
        <p:nvSpPr>
          <p:cNvPr id="48" name="TextBox 47">
            <a:extLst>
              <a:ext uri="{FF2B5EF4-FFF2-40B4-BE49-F238E27FC236}">
                <a16:creationId xmlns:a16="http://schemas.microsoft.com/office/drawing/2014/main" xmlns="" id="{7F4373C1-3934-47C3-8F36-E2FB2615CA87}"/>
              </a:ext>
            </a:extLst>
          </p:cNvPr>
          <p:cNvSpPr txBox="1"/>
          <p:nvPr/>
        </p:nvSpPr>
        <p:spPr>
          <a:xfrm rot="16200000">
            <a:off x="10673100" y="33466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49" name="Ορθογώνιο 48"/>
          <p:cNvSpPr/>
          <p:nvPr/>
        </p:nvSpPr>
        <p:spPr>
          <a:xfrm>
            <a:off x="7821507" y="5928524"/>
            <a:ext cx="8483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4ε</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0" name="Ομάδα 49"/>
          <p:cNvGrpSpPr/>
          <p:nvPr/>
        </p:nvGrpSpPr>
        <p:grpSpPr>
          <a:xfrm>
            <a:off x="9111135" y="2285998"/>
            <a:ext cx="540920" cy="2497680"/>
            <a:chOff x="710085" y="2285998"/>
            <a:chExt cx="540920" cy="2497680"/>
          </a:xfrm>
        </p:grpSpPr>
        <p:sp>
          <p:nvSpPr>
            <p:cNvPr id="51" name="TextBox 5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2" name="TextBox 5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pic>
        <p:nvPicPr>
          <p:cNvPr id="53" name="Εικόνα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242134" y="274767"/>
            <a:ext cx="583200" cy="583200"/>
          </a:xfrm>
          <a:prstGeom prst="rect">
            <a:avLst/>
          </a:prstGeom>
        </p:spPr>
      </p:pic>
      <p:sp>
        <p:nvSpPr>
          <p:cNvPr id="54" name="TextBox 53"/>
          <p:cNvSpPr txBox="1"/>
          <p:nvPr/>
        </p:nvSpPr>
        <p:spPr>
          <a:xfrm>
            <a:off x="240611" y="1130401"/>
            <a:ext cx="1982326" cy="400110"/>
          </a:xfrm>
          <a:prstGeom prst="rect">
            <a:avLst/>
          </a:prstGeom>
          <a:noFill/>
        </p:spPr>
        <p:txBody>
          <a:bodyPr wrap="square" rtlCol="0">
            <a:spAutoFit/>
          </a:bodyPr>
          <a:lstStyle/>
          <a:p>
            <a:r>
              <a:rPr lang="el-GR" sz="2000" b="1" dirty="0" smtClean="0">
                <a:latin typeface="Book Antiqua" pitchFamily="18" charset="0"/>
              </a:rPr>
              <a:t>Περιορισμοί </a:t>
            </a:r>
            <a:endParaRPr lang="en-US" sz="2000" b="1" dirty="0">
              <a:latin typeface="Book Antiqua" pitchFamily="18" charset="0"/>
            </a:endParaRPr>
          </a:p>
        </p:txBody>
      </p:sp>
      <p:sp>
        <p:nvSpPr>
          <p:cNvPr id="55" name="TextBox 54">
            <a:extLst>
              <a:ext uri="{FF2B5EF4-FFF2-40B4-BE49-F238E27FC236}">
                <a16:creationId xmlns:a16="http://schemas.microsoft.com/office/drawing/2014/main" xmlns="" id="{8A634BD7-1512-45B6-AFE4-1EEA636625CB}"/>
              </a:ext>
            </a:extLst>
          </p:cNvPr>
          <p:cNvSpPr txBox="1"/>
          <p:nvPr/>
        </p:nvSpPr>
        <p:spPr>
          <a:xfrm rot="16200000">
            <a:off x="7624141" y="3358963"/>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sp>
        <p:nvSpPr>
          <p:cNvPr id="4" name="Ορθογώνιο 3"/>
          <p:cNvSpPr/>
          <p:nvPr/>
        </p:nvSpPr>
        <p:spPr>
          <a:xfrm>
            <a:off x="242132" y="1590323"/>
            <a:ext cx="7267510" cy="4278094"/>
          </a:xfrm>
          <a:prstGeom prst="rect">
            <a:avLst/>
          </a:prstGeom>
        </p:spPr>
        <p:txBody>
          <a:bodyPr wrap="square">
            <a:spAutoFit/>
          </a:bodyPr>
          <a:lstStyle/>
          <a:p>
            <a:pPr marL="285750" indent="-285750" algn="just">
              <a:buFont typeface="Wingdings" pitchFamily="2" charset="2"/>
              <a:buChar char="Ø"/>
            </a:pPr>
            <a:endParaRPr lang="el-GR" sz="1600" dirty="0">
              <a:latin typeface="Book Antiqua" pitchFamily="18" charset="0"/>
            </a:endParaRPr>
          </a:p>
          <a:p>
            <a:pPr marL="285750" indent="-285750" algn="just">
              <a:buFont typeface="Wingdings" pitchFamily="2" charset="2"/>
              <a:buChar char="Ø"/>
            </a:pPr>
            <a:r>
              <a:rPr lang="el-GR" sz="1600" dirty="0">
                <a:latin typeface="Book Antiqua" pitchFamily="18" charset="0"/>
              </a:rPr>
              <a:t>Τα υποκείμενα της παρούσας έρευνας ήταν </a:t>
            </a:r>
            <a:r>
              <a:rPr lang="el-GR" sz="1600" dirty="0" smtClean="0">
                <a:latin typeface="Book Antiqua" pitchFamily="18" charset="0"/>
              </a:rPr>
              <a:t>μόλις  6 εκπαιδευτικοί. Τα αποτελέσματα</a:t>
            </a:r>
            <a:r>
              <a:rPr lang="el-GR" sz="1600" dirty="0">
                <a:latin typeface="Book Antiqua" pitchFamily="18" charset="0"/>
              </a:rPr>
              <a:t>, λοιπόν, </a:t>
            </a:r>
            <a:r>
              <a:rPr lang="el-GR" sz="1600" dirty="0" smtClean="0">
                <a:latin typeface="Book Antiqua" pitchFamily="18" charset="0"/>
              </a:rPr>
              <a:t>είναι  βέβαιο </a:t>
            </a:r>
            <a:r>
              <a:rPr lang="el-GR" sz="1600" dirty="0">
                <a:latin typeface="Book Antiqua" pitchFamily="18" charset="0"/>
              </a:rPr>
              <a:t>πως δεν μπορούν να γενικευθούν</a:t>
            </a:r>
            <a:r>
              <a:rPr lang="el-GR" sz="1600" dirty="0" smtClean="0">
                <a:latin typeface="Book Antiqua" pitchFamily="18" charset="0"/>
              </a:rPr>
              <a:t>.</a:t>
            </a:r>
          </a:p>
          <a:p>
            <a:pPr marL="285750" indent="-285750" algn="just">
              <a:buFont typeface="Wingdings" pitchFamily="2" charset="2"/>
              <a:buChar char="Ø"/>
            </a:pPr>
            <a:endParaRPr lang="el-GR" sz="1600" dirty="0" smtClean="0">
              <a:latin typeface="Book Antiqua" pitchFamily="18" charset="0"/>
            </a:endParaRPr>
          </a:p>
          <a:p>
            <a:pPr marL="285750" indent="-285750" algn="just">
              <a:buFont typeface="Wingdings" pitchFamily="2" charset="2"/>
              <a:buChar char="Ø"/>
            </a:pPr>
            <a:r>
              <a:rPr lang="el-GR" sz="1600" dirty="0" smtClean="0">
                <a:latin typeface="Book Antiqua" pitchFamily="18" charset="0"/>
              </a:rPr>
              <a:t>Επίσης, η </a:t>
            </a:r>
            <a:r>
              <a:rPr lang="el-GR" sz="1600" dirty="0">
                <a:latin typeface="Book Antiqua" pitchFamily="18" charset="0"/>
              </a:rPr>
              <a:t>μέθοδος της ανάλυσης περιεχομένου, που χρησιμοποιήθηκε, δεν ενδείκνυται για τη γενίκευση των αποτελεσμάτων</a:t>
            </a:r>
            <a:r>
              <a:rPr lang="el-GR" sz="1600" dirty="0" smtClean="0">
                <a:latin typeface="Book Antiqua" pitchFamily="18" charset="0"/>
              </a:rPr>
              <a:t>.</a:t>
            </a:r>
            <a:endParaRPr lang="en-US" sz="1600" dirty="0" smtClean="0">
              <a:latin typeface="Book Antiqua" pitchFamily="18" charset="0"/>
            </a:endParaRPr>
          </a:p>
          <a:p>
            <a:pPr marL="285750" indent="-285750" algn="just">
              <a:buFont typeface="Wingdings" pitchFamily="2" charset="2"/>
              <a:buChar char="Ø"/>
            </a:pPr>
            <a:endParaRPr lang="en-US" sz="1600" dirty="0">
              <a:latin typeface="Book Antiqua" pitchFamily="18" charset="0"/>
            </a:endParaRPr>
          </a:p>
          <a:p>
            <a:pPr marL="285750" indent="-285750" algn="just">
              <a:buFont typeface="Wingdings" pitchFamily="2" charset="2"/>
              <a:buChar char="Ø"/>
            </a:pPr>
            <a:r>
              <a:rPr lang="el-GR" sz="1600" dirty="0">
                <a:latin typeface="Book Antiqua" pitchFamily="18" charset="0"/>
              </a:rPr>
              <a:t>Λόγω της κατάστασης με την πανδημία του Covid-19 δεν διεξήχθησαν  δια ζώσης βιωματικά εργαστήρια σχετικά με την τεχνική Papier Mache, Ομαδικές Συμβουλευτικές Συναντήσεις (ΟΣΣ) στο </a:t>
            </a:r>
            <a:r>
              <a:rPr lang="el-GR" sz="1600" dirty="0" err="1">
                <a:latin typeface="Book Antiqua" pitchFamily="18" charset="0"/>
              </a:rPr>
              <a:t>Cisco</a:t>
            </a:r>
            <a:r>
              <a:rPr lang="el-GR" sz="1600" dirty="0">
                <a:latin typeface="Book Antiqua" pitchFamily="18" charset="0"/>
              </a:rPr>
              <a:t> </a:t>
            </a:r>
            <a:r>
              <a:rPr lang="el-GR" sz="1600" dirty="0" err="1">
                <a:latin typeface="Book Antiqua" pitchFamily="18" charset="0"/>
              </a:rPr>
              <a:t>WebEx</a:t>
            </a:r>
            <a:r>
              <a:rPr lang="el-GR" sz="1600" dirty="0">
                <a:latin typeface="Book Antiqua" pitchFamily="18" charset="0"/>
              </a:rPr>
              <a:t> (για απορίες γνωστικού ή τεχνικού περιεχομένου και με προαιρετικό χαρακτήρα). Επίσης, παρόλο που ήταν σχεδιασμένο να δοθεί ερωτηματολόγιο πριν, κατά τη διάρκεια και μετά το σεμινάριο, τελικά δόθηκε 1 ερωτηματολόγιο με κύριο σκοπό την αποτίμηση του Ε.Υ. που σχεδιάστηκε. </a:t>
            </a:r>
            <a:r>
              <a:rPr lang="el-GR" sz="1600" dirty="0" smtClean="0">
                <a:latin typeface="Book Antiqua" pitchFamily="18" charset="0"/>
              </a:rPr>
              <a:t>Εν τέλει, </a:t>
            </a:r>
            <a:r>
              <a:rPr lang="el-GR" sz="1600" dirty="0">
                <a:latin typeface="Book Antiqua" pitchFamily="18" charset="0"/>
              </a:rPr>
              <a:t>έγινε ποιοτική έρευνα, και όχι μεικτή, δίνοντας ένα ερωτηματολόγιο μετά τον σχεδιασμό του Ε.Υ. αφού δεν κατέστη </a:t>
            </a:r>
            <a:r>
              <a:rPr lang="el-GR" sz="1600" dirty="0" smtClean="0">
                <a:latin typeface="Book Antiqua" pitchFamily="18" charset="0"/>
              </a:rPr>
              <a:t>εφικτή </a:t>
            </a:r>
            <a:r>
              <a:rPr lang="el-GR" sz="1600" dirty="0">
                <a:latin typeface="Book Antiqua" pitchFamily="18" charset="0"/>
              </a:rPr>
              <a:t>η εφαρμογή του. </a:t>
            </a:r>
            <a:endParaRPr lang="el-GR" sz="1600" dirty="0" smtClean="0">
              <a:latin typeface="Book Antiqua" pitchFamily="18" charset="0"/>
            </a:endParaRPr>
          </a:p>
        </p:txBody>
      </p:sp>
      <p:sp>
        <p:nvSpPr>
          <p:cNvPr id="56" name="TextBox 55"/>
          <p:cNvSpPr txBox="1"/>
          <p:nvPr/>
        </p:nvSpPr>
        <p:spPr>
          <a:xfrm>
            <a:off x="997378" y="373633"/>
            <a:ext cx="6333587" cy="461665"/>
          </a:xfrm>
          <a:prstGeom prst="rect">
            <a:avLst/>
          </a:prstGeom>
          <a:noFill/>
        </p:spPr>
        <p:txBody>
          <a:bodyPr wrap="square" rtlCol="0">
            <a:spAutoFit/>
          </a:bodyPr>
          <a:lstStyle/>
          <a:p>
            <a:r>
              <a:rPr lang="el-GR" sz="2400" b="1" dirty="0" smtClean="0">
                <a:solidFill>
                  <a:srgbClr val="C00000"/>
                </a:solidFill>
                <a:latin typeface="Book Antiqua" pitchFamily="18" charset="0"/>
              </a:rPr>
              <a:t>Συμπεράσματα- Περιορισμοί (2/3)</a:t>
            </a:r>
            <a:endParaRPr lang="en-US" sz="2400" b="1" dirty="0">
              <a:solidFill>
                <a:srgbClr val="C00000"/>
              </a:solidFill>
              <a:latin typeface="Book Antiqua" pitchFamily="18" charset="0"/>
            </a:endParaRPr>
          </a:p>
        </p:txBody>
      </p:sp>
    </p:spTree>
    <p:extLst>
      <p:ext uri="{BB962C8B-B14F-4D97-AF65-F5344CB8AC3E}">
        <p14:creationId xmlns:p14="http://schemas.microsoft.com/office/powerpoint/2010/main" val="14332876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1000"/>
                                        <p:tgtEl>
                                          <p:spTgt spid="4">
                                            <p:txEl>
                                              <p:pRg st="5" end="5"/>
                                            </p:txEl>
                                          </p:spTgt>
                                        </p:tgtEl>
                                      </p:cBhvr>
                                    </p:animEffect>
                                    <p:anim calcmode="lin" valueType="num">
                                      <p:cBhvr>
                                        <p:cTn id="2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82487" y="6579"/>
            <a:ext cx="8873639" cy="6858000"/>
            <a:chOff x="1583701" y="0"/>
            <a:chExt cx="8775027"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583701" y="0"/>
              <a:ext cx="877502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190328"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8995786"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763143" y="-6146"/>
            <a:ext cx="12283176" cy="6858000"/>
            <a:chOff x="-290920"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2" name="Picture 53">
              <a:extLst>
                <a:ext uri="{FF2B5EF4-FFF2-40B4-BE49-F238E27FC236}">
                  <a16:creationId xmlns:a16="http://schemas.microsoft.com/office/drawing/2014/main" xmlns="" id="{FE3F6E56-804E-434E-AD42-D62A42CB30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7" name="Group 54">
            <a:extLst>
              <a:ext uri="{FF2B5EF4-FFF2-40B4-BE49-F238E27FC236}">
                <a16:creationId xmlns:a16="http://schemas.microsoft.com/office/drawing/2014/main" xmlns="" id="{208D727C-49D3-4C59-91D3-816C0DD22E21}"/>
              </a:ext>
            </a:extLst>
          </p:cNvPr>
          <p:cNvGrpSpPr/>
          <p:nvPr/>
        </p:nvGrpSpPr>
        <p:grpSpPr>
          <a:xfrm>
            <a:off x="-1373412" y="-2"/>
            <a:ext cx="11466551" cy="6858000"/>
            <a:chOff x="289296" y="0"/>
            <a:chExt cx="11466551" cy="6858000"/>
          </a:xfrm>
        </p:grpSpPr>
        <p:sp>
          <p:nvSpPr>
            <p:cNvPr id="58" name="Rectangle 55">
              <a:extLst>
                <a:ext uri="{FF2B5EF4-FFF2-40B4-BE49-F238E27FC236}">
                  <a16:creationId xmlns:a16="http://schemas.microsoft.com/office/drawing/2014/main" xmlns="" id="{A369AF8C-7DC3-4D77-B3F1-5B8A444D2822}"/>
                </a:ext>
              </a:extLst>
            </p:cNvPr>
            <p:cNvSpPr/>
            <p:nvPr/>
          </p:nvSpPr>
          <p:spPr>
            <a:xfrm>
              <a:off x="2892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6">
              <a:extLst>
                <a:ext uri="{FF2B5EF4-FFF2-40B4-BE49-F238E27FC236}">
                  <a16:creationId xmlns:a16="http://schemas.microsoft.com/office/drawing/2014/main" xmlns="" id="{6A173B44-EE6F-4236-9AB2-49524EA553D7}"/>
                </a:ext>
              </a:extLst>
            </p:cNvPr>
            <p:cNvSpPr/>
            <p:nvPr/>
          </p:nvSpPr>
          <p:spPr>
            <a:xfrm>
              <a:off x="105874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7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79" name="Group 44">
            <a:extLst>
              <a:ext uri="{FF2B5EF4-FFF2-40B4-BE49-F238E27FC236}">
                <a16:creationId xmlns:a16="http://schemas.microsoft.com/office/drawing/2014/main" xmlns="" id="{76789F00-2688-429D-926C-15F83152FDBE}"/>
              </a:ext>
            </a:extLst>
          </p:cNvPr>
          <p:cNvGrpSpPr/>
          <p:nvPr/>
        </p:nvGrpSpPr>
        <p:grpSpPr>
          <a:xfrm>
            <a:off x="-298021" y="-1"/>
            <a:ext cx="9927504" cy="6858000"/>
            <a:chOff x="-897882" y="-1"/>
            <a:chExt cx="9927504" cy="6858000"/>
          </a:xfrm>
        </p:grpSpPr>
        <p:sp>
          <p:nvSpPr>
            <p:cNvPr id="80" name="Rectangle 45">
              <a:extLst>
                <a:ext uri="{FF2B5EF4-FFF2-40B4-BE49-F238E27FC236}">
                  <a16:creationId xmlns:a16="http://schemas.microsoft.com/office/drawing/2014/main" xmlns="" id="{FF862AB6-114D-4C6A-B849-5A11B3650265}"/>
                </a:ext>
              </a:extLst>
            </p:cNvPr>
            <p:cNvSpPr/>
            <p:nvPr/>
          </p:nvSpPr>
          <p:spPr>
            <a:xfrm>
              <a:off x="-8978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a:off x="78612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44">
            <a:extLst>
              <a:ext uri="{FF2B5EF4-FFF2-40B4-BE49-F238E27FC236}">
                <a16:creationId xmlns:a16="http://schemas.microsoft.com/office/drawing/2014/main" xmlns="" id="{76789F00-2688-429D-926C-15F83152FDBE}"/>
              </a:ext>
            </a:extLst>
          </p:cNvPr>
          <p:cNvGrpSpPr/>
          <p:nvPr/>
        </p:nvGrpSpPr>
        <p:grpSpPr>
          <a:xfrm>
            <a:off x="-736171" y="-1"/>
            <a:ext cx="9927504" cy="6858000"/>
            <a:chOff x="-9184632" y="-1"/>
            <a:chExt cx="9927504" cy="6858000"/>
          </a:xfrm>
        </p:grpSpPr>
        <p:sp>
          <p:nvSpPr>
            <p:cNvPr id="8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5" name="TextBox 84">
            <a:extLst>
              <a:ext uri="{FF2B5EF4-FFF2-40B4-BE49-F238E27FC236}">
                <a16:creationId xmlns:a16="http://schemas.microsoft.com/office/drawing/2014/main" xmlns="" id="{8A634BD7-1512-45B6-AFE4-1EEA636625CB}"/>
              </a:ext>
            </a:extLst>
          </p:cNvPr>
          <p:cNvSpPr txBox="1"/>
          <p:nvPr/>
        </p:nvSpPr>
        <p:spPr>
          <a:xfrm rot="16200000">
            <a:off x="8015681"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87" name="Group 44">
            <a:extLst>
              <a:ext uri="{FF2B5EF4-FFF2-40B4-BE49-F238E27FC236}">
                <a16:creationId xmlns:a16="http://schemas.microsoft.com/office/drawing/2014/main" xmlns="" id="{76789F00-2688-429D-926C-15F83152FDBE}"/>
              </a:ext>
            </a:extLst>
          </p:cNvPr>
          <p:cNvGrpSpPr/>
          <p:nvPr/>
        </p:nvGrpSpPr>
        <p:grpSpPr>
          <a:xfrm>
            <a:off x="-1763143" y="6579"/>
            <a:ext cx="10509706" cy="6858000"/>
            <a:chOff x="-8594082" y="-1"/>
            <a:chExt cx="9927504" cy="6858000"/>
          </a:xfrm>
        </p:grpSpPr>
        <p:sp>
          <p:nvSpPr>
            <p:cNvPr id="8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0" name="TextBox 89">
            <a:extLst>
              <a:ext uri="{FF2B5EF4-FFF2-40B4-BE49-F238E27FC236}">
                <a16:creationId xmlns:a16="http://schemas.microsoft.com/office/drawing/2014/main" xmlns="" id="{8A634BD7-1512-45B6-AFE4-1EEA636625CB}"/>
              </a:ext>
            </a:extLst>
          </p:cNvPr>
          <p:cNvSpPr txBox="1"/>
          <p:nvPr/>
        </p:nvSpPr>
        <p:spPr>
          <a:xfrm rot="16200000">
            <a:off x="7429429" y="33748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91" name="TextBox 9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sp>
        <p:nvSpPr>
          <p:cNvPr id="93" name="TextBox 92">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94" name="TextBox 93">
            <a:extLst>
              <a:ext uri="{FF2B5EF4-FFF2-40B4-BE49-F238E27FC236}">
                <a16:creationId xmlns:a16="http://schemas.microsoft.com/office/drawing/2014/main" xmlns="" id="{8A634BD7-1512-45B6-AFE4-1EEA636625CB}"/>
              </a:ext>
            </a:extLst>
          </p:cNvPr>
          <p:cNvSpPr txBox="1"/>
          <p:nvPr/>
        </p:nvSpPr>
        <p:spPr>
          <a:xfrm rot="16200000">
            <a:off x="8577814"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pic>
        <p:nvPicPr>
          <p:cNvPr id="9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9706" y="3330404"/>
            <a:ext cx="398396" cy="398396"/>
          </a:xfrm>
          <a:prstGeom prst="rect">
            <a:avLst/>
          </a:prstGeom>
        </p:spPr>
      </p:pic>
      <p:sp>
        <p:nvSpPr>
          <p:cNvPr id="48" name="TextBox 47">
            <a:extLst>
              <a:ext uri="{FF2B5EF4-FFF2-40B4-BE49-F238E27FC236}">
                <a16:creationId xmlns:a16="http://schemas.microsoft.com/office/drawing/2014/main" xmlns="" id="{7F4373C1-3934-47C3-8F36-E2FB2615CA87}"/>
              </a:ext>
            </a:extLst>
          </p:cNvPr>
          <p:cNvSpPr txBox="1"/>
          <p:nvPr/>
        </p:nvSpPr>
        <p:spPr>
          <a:xfrm rot="16200000">
            <a:off x="10673100" y="3346608"/>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49" name="Ορθογώνιο 48"/>
          <p:cNvSpPr/>
          <p:nvPr/>
        </p:nvSpPr>
        <p:spPr>
          <a:xfrm>
            <a:off x="7821507" y="5928524"/>
            <a:ext cx="8483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4ε</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0" name="Ομάδα 49"/>
          <p:cNvGrpSpPr/>
          <p:nvPr/>
        </p:nvGrpSpPr>
        <p:grpSpPr>
          <a:xfrm>
            <a:off x="9111135" y="2285998"/>
            <a:ext cx="540920" cy="2497680"/>
            <a:chOff x="710085" y="2285998"/>
            <a:chExt cx="540920" cy="2497680"/>
          </a:xfrm>
        </p:grpSpPr>
        <p:sp>
          <p:nvSpPr>
            <p:cNvPr id="51" name="TextBox 5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52" name="TextBox 5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pic>
        <p:nvPicPr>
          <p:cNvPr id="53" name="Εικόνα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242134" y="274767"/>
            <a:ext cx="583200" cy="583200"/>
          </a:xfrm>
          <a:prstGeom prst="rect">
            <a:avLst/>
          </a:prstGeom>
        </p:spPr>
      </p:pic>
      <p:sp>
        <p:nvSpPr>
          <p:cNvPr id="54" name="TextBox 53"/>
          <p:cNvSpPr txBox="1"/>
          <p:nvPr/>
        </p:nvSpPr>
        <p:spPr>
          <a:xfrm>
            <a:off x="287909" y="1130401"/>
            <a:ext cx="1730055" cy="400110"/>
          </a:xfrm>
          <a:prstGeom prst="rect">
            <a:avLst/>
          </a:prstGeom>
          <a:noFill/>
        </p:spPr>
        <p:txBody>
          <a:bodyPr wrap="square" rtlCol="0">
            <a:spAutoFit/>
          </a:bodyPr>
          <a:lstStyle/>
          <a:p>
            <a:r>
              <a:rPr lang="el-GR" sz="2000" b="1" dirty="0" smtClean="0">
                <a:latin typeface="Book Antiqua" pitchFamily="18" charset="0"/>
              </a:rPr>
              <a:t>Προτάσει</a:t>
            </a:r>
            <a:r>
              <a:rPr lang="el-GR" sz="2000" b="1" dirty="0">
                <a:latin typeface="Book Antiqua" pitchFamily="18" charset="0"/>
              </a:rPr>
              <a:t>ς</a:t>
            </a:r>
            <a:endParaRPr lang="en-US" sz="2000" b="1" dirty="0">
              <a:latin typeface="Book Antiqua" pitchFamily="18" charset="0"/>
            </a:endParaRPr>
          </a:p>
        </p:txBody>
      </p:sp>
      <p:sp>
        <p:nvSpPr>
          <p:cNvPr id="55" name="TextBox 54">
            <a:extLst>
              <a:ext uri="{FF2B5EF4-FFF2-40B4-BE49-F238E27FC236}">
                <a16:creationId xmlns:a16="http://schemas.microsoft.com/office/drawing/2014/main" xmlns="" id="{8A634BD7-1512-45B6-AFE4-1EEA636625CB}"/>
              </a:ext>
            </a:extLst>
          </p:cNvPr>
          <p:cNvSpPr txBox="1"/>
          <p:nvPr/>
        </p:nvSpPr>
        <p:spPr>
          <a:xfrm rot="16200000">
            <a:off x="7334312" y="3352393"/>
            <a:ext cx="2571748"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sp>
        <p:nvSpPr>
          <p:cNvPr id="3" name="Ορθογώνιο 2"/>
          <p:cNvSpPr/>
          <p:nvPr/>
        </p:nvSpPr>
        <p:spPr>
          <a:xfrm>
            <a:off x="360138" y="1763192"/>
            <a:ext cx="7149504" cy="3785652"/>
          </a:xfrm>
          <a:prstGeom prst="rect">
            <a:avLst/>
          </a:prstGeom>
        </p:spPr>
        <p:txBody>
          <a:bodyPr wrap="square">
            <a:spAutoFit/>
          </a:bodyPr>
          <a:lstStyle/>
          <a:p>
            <a:pPr marL="285750" indent="-285750" algn="just">
              <a:buFont typeface="Wingdings" pitchFamily="2" charset="2"/>
              <a:buChar char="Ø"/>
            </a:pPr>
            <a:r>
              <a:rPr lang="el-GR" sz="1600" dirty="0">
                <a:latin typeface="Book Antiqua" pitchFamily="18" charset="0"/>
              </a:rPr>
              <a:t>Κρίνεται απαραίτητο να γίνει κανονική και ολοκληρωμένη έρευνα και όχι μόνο αποτίμηση του Ε.Υ., υπό συνθήκες που θα μπορούν να γίνουν δια ζώσης εργαστήρια και για τις δυο τεχνικές και ανάλογα τη μέθοδο διδασκαλίας του εκάστοτε διδάσκοντα να παρέχεται εξ αποστάσεως ή δια ζώσης τεχνική υποστήριξη. </a:t>
            </a:r>
            <a:endParaRPr lang="el-GR" sz="1600" dirty="0" smtClean="0">
              <a:latin typeface="Book Antiqua" pitchFamily="18" charset="0"/>
            </a:endParaRPr>
          </a:p>
          <a:p>
            <a:pPr marL="285750" indent="-285750" algn="just">
              <a:buFont typeface="Wingdings" pitchFamily="2" charset="2"/>
              <a:buChar char="Ø"/>
            </a:pPr>
            <a:endParaRPr lang="el-GR" sz="1600" dirty="0">
              <a:latin typeface="Book Antiqua" pitchFamily="18" charset="0"/>
            </a:endParaRPr>
          </a:p>
          <a:p>
            <a:pPr marL="285750" indent="-285750" algn="just">
              <a:buFont typeface="Wingdings" pitchFamily="2" charset="2"/>
              <a:buChar char="Ø"/>
            </a:pPr>
            <a:r>
              <a:rPr lang="el-GR" sz="1600" dirty="0">
                <a:latin typeface="Book Antiqua" pitchFamily="18" charset="0"/>
              </a:rPr>
              <a:t>Ό</a:t>
            </a:r>
            <a:r>
              <a:rPr lang="el-GR" sz="1600" dirty="0" smtClean="0">
                <a:latin typeface="Book Antiqua" pitchFamily="18" charset="0"/>
              </a:rPr>
              <a:t>πως αναφέρεται και στη βιβλιογραφία, η </a:t>
            </a:r>
            <a:r>
              <a:rPr lang="el-GR" sz="1600" dirty="0">
                <a:latin typeface="Book Antiqua" pitchFamily="18" charset="0"/>
              </a:rPr>
              <a:t>επιμόρφωση </a:t>
            </a:r>
            <a:r>
              <a:rPr lang="el-GR" sz="1600" dirty="0" smtClean="0">
                <a:latin typeface="Book Antiqua" pitchFamily="18" charset="0"/>
              </a:rPr>
              <a:t>των εκπαιδευτικών </a:t>
            </a:r>
            <a:r>
              <a:rPr lang="el-GR" sz="1600" dirty="0">
                <a:latin typeface="Book Antiqua" pitchFamily="18" charset="0"/>
              </a:rPr>
              <a:t>στην χρήση της τεχνικής </a:t>
            </a:r>
            <a:r>
              <a:rPr lang="el-GR" sz="1600" dirty="0" err="1">
                <a:latin typeface="Book Antiqua" pitchFamily="18" charset="0"/>
              </a:rPr>
              <a:t>animation</a:t>
            </a:r>
            <a:r>
              <a:rPr lang="el-GR" sz="1600" dirty="0">
                <a:latin typeface="Book Antiqua" pitchFamily="18" charset="0"/>
              </a:rPr>
              <a:t>  αποτελεί μία από τις σύγχρονες εκπαιδευτικές προκλήσεις στην εξερεύνηση της γνώσης μέσα από ένα ψηφιακό περιβάλλον </a:t>
            </a:r>
            <a:r>
              <a:rPr lang="el-GR" sz="1600" dirty="0" err="1">
                <a:latin typeface="Book Antiqua" pitchFamily="18" charset="0"/>
              </a:rPr>
              <a:t>διάδρασης</a:t>
            </a:r>
            <a:r>
              <a:rPr lang="el-GR" sz="1600" dirty="0">
                <a:latin typeface="Book Antiqua" pitchFamily="18" charset="0"/>
              </a:rPr>
              <a:t> εκπαιδευτικού και μαθητή. </a:t>
            </a:r>
            <a:r>
              <a:rPr lang="el-GR" sz="1600" dirty="0" smtClean="0">
                <a:latin typeface="Book Antiqua" pitchFamily="18" charset="0"/>
              </a:rPr>
              <a:t>Επιπρόσθετα, έρευνες δείχνουν ότι η </a:t>
            </a:r>
            <a:r>
              <a:rPr lang="el-GR" sz="1600" dirty="0">
                <a:latin typeface="Book Antiqua" pitchFamily="18" charset="0"/>
              </a:rPr>
              <a:t>δημιουργία κινηματογραφικής ταινίας κινουμένου σχεδίου με την τεχνική Stop Motion με ήρωες από πλαστελίνη ή </a:t>
            </a:r>
            <a:r>
              <a:rPr lang="el-GR" sz="1600" dirty="0" err="1">
                <a:latin typeface="Book Antiqua" pitchFamily="18" charset="0"/>
              </a:rPr>
              <a:t>Lego</a:t>
            </a:r>
            <a:r>
              <a:rPr lang="el-GR" sz="1600" dirty="0">
                <a:latin typeface="Book Antiqua" pitchFamily="18" charset="0"/>
              </a:rPr>
              <a:t> έχει πολύ θετικά αποτελέσματα στην εκπαιδευτική πράξη. </a:t>
            </a:r>
            <a:r>
              <a:rPr lang="el-GR" sz="1600" dirty="0" smtClean="0">
                <a:latin typeface="Book Antiqua" pitchFamily="18" charset="0"/>
              </a:rPr>
              <a:t>Αρκεί, λοιπόν, να </a:t>
            </a:r>
            <a:r>
              <a:rPr lang="el-GR" sz="1600" dirty="0">
                <a:latin typeface="Book Antiqua" pitchFamily="18" charset="0"/>
              </a:rPr>
              <a:t>δούμε στην πράξη εάν έχει εξίσου θετικά αποτελέσματα και με </a:t>
            </a:r>
            <a:r>
              <a:rPr lang="el-GR" sz="1600" dirty="0" smtClean="0">
                <a:latin typeface="Book Antiqua" pitchFamily="18" charset="0"/>
              </a:rPr>
              <a:t> ήρωες </a:t>
            </a:r>
            <a:r>
              <a:rPr lang="el-GR" sz="1600" dirty="0">
                <a:latin typeface="Book Antiqua" pitchFamily="18" charset="0"/>
              </a:rPr>
              <a:t>από Papier </a:t>
            </a:r>
            <a:r>
              <a:rPr lang="el-GR" sz="1600" dirty="0" smtClean="0">
                <a:latin typeface="Book Antiqua" pitchFamily="18" charset="0"/>
              </a:rPr>
              <a:t>Mache.</a:t>
            </a:r>
            <a:endParaRPr lang="el-GR" sz="1600" dirty="0">
              <a:latin typeface="Book Antiqua" pitchFamily="18" charset="0"/>
            </a:endParaRPr>
          </a:p>
        </p:txBody>
      </p:sp>
      <p:sp>
        <p:nvSpPr>
          <p:cNvPr id="56" name="TextBox 55"/>
          <p:cNvSpPr txBox="1"/>
          <p:nvPr/>
        </p:nvSpPr>
        <p:spPr>
          <a:xfrm>
            <a:off x="997378" y="373633"/>
            <a:ext cx="6333587" cy="461665"/>
          </a:xfrm>
          <a:prstGeom prst="rect">
            <a:avLst/>
          </a:prstGeom>
          <a:noFill/>
        </p:spPr>
        <p:txBody>
          <a:bodyPr wrap="square" rtlCol="0">
            <a:spAutoFit/>
          </a:bodyPr>
          <a:lstStyle/>
          <a:p>
            <a:r>
              <a:rPr lang="el-GR" sz="2400" b="1" dirty="0" smtClean="0">
                <a:solidFill>
                  <a:srgbClr val="C00000"/>
                </a:solidFill>
                <a:latin typeface="Book Antiqua" pitchFamily="18" charset="0"/>
              </a:rPr>
              <a:t>Συμπεράσματα- Περιορισμοί (3/3)</a:t>
            </a:r>
            <a:endParaRPr lang="en-US" sz="2400" b="1" dirty="0">
              <a:solidFill>
                <a:srgbClr val="C00000"/>
              </a:solidFill>
              <a:latin typeface="Book Antiqua" pitchFamily="18" charset="0"/>
            </a:endParaRPr>
          </a:p>
        </p:txBody>
      </p:sp>
    </p:spTree>
    <p:extLst>
      <p:ext uri="{BB962C8B-B14F-4D97-AF65-F5344CB8AC3E}">
        <p14:creationId xmlns:p14="http://schemas.microsoft.com/office/powerpoint/2010/main" val="8142701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0">
            <a:extLst>
              <a:ext uri="{FF2B5EF4-FFF2-40B4-BE49-F238E27FC236}">
                <a16:creationId xmlns:a16="http://schemas.microsoft.com/office/drawing/2014/main" xmlns="" id="{312CB825-EAFB-4901-8C7E-D5477E0D31C8}"/>
              </a:ext>
            </a:extLst>
          </p:cNvPr>
          <p:cNvGrpSpPr/>
          <p:nvPr/>
        </p:nvGrpSpPr>
        <p:grpSpPr>
          <a:xfrm>
            <a:off x="2924844" y="6189015"/>
            <a:ext cx="4140553" cy="451824"/>
            <a:chOff x="4679586" y="878988"/>
            <a:chExt cx="1745757" cy="190500"/>
          </a:xfrm>
        </p:grpSpPr>
        <p:sp>
          <p:nvSpPr>
            <p:cNvPr id="68"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54">
              <a:extLst>
                <a:ext uri="{FF2B5EF4-FFF2-40B4-BE49-F238E27FC236}">
                  <a16:creationId xmlns:a16="http://schemas.microsoft.com/office/drawing/2014/main" xmlns="" id="{51E021E3-C26E-4AB9-81EB-239E3D1BBAB2}"/>
                </a:ext>
              </a:extLst>
            </p:cNvPr>
            <p:cNvSpPr/>
            <p:nvPr/>
          </p:nvSpPr>
          <p:spPr>
            <a:xfrm>
              <a:off x="5612308" y="878988"/>
              <a:ext cx="190500" cy="1905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55">
              <a:extLst>
                <a:ext uri="{FF2B5EF4-FFF2-40B4-BE49-F238E27FC236}">
                  <a16:creationId xmlns:a16="http://schemas.microsoft.com/office/drawing/2014/main" xmlns="" id="{85AD4D6E-2D38-486B-8F61-738D1E4773C2}"/>
                </a:ext>
              </a:extLst>
            </p:cNvPr>
            <p:cNvSpPr/>
            <p:nvPr/>
          </p:nvSpPr>
          <p:spPr>
            <a:xfrm>
              <a:off x="5923575" y="878988"/>
              <a:ext cx="190500" cy="1905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58">
              <a:extLst>
                <a:ext uri="{FF2B5EF4-FFF2-40B4-BE49-F238E27FC236}">
                  <a16:creationId xmlns:a16="http://schemas.microsoft.com/office/drawing/2014/main" xmlns="" id="{D88F111D-10A0-4CCB-B20B-B33508AA6193}"/>
                </a:ext>
              </a:extLst>
            </p:cNvPr>
            <p:cNvSpPr/>
            <p:nvPr/>
          </p:nvSpPr>
          <p:spPr>
            <a:xfrm>
              <a:off x="6234843" y="878988"/>
              <a:ext cx="190500" cy="1905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3" name="Group 50">
            <a:extLst>
              <a:ext uri="{FF2B5EF4-FFF2-40B4-BE49-F238E27FC236}">
                <a16:creationId xmlns:a16="http://schemas.microsoft.com/office/drawing/2014/main" xmlns="" id="{312CB825-EAFB-4901-8C7E-D5477E0D31C8}"/>
              </a:ext>
            </a:extLst>
          </p:cNvPr>
          <p:cNvGrpSpPr/>
          <p:nvPr/>
        </p:nvGrpSpPr>
        <p:grpSpPr>
          <a:xfrm>
            <a:off x="7351147" y="6179232"/>
            <a:ext cx="1926920" cy="451824"/>
            <a:chOff x="4679586" y="878988"/>
            <a:chExt cx="812436" cy="190500"/>
          </a:xfrm>
        </p:grpSpPr>
        <p:sp>
          <p:nvSpPr>
            <p:cNvPr id="84" name="Oval 51">
              <a:extLst>
                <a:ext uri="{FF2B5EF4-FFF2-40B4-BE49-F238E27FC236}">
                  <a16:creationId xmlns:a16="http://schemas.microsoft.com/office/drawing/2014/main" xmlns="" id="{A88C5CD2-8D88-4E1A-968C-C3E256B4316C}"/>
                </a:ext>
              </a:extLst>
            </p:cNvPr>
            <p:cNvSpPr/>
            <p:nvPr/>
          </p:nvSpPr>
          <p:spPr>
            <a:xfrm>
              <a:off x="4679586" y="878988"/>
              <a:ext cx="190500" cy="1905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52">
              <a:extLst>
                <a:ext uri="{FF2B5EF4-FFF2-40B4-BE49-F238E27FC236}">
                  <a16:creationId xmlns:a16="http://schemas.microsoft.com/office/drawing/2014/main" xmlns="" id="{39CA212B-3524-454E-9129-17FD0E8983F0}"/>
                </a:ext>
              </a:extLst>
            </p:cNvPr>
            <p:cNvSpPr/>
            <p:nvPr/>
          </p:nvSpPr>
          <p:spPr>
            <a:xfrm>
              <a:off x="4990736" y="878988"/>
              <a:ext cx="190500" cy="1905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53">
              <a:extLst>
                <a:ext uri="{FF2B5EF4-FFF2-40B4-BE49-F238E27FC236}">
                  <a16:creationId xmlns:a16="http://schemas.microsoft.com/office/drawing/2014/main" xmlns="" id="{6487D07D-4424-43AA-9CF5-4A04A38B6C2D}"/>
                </a:ext>
              </a:extLst>
            </p:cNvPr>
            <p:cNvSpPr/>
            <p:nvPr/>
          </p:nvSpPr>
          <p:spPr>
            <a:xfrm>
              <a:off x="5301522" y="878988"/>
              <a:ext cx="190500" cy="190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p:cNvSpPr txBox="1"/>
          <p:nvPr/>
        </p:nvSpPr>
        <p:spPr>
          <a:xfrm>
            <a:off x="1988430" y="2993886"/>
            <a:ext cx="8324850" cy="707886"/>
          </a:xfrm>
          <a:prstGeom prst="rect">
            <a:avLst/>
          </a:prstGeom>
          <a:noFill/>
        </p:spPr>
        <p:txBody>
          <a:bodyPr wrap="square" rtlCol="0">
            <a:spAutoFit/>
          </a:bodyPr>
          <a:lstStyle/>
          <a:p>
            <a:pPr algn="ctr"/>
            <a:r>
              <a:rPr lang="el-GR" sz="4000" b="1" i="1" dirty="0" smtClean="0">
                <a:latin typeface="Book Antiqua" pitchFamily="18" charset="0"/>
              </a:rPr>
              <a:t>Ευχαριστώ για την προσοχή σας!</a:t>
            </a:r>
            <a:endParaRPr lang="en-US" sz="4000" b="1" i="1" dirty="0">
              <a:latin typeface="Book Antiqua" pitchFamily="18" charset="0"/>
            </a:endParaRPr>
          </a:p>
        </p:txBody>
      </p:sp>
    </p:spTree>
    <p:extLst>
      <p:ext uri="{BB962C8B-B14F-4D97-AF65-F5344CB8AC3E}">
        <p14:creationId xmlns:p14="http://schemas.microsoft.com/office/powerpoint/2010/main" val="1327239487"/>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grpSp>
      <p:grpSp>
        <p:nvGrpSpPr>
          <p:cNvPr id="60" name="Group 59">
            <a:extLst>
              <a:ext uri="{FF2B5EF4-FFF2-40B4-BE49-F238E27FC236}">
                <a16:creationId xmlns:a16="http://schemas.microsoft.com/office/drawing/2014/main" xmlns="" id="{7728BA24-99D1-4E44-98AC-50745A94AD6C}"/>
              </a:ext>
            </a:extLst>
          </p:cNvPr>
          <p:cNvGrpSpPr/>
          <p:nvPr/>
        </p:nvGrpSpPr>
        <p:grpSpPr>
          <a:xfrm>
            <a:off x="-7197867"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83"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5343" y="3367846"/>
            <a:ext cx="398396" cy="398396"/>
          </a:xfrm>
          <a:prstGeom prst="rect">
            <a:avLst/>
          </a:prstGeom>
        </p:spPr>
      </p:pic>
      <p:pic>
        <p:nvPicPr>
          <p:cNvPr id="92" name="Picture 27">
            <a:extLst>
              <a:ext uri="{FF2B5EF4-FFF2-40B4-BE49-F238E27FC236}">
                <a16:creationId xmlns:a16="http://schemas.microsoft.com/office/drawing/2014/main" xmlns="" id="{2B44F548-697F-412D-9B99-861C27246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779553" y="3247473"/>
            <a:ext cx="530600" cy="530600"/>
          </a:xfrm>
          <a:prstGeom prst="rect">
            <a:avLst/>
          </a:prstGeom>
        </p:spPr>
      </p:pic>
      <p:grpSp>
        <p:nvGrpSpPr>
          <p:cNvPr id="123" name="Group 33">
            <a:extLst>
              <a:ext uri="{FF2B5EF4-FFF2-40B4-BE49-F238E27FC236}">
                <a16:creationId xmlns:a16="http://schemas.microsoft.com/office/drawing/2014/main" xmlns="" id="{0E4F6447-6163-4D6A-A8D2-BD63B6CB3A42}"/>
              </a:ext>
            </a:extLst>
          </p:cNvPr>
          <p:cNvGrpSpPr/>
          <p:nvPr/>
        </p:nvGrpSpPr>
        <p:grpSpPr>
          <a:xfrm>
            <a:off x="-7204147" y="0"/>
            <a:ext cx="9574094" cy="6858000"/>
            <a:chOff x="1082125" y="0"/>
            <a:chExt cx="9574094" cy="6858000"/>
          </a:xfrm>
        </p:grpSpPr>
        <p:sp>
          <p:nvSpPr>
            <p:cNvPr id="126" name="Rectangle 34">
              <a:extLst>
                <a:ext uri="{FF2B5EF4-FFF2-40B4-BE49-F238E27FC236}">
                  <a16:creationId xmlns:a16="http://schemas.microsoft.com/office/drawing/2014/main" xmlns="" id="{5CB8CB55-9DEC-4367-900E-7257FE1B874F}"/>
                </a:ext>
              </a:extLst>
            </p:cNvPr>
            <p:cNvSpPr/>
            <p:nvPr/>
          </p:nvSpPr>
          <p:spPr>
            <a:xfrm>
              <a:off x="108212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Freeform: Shape 35">
              <a:extLst>
                <a:ext uri="{FF2B5EF4-FFF2-40B4-BE49-F238E27FC236}">
                  <a16:creationId xmlns:a16="http://schemas.microsoft.com/office/drawing/2014/main" xmlns="" id="{9DBAEDD6-7153-4AFF-BDC7-5A225B4B5642}"/>
                </a:ext>
              </a:extLst>
            </p:cNvPr>
            <p:cNvSpPr/>
            <p:nvPr/>
          </p:nvSpPr>
          <p:spPr>
            <a:xfrm>
              <a:off x="948781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4" name="Picture 37">
              <a:extLst>
                <a:ext uri="{FF2B5EF4-FFF2-40B4-BE49-F238E27FC236}">
                  <a16:creationId xmlns:a16="http://schemas.microsoft.com/office/drawing/2014/main" xmlns="" id="{6FA13E8D-3FCC-4EC2-BD8C-6CE7CA0ECD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6" name="TextBox 145">
            <a:extLst>
              <a:ext uri="{FF2B5EF4-FFF2-40B4-BE49-F238E27FC236}">
                <a16:creationId xmlns:a16="http://schemas.microsoft.com/office/drawing/2014/main" xmlns="" id="{0E895421-2372-4C7F-93D2-3B0353A6E7BD}"/>
              </a:ext>
            </a:extLst>
          </p:cNvPr>
          <p:cNvSpPr txBox="1"/>
          <p:nvPr/>
        </p:nvSpPr>
        <p:spPr>
          <a:xfrm rot="16200000">
            <a:off x="991568" y="3345757"/>
            <a:ext cx="2334029"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sp>
        <p:nvSpPr>
          <p:cNvPr id="147" name="TextBox 146">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Ορθογώνιο 52"/>
          <p:cNvSpPr/>
          <p:nvPr/>
        </p:nvSpPr>
        <p:spPr>
          <a:xfrm>
            <a:off x="11276724" y="5934668"/>
            <a:ext cx="53091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2</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9" name="TextBox 58">
            <a:extLst>
              <a:ext uri="{FF2B5EF4-FFF2-40B4-BE49-F238E27FC236}">
                <a16:creationId xmlns:a16="http://schemas.microsoft.com/office/drawing/2014/main" xmlns="" id="{7F4373C1-3934-47C3-8F36-E2FB2615CA87}"/>
              </a:ext>
            </a:extLst>
          </p:cNvPr>
          <p:cNvSpPr txBox="1"/>
          <p:nvPr/>
        </p:nvSpPr>
        <p:spPr>
          <a:xfrm rot="16200000">
            <a:off x="10663220"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66" name="TextBox 65"/>
          <p:cNvSpPr txBox="1"/>
          <p:nvPr/>
        </p:nvSpPr>
        <p:spPr>
          <a:xfrm>
            <a:off x="3061337" y="552570"/>
            <a:ext cx="8223588" cy="461665"/>
          </a:xfrm>
          <a:prstGeom prst="rect">
            <a:avLst/>
          </a:prstGeom>
          <a:noFill/>
        </p:spPr>
        <p:txBody>
          <a:bodyPr wrap="square" rtlCol="0">
            <a:spAutoFit/>
          </a:bodyPr>
          <a:lstStyle/>
          <a:p>
            <a:pPr algn="ctr"/>
            <a:r>
              <a:rPr lang="el-GR" sz="2400" b="1" dirty="0" smtClean="0">
                <a:latin typeface="Book Antiqua" pitchFamily="18" charset="0"/>
              </a:rPr>
              <a:t>Διαμορφώνονται τα ακόλουθα Ερευνητικά Ερωτήματα:</a:t>
            </a:r>
            <a:endParaRPr lang="en-US" sz="2400" b="1" dirty="0">
              <a:latin typeface="Book Antiqua" pitchFamily="18" charset="0"/>
            </a:endParaRPr>
          </a:p>
        </p:txBody>
      </p:sp>
      <p:sp>
        <p:nvSpPr>
          <p:cNvPr id="67" name="Ορθογώνιο 66"/>
          <p:cNvSpPr/>
          <p:nvPr/>
        </p:nvSpPr>
        <p:spPr>
          <a:xfrm>
            <a:off x="3004189" y="1180039"/>
            <a:ext cx="7587612" cy="5591274"/>
          </a:xfrm>
          <a:prstGeom prst="rect">
            <a:avLst/>
          </a:prstGeom>
        </p:spPr>
        <p:txBody>
          <a:bodyPr wrap="square">
            <a:spAutoFit/>
          </a:bodyPr>
          <a:lstStyle/>
          <a:p>
            <a:pPr marL="342900" lvl="0" indent="-342900" algn="just">
              <a:lnSpc>
                <a:spcPct val="150000"/>
              </a:lnSpc>
              <a:spcAft>
                <a:spcPts val="1000"/>
              </a:spcAft>
              <a:buFont typeface="+mj-lt"/>
              <a:buAutoNum type="arabicPeriod" startAt="6"/>
            </a:pPr>
            <a:r>
              <a:rPr lang="el-GR" dirty="0">
                <a:latin typeface="Book Antiqua" pitchFamily="18" charset="0"/>
                <a:ea typeface="Calibri"/>
              </a:rPr>
              <a:t>Το Ε.Υ. παρέχει δυνατότητα Αναστοχασμού - Αυτοαξιολόγησης στον εκπαιδευόμενο;</a:t>
            </a:r>
            <a:endParaRPr lang="en-US" dirty="0">
              <a:latin typeface="Book Antiqua" pitchFamily="18" charset="0"/>
            </a:endParaRPr>
          </a:p>
          <a:p>
            <a:pPr marL="342900" lvl="0" indent="-342900" algn="just">
              <a:lnSpc>
                <a:spcPct val="150000"/>
              </a:lnSpc>
              <a:spcAft>
                <a:spcPts val="1000"/>
              </a:spcAft>
              <a:buFont typeface="+mj-lt"/>
              <a:buAutoNum type="arabicPeriod" startAt="6"/>
            </a:pPr>
            <a:r>
              <a:rPr lang="el-GR" dirty="0">
                <a:latin typeface="Book Antiqua" pitchFamily="18" charset="0"/>
                <a:ea typeface="Calibri"/>
              </a:rPr>
              <a:t>Στο Ε.Υ. προσδιορίζονται με σαφήνεια ο Σκοπός και τα Προσδοκώμενα Αποτελέσματα;</a:t>
            </a:r>
            <a:endParaRPr lang="en-US" dirty="0">
              <a:latin typeface="Book Antiqua" pitchFamily="18" charset="0"/>
            </a:endParaRPr>
          </a:p>
          <a:p>
            <a:pPr marL="342900" lvl="0" indent="-342900" algn="just">
              <a:lnSpc>
                <a:spcPct val="150000"/>
              </a:lnSpc>
              <a:spcAft>
                <a:spcPts val="1000"/>
              </a:spcAft>
              <a:buFont typeface="+mj-lt"/>
              <a:buAutoNum type="arabicPeriod" startAt="6"/>
            </a:pPr>
            <a:r>
              <a:rPr lang="el-GR" dirty="0">
                <a:latin typeface="Book Antiqua" pitchFamily="18" charset="0"/>
                <a:ea typeface="Calibri"/>
              </a:rPr>
              <a:t>Το Ε.Υ. έχει δημιουργηθεί σύμφωνα με τις αρχές της Πολυμεσικής Μάθησης;</a:t>
            </a:r>
            <a:endParaRPr lang="en-US" dirty="0">
              <a:latin typeface="Book Antiqua" pitchFamily="18" charset="0"/>
            </a:endParaRPr>
          </a:p>
          <a:p>
            <a:pPr marL="342900" lvl="0" indent="-342900" algn="just">
              <a:lnSpc>
                <a:spcPct val="150000"/>
              </a:lnSpc>
              <a:spcAft>
                <a:spcPts val="1000"/>
              </a:spcAft>
              <a:buFont typeface="+mj-lt"/>
              <a:buAutoNum type="arabicPeriod" startAt="6"/>
            </a:pPr>
            <a:r>
              <a:rPr lang="el-GR" dirty="0">
                <a:latin typeface="Book Antiqua" pitchFamily="18" charset="0"/>
                <a:ea typeface="Calibri"/>
              </a:rPr>
              <a:t>Ποιες είναι οι γενικές επισημάνσεις του Ε.Υ ως προς τα δυνατά σημεία του και τις βελτιώσεις που ενδεχομένως χρειάζεται;</a:t>
            </a:r>
            <a:endParaRPr lang="en-US" dirty="0">
              <a:latin typeface="Book Antiqua" pitchFamily="18" charset="0"/>
            </a:endParaRPr>
          </a:p>
          <a:p>
            <a:pPr marL="342900" lvl="0" indent="-342900" algn="just">
              <a:lnSpc>
                <a:spcPct val="150000"/>
              </a:lnSpc>
              <a:spcAft>
                <a:spcPts val="600"/>
              </a:spcAft>
              <a:buFont typeface="+mj-lt"/>
              <a:buAutoNum type="arabicPeriod" startAt="6"/>
            </a:pPr>
            <a:r>
              <a:rPr lang="el-GR" dirty="0">
                <a:latin typeface="Book Antiqua" pitchFamily="18" charset="0"/>
                <a:ea typeface="Calibri"/>
                <a:cs typeface="Times New Roman"/>
              </a:rPr>
              <a:t>Ποιες είναι οι απόψεις των Εκπαιδευτικών Α’ Βάθμιας Εκπαίδευσης για τη χρήση και την αξιοποίηση της τεχνικής </a:t>
            </a:r>
            <a:r>
              <a:rPr lang="en-US" dirty="0">
                <a:latin typeface="Book Antiqua" pitchFamily="18" charset="0"/>
                <a:ea typeface="Calibri"/>
                <a:cs typeface="Times New Roman"/>
              </a:rPr>
              <a:t>Papier Mache</a:t>
            </a:r>
            <a:r>
              <a:rPr lang="el-GR" dirty="0">
                <a:latin typeface="Book Antiqua" pitchFamily="18" charset="0"/>
                <a:ea typeface="Calibri"/>
                <a:cs typeface="Times New Roman"/>
              </a:rPr>
              <a:t> μέσω του </a:t>
            </a:r>
            <a:r>
              <a:rPr lang="en-US" dirty="0">
                <a:latin typeface="Book Antiqua" pitchFamily="18" charset="0"/>
                <a:ea typeface="Calibri"/>
                <a:cs typeface="Times New Roman"/>
              </a:rPr>
              <a:t>Stop Motion Animation</a:t>
            </a:r>
            <a:r>
              <a:rPr lang="el-GR" dirty="0">
                <a:latin typeface="Book Antiqua" pitchFamily="18" charset="0"/>
                <a:ea typeface="Calibri"/>
                <a:cs typeface="Times New Roman"/>
              </a:rPr>
              <a:t> στην εκπαιδευτική διαδικασία και ποια τα οφέλη αυτών ως προς τους μαθητές;</a:t>
            </a:r>
            <a:endParaRPr lang="en-US" dirty="0">
              <a:latin typeface="Book Antiqua" pitchFamily="18" charset="0"/>
              <a:ea typeface="Times New Roman"/>
              <a:cs typeface="Times New Roman"/>
            </a:endParaRPr>
          </a:p>
        </p:txBody>
      </p:sp>
      <p:grpSp>
        <p:nvGrpSpPr>
          <p:cNvPr id="64" name="Ομάδα 63"/>
          <p:cNvGrpSpPr/>
          <p:nvPr/>
        </p:nvGrpSpPr>
        <p:grpSpPr>
          <a:xfrm>
            <a:off x="710085" y="2285998"/>
            <a:ext cx="540920" cy="2497680"/>
            <a:chOff x="710085" y="2285998"/>
            <a:chExt cx="540920" cy="2497680"/>
          </a:xfrm>
        </p:grpSpPr>
        <p:sp>
          <p:nvSpPr>
            <p:cNvPr id="65" name="TextBox 64">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68" name="TextBox 67">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69" name="Ομάδα 68"/>
          <p:cNvGrpSpPr/>
          <p:nvPr/>
        </p:nvGrpSpPr>
        <p:grpSpPr>
          <a:xfrm>
            <a:off x="-84044" y="2525350"/>
            <a:ext cx="561368" cy="1992086"/>
            <a:chOff x="-84044" y="2525350"/>
            <a:chExt cx="561368" cy="1992086"/>
          </a:xfrm>
        </p:grpSpPr>
        <p:sp>
          <p:nvSpPr>
            <p:cNvPr id="71" name="TextBox 70">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72" name="Ορθογώνιο 71"/>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spTree>
    <p:extLst>
      <p:ext uri="{BB962C8B-B14F-4D97-AF65-F5344CB8AC3E}">
        <p14:creationId xmlns:p14="http://schemas.microsoft.com/office/powerpoint/2010/main" val="31170901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Effect transition="in" filter="fade">
                                      <p:cBhvr>
                                        <p:cTn id="7" dur="1000"/>
                                        <p:tgtEl>
                                          <p:spTgt spid="67">
                                            <p:txEl>
                                              <p:pRg st="0" end="0"/>
                                            </p:txEl>
                                          </p:spTgt>
                                        </p:tgtEl>
                                      </p:cBhvr>
                                    </p:animEffect>
                                    <p:anim calcmode="lin" valueType="num">
                                      <p:cBhvr>
                                        <p:cTn id="8" dur="1000" fill="hold"/>
                                        <p:tgtEl>
                                          <p:spTgt spid="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750"/>
                                  </p:stCondLst>
                                  <p:childTnLst>
                                    <p:set>
                                      <p:cBhvr>
                                        <p:cTn id="12" dur="1" fill="hold">
                                          <p:stCondLst>
                                            <p:cond delay="0"/>
                                          </p:stCondLst>
                                        </p:cTn>
                                        <p:tgtEl>
                                          <p:spTgt spid="67">
                                            <p:txEl>
                                              <p:pRg st="1" end="1"/>
                                            </p:txEl>
                                          </p:spTgt>
                                        </p:tgtEl>
                                        <p:attrNameLst>
                                          <p:attrName>style.visibility</p:attrName>
                                        </p:attrNameLst>
                                      </p:cBhvr>
                                      <p:to>
                                        <p:strVal val="visible"/>
                                      </p:to>
                                    </p:set>
                                    <p:animEffect transition="in" filter="fade">
                                      <p:cBhvr>
                                        <p:cTn id="13" dur="1000"/>
                                        <p:tgtEl>
                                          <p:spTgt spid="67">
                                            <p:txEl>
                                              <p:pRg st="1" end="1"/>
                                            </p:txEl>
                                          </p:spTgt>
                                        </p:tgtEl>
                                      </p:cBhvr>
                                    </p:animEffect>
                                    <p:anim calcmode="lin" valueType="num">
                                      <p:cBhvr>
                                        <p:cTn id="14" dur="1000" fill="hold"/>
                                        <p:tgtEl>
                                          <p:spTgt spid="67">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7">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4750"/>
                            </p:stCondLst>
                            <p:childTnLst>
                              <p:par>
                                <p:cTn id="17" presetID="42" presetClass="entr" presetSubtype="0" fill="hold" nodeType="afterEffect">
                                  <p:stCondLst>
                                    <p:cond delay="2500"/>
                                  </p:stCondLst>
                                  <p:childTnLst>
                                    <p:set>
                                      <p:cBhvr>
                                        <p:cTn id="18" dur="1" fill="hold">
                                          <p:stCondLst>
                                            <p:cond delay="0"/>
                                          </p:stCondLst>
                                        </p:cTn>
                                        <p:tgtEl>
                                          <p:spTgt spid="67">
                                            <p:txEl>
                                              <p:pRg st="2" end="2"/>
                                            </p:txEl>
                                          </p:spTgt>
                                        </p:tgtEl>
                                        <p:attrNameLst>
                                          <p:attrName>style.visibility</p:attrName>
                                        </p:attrNameLst>
                                      </p:cBhvr>
                                      <p:to>
                                        <p:strVal val="visible"/>
                                      </p:to>
                                    </p:set>
                                    <p:animEffect transition="in" filter="fade">
                                      <p:cBhvr>
                                        <p:cTn id="19" dur="1000"/>
                                        <p:tgtEl>
                                          <p:spTgt spid="67">
                                            <p:txEl>
                                              <p:pRg st="2" end="2"/>
                                            </p:txEl>
                                          </p:spTgt>
                                        </p:tgtEl>
                                      </p:cBhvr>
                                    </p:animEffect>
                                    <p:anim calcmode="lin" valueType="num">
                                      <p:cBhvr>
                                        <p:cTn id="20" dur="1000" fill="hold"/>
                                        <p:tgtEl>
                                          <p:spTgt spid="6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7">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8250"/>
                            </p:stCondLst>
                            <p:childTnLst>
                              <p:par>
                                <p:cTn id="23" presetID="42" presetClass="entr" presetSubtype="0" fill="hold" nodeType="afterEffect">
                                  <p:stCondLst>
                                    <p:cond delay="2250"/>
                                  </p:stCondLst>
                                  <p:childTnLst>
                                    <p:set>
                                      <p:cBhvr>
                                        <p:cTn id="24" dur="1" fill="hold">
                                          <p:stCondLst>
                                            <p:cond delay="0"/>
                                          </p:stCondLst>
                                        </p:cTn>
                                        <p:tgtEl>
                                          <p:spTgt spid="67">
                                            <p:txEl>
                                              <p:pRg st="3" end="3"/>
                                            </p:txEl>
                                          </p:spTgt>
                                        </p:tgtEl>
                                        <p:attrNameLst>
                                          <p:attrName>style.visibility</p:attrName>
                                        </p:attrNameLst>
                                      </p:cBhvr>
                                      <p:to>
                                        <p:strVal val="visible"/>
                                      </p:to>
                                    </p:set>
                                    <p:animEffect transition="in" filter="fade">
                                      <p:cBhvr>
                                        <p:cTn id="25" dur="1000"/>
                                        <p:tgtEl>
                                          <p:spTgt spid="67">
                                            <p:txEl>
                                              <p:pRg st="3" end="3"/>
                                            </p:txEl>
                                          </p:spTgt>
                                        </p:tgtEl>
                                      </p:cBhvr>
                                    </p:animEffect>
                                    <p:anim calcmode="lin" valueType="num">
                                      <p:cBhvr>
                                        <p:cTn id="26" dur="1000" fill="hold"/>
                                        <p:tgtEl>
                                          <p:spTgt spid="67">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7">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11500"/>
                            </p:stCondLst>
                            <p:childTnLst>
                              <p:par>
                                <p:cTn id="29" presetID="42" presetClass="entr" presetSubtype="0" fill="hold" nodeType="afterEffect">
                                  <p:stCondLst>
                                    <p:cond delay="2250"/>
                                  </p:stCondLst>
                                  <p:childTnLst>
                                    <p:set>
                                      <p:cBhvr>
                                        <p:cTn id="30" dur="1" fill="hold">
                                          <p:stCondLst>
                                            <p:cond delay="0"/>
                                          </p:stCondLst>
                                        </p:cTn>
                                        <p:tgtEl>
                                          <p:spTgt spid="67">
                                            <p:txEl>
                                              <p:pRg st="4" end="4"/>
                                            </p:txEl>
                                          </p:spTgt>
                                        </p:tgtEl>
                                        <p:attrNameLst>
                                          <p:attrName>style.visibility</p:attrName>
                                        </p:attrNameLst>
                                      </p:cBhvr>
                                      <p:to>
                                        <p:strVal val="visible"/>
                                      </p:to>
                                    </p:set>
                                    <p:animEffect transition="in" filter="fade">
                                      <p:cBhvr>
                                        <p:cTn id="31" dur="1000"/>
                                        <p:tgtEl>
                                          <p:spTgt spid="67">
                                            <p:txEl>
                                              <p:pRg st="4" end="4"/>
                                            </p:txEl>
                                          </p:spTgt>
                                        </p:tgtEl>
                                      </p:cBhvr>
                                    </p:animEffect>
                                    <p:anim calcmode="lin" valueType="num">
                                      <p:cBhvr>
                                        <p:cTn id="32" dur="1000" fill="hold"/>
                                        <p:tgtEl>
                                          <p:spTgt spid="67">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59" name="Picture 58">
              <a:extLst>
                <a:ext uri="{FF2B5EF4-FFF2-40B4-BE49-F238E27FC236}">
                  <a16:creationId xmlns:a16="http://schemas.microsoft.com/office/drawing/2014/main" xmlns="" id="{BA271034-9DEF-432C-A1F3-B6470D255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40303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83"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55293" y="3367846"/>
            <a:ext cx="398396" cy="398396"/>
          </a:xfrm>
          <a:prstGeom prst="rect">
            <a:avLst/>
          </a:prstGeom>
        </p:spPr>
      </p:pic>
      <p:pic>
        <p:nvPicPr>
          <p:cNvPr id="92" name="Picture 27">
            <a:extLst>
              <a:ext uri="{FF2B5EF4-FFF2-40B4-BE49-F238E27FC236}">
                <a16:creationId xmlns:a16="http://schemas.microsoft.com/office/drawing/2014/main" xmlns="" id="{2B44F548-697F-412D-9B99-861C27246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779553" y="3247473"/>
            <a:ext cx="530600" cy="530600"/>
          </a:xfrm>
          <a:prstGeom prst="rect">
            <a:avLst/>
          </a:prstGeom>
        </p:spPr>
      </p:pic>
      <p:grpSp>
        <p:nvGrpSpPr>
          <p:cNvPr id="123" name="Group 33">
            <a:extLst>
              <a:ext uri="{FF2B5EF4-FFF2-40B4-BE49-F238E27FC236}">
                <a16:creationId xmlns:a16="http://schemas.microsoft.com/office/drawing/2014/main" xmlns="" id="{0E4F6447-6163-4D6A-A8D2-BD63B6CB3A42}"/>
              </a:ext>
            </a:extLst>
          </p:cNvPr>
          <p:cNvGrpSpPr/>
          <p:nvPr/>
        </p:nvGrpSpPr>
        <p:grpSpPr>
          <a:xfrm>
            <a:off x="-7204147" y="0"/>
            <a:ext cx="9574094" cy="6858000"/>
            <a:chOff x="1082125" y="0"/>
            <a:chExt cx="9574094" cy="6858000"/>
          </a:xfrm>
        </p:grpSpPr>
        <p:sp>
          <p:nvSpPr>
            <p:cNvPr id="126" name="Rectangle 34">
              <a:extLst>
                <a:ext uri="{FF2B5EF4-FFF2-40B4-BE49-F238E27FC236}">
                  <a16:creationId xmlns:a16="http://schemas.microsoft.com/office/drawing/2014/main" xmlns="" id="{5CB8CB55-9DEC-4367-900E-7257FE1B874F}"/>
                </a:ext>
              </a:extLst>
            </p:cNvPr>
            <p:cNvSpPr/>
            <p:nvPr/>
          </p:nvSpPr>
          <p:spPr>
            <a:xfrm>
              <a:off x="108212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Shape 35">
              <a:extLst>
                <a:ext uri="{FF2B5EF4-FFF2-40B4-BE49-F238E27FC236}">
                  <a16:creationId xmlns:a16="http://schemas.microsoft.com/office/drawing/2014/main" xmlns="" id="{9DBAEDD6-7153-4AFF-BDC7-5A225B4B5642}"/>
                </a:ext>
              </a:extLst>
            </p:cNvPr>
            <p:cNvSpPr/>
            <p:nvPr/>
          </p:nvSpPr>
          <p:spPr>
            <a:xfrm>
              <a:off x="948781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4" name="Picture 37">
              <a:extLst>
                <a:ext uri="{FF2B5EF4-FFF2-40B4-BE49-F238E27FC236}">
                  <a16:creationId xmlns:a16="http://schemas.microsoft.com/office/drawing/2014/main" xmlns="" id="{6FA13E8D-3FCC-4EC2-BD8C-6CE7CA0ECD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6" name="TextBox 145">
            <a:extLst>
              <a:ext uri="{FF2B5EF4-FFF2-40B4-BE49-F238E27FC236}">
                <a16:creationId xmlns:a16="http://schemas.microsoft.com/office/drawing/2014/main" xmlns="" id="{0E895421-2372-4C7F-93D2-3B0353A6E7BD}"/>
              </a:ext>
            </a:extLst>
          </p:cNvPr>
          <p:cNvSpPr txBox="1"/>
          <p:nvPr/>
        </p:nvSpPr>
        <p:spPr>
          <a:xfrm rot="16200000">
            <a:off x="991568" y="3345757"/>
            <a:ext cx="2334029"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sp>
        <p:nvSpPr>
          <p:cNvPr id="147" name="TextBox 146">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3" name="TextBox 52">
            <a:extLst>
              <a:ext uri="{FF2B5EF4-FFF2-40B4-BE49-F238E27FC236}">
                <a16:creationId xmlns:a16="http://schemas.microsoft.com/office/drawing/2014/main" xmlns="" id="{7F4373C1-3934-47C3-8F36-E2FB2615CA87}"/>
              </a:ext>
            </a:extLst>
          </p:cNvPr>
          <p:cNvSpPr txBox="1"/>
          <p:nvPr/>
        </p:nvSpPr>
        <p:spPr>
          <a:xfrm rot="16200000">
            <a:off x="10663735"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65" name="Ορθογώνιο 64"/>
          <p:cNvSpPr/>
          <p:nvPr/>
        </p:nvSpPr>
        <p:spPr>
          <a:xfrm>
            <a:off x="2845390" y="615434"/>
            <a:ext cx="7353295" cy="461665"/>
          </a:xfrm>
          <a:prstGeom prst="rect">
            <a:avLst/>
          </a:prstGeom>
        </p:spPr>
        <p:txBody>
          <a:bodyPr wrap="none">
            <a:spAutoFit/>
          </a:bodyPr>
          <a:lstStyle/>
          <a:p>
            <a:r>
              <a:rPr lang="el-GR" sz="2400" b="1" dirty="0">
                <a:latin typeface="Book Antiqua" pitchFamily="18" charset="0"/>
              </a:rPr>
              <a:t>Π</a:t>
            </a:r>
            <a:r>
              <a:rPr lang="el-GR" sz="2400" b="1" dirty="0" smtClean="0">
                <a:latin typeface="Book Antiqua" pitchFamily="18" charset="0"/>
              </a:rPr>
              <a:t>οια </a:t>
            </a:r>
            <a:r>
              <a:rPr lang="el-GR" sz="2400" b="1" dirty="0">
                <a:latin typeface="Book Antiqua" pitchFamily="18" charset="0"/>
              </a:rPr>
              <a:t>είναι η συνεισφορά </a:t>
            </a:r>
            <a:r>
              <a:rPr lang="el-GR" sz="2400" b="1" dirty="0" smtClean="0">
                <a:latin typeface="Book Antiqua" pitchFamily="18" charset="0"/>
              </a:rPr>
              <a:t>αυτής της διπλωματικής;</a:t>
            </a:r>
            <a:endParaRPr lang="en-US" sz="2400" b="1" dirty="0">
              <a:latin typeface="Book Antiqua" pitchFamily="18" charset="0"/>
            </a:endParaRPr>
          </a:p>
        </p:txBody>
      </p:sp>
      <p:sp>
        <p:nvSpPr>
          <p:cNvPr id="66" name="Ορθογώνιο 65"/>
          <p:cNvSpPr/>
          <p:nvPr/>
        </p:nvSpPr>
        <p:spPr>
          <a:xfrm>
            <a:off x="10819524" y="5934668"/>
            <a:ext cx="53091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3</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Ορθογώνιο 2"/>
          <p:cNvSpPr/>
          <p:nvPr/>
        </p:nvSpPr>
        <p:spPr>
          <a:xfrm>
            <a:off x="2921590" y="3820474"/>
            <a:ext cx="7098854" cy="1508105"/>
          </a:xfrm>
          <a:prstGeom prst="rect">
            <a:avLst/>
          </a:prstGeom>
        </p:spPr>
        <p:txBody>
          <a:bodyPr wrap="square">
            <a:spAutoFit/>
          </a:bodyPr>
          <a:lstStyle/>
          <a:p>
            <a:pPr algn="just"/>
            <a:r>
              <a:rPr lang="el-GR" sz="2000" b="1" dirty="0" smtClean="0">
                <a:solidFill>
                  <a:schemeClr val="accent1">
                    <a:lumMod val="50000"/>
                  </a:schemeClr>
                </a:solidFill>
                <a:latin typeface="Book Antiqua" pitchFamily="18" charset="0"/>
              </a:rPr>
              <a:t>Εκπαίδευση</a:t>
            </a:r>
          </a:p>
          <a:p>
            <a:pPr algn="just"/>
            <a:r>
              <a:rPr lang="el-GR" dirty="0" smtClean="0">
                <a:latin typeface="Book Antiqua" pitchFamily="18" charset="0"/>
              </a:rPr>
              <a:t>Η </a:t>
            </a:r>
            <a:r>
              <a:rPr lang="el-GR" dirty="0">
                <a:latin typeface="Book Antiqua" pitchFamily="18" charset="0"/>
              </a:rPr>
              <a:t>παρούσα διπλωματική εργασία επιχειρεί να αναδείξει την παιδαγωγική διάσταση της τεχνικής </a:t>
            </a:r>
            <a:r>
              <a:rPr lang="en-US" dirty="0">
                <a:latin typeface="Book Antiqua" pitchFamily="18" charset="0"/>
              </a:rPr>
              <a:t>Papier Mache </a:t>
            </a:r>
            <a:r>
              <a:rPr lang="el-GR" dirty="0">
                <a:latin typeface="Book Antiqua" pitchFamily="18" charset="0"/>
              </a:rPr>
              <a:t>ως εργαλείο/μέσο το οποίο μπορεί να ενταχθεί στην εκπαιδευτική διαδικασία μέσω της τεχνικής του </a:t>
            </a:r>
            <a:r>
              <a:rPr lang="en-US" dirty="0">
                <a:latin typeface="Book Antiqua" pitchFamily="18" charset="0"/>
              </a:rPr>
              <a:t>Stop Motion </a:t>
            </a:r>
            <a:r>
              <a:rPr lang="en-US" dirty="0" smtClean="0">
                <a:latin typeface="Book Antiqua" pitchFamily="18" charset="0"/>
              </a:rPr>
              <a:t>Animation</a:t>
            </a:r>
            <a:r>
              <a:rPr lang="el-GR" dirty="0" smtClean="0">
                <a:latin typeface="Book Antiqua" pitchFamily="18" charset="0"/>
              </a:rPr>
              <a:t>. </a:t>
            </a:r>
            <a:endParaRPr lang="en-US" dirty="0">
              <a:latin typeface="Book Antiqua" pitchFamily="18" charset="0"/>
            </a:endParaRPr>
          </a:p>
        </p:txBody>
      </p:sp>
      <p:sp>
        <p:nvSpPr>
          <p:cNvPr id="4" name="Ορθογώνιο 3"/>
          <p:cNvSpPr/>
          <p:nvPr/>
        </p:nvSpPr>
        <p:spPr>
          <a:xfrm>
            <a:off x="2902539" y="1789274"/>
            <a:ext cx="7188585" cy="1785104"/>
          </a:xfrm>
          <a:prstGeom prst="rect">
            <a:avLst/>
          </a:prstGeom>
        </p:spPr>
        <p:txBody>
          <a:bodyPr wrap="square">
            <a:spAutoFit/>
          </a:bodyPr>
          <a:lstStyle/>
          <a:p>
            <a:pPr algn="just"/>
            <a:r>
              <a:rPr lang="el-GR" sz="2000" b="1" dirty="0" smtClean="0">
                <a:solidFill>
                  <a:schemeClr val="accent1">
                    <a:lumMod val="50000"/>
                  </a:schemeClr>
                </a:solidFill>
                <a:latin typeface="Book Antiqua" pitchFamily="18" charset="0"/>
              </a:rPr>
              <a:t>Εκπαίδευση και ερευνητική κοινότητα</a:t>
            </a:r>
          </a:p>
          <a:p>
            <a:pPr algn="just"/>
            <a:r>
              <a:rPr lang="el-GR" dirty="0" smtClean="0">
                <a:latin typeface="Book Antiqua" pitchFamily="18" charset="0"/>
              </a:rPr>
              <a:t>Η </a:t>
            </a:r>
            <a:r>
              <a:rPr lang="el-GR" dirty="0">
                <a:latin typeface="Book Antiqua" pitchFamily="18" charset="0"/>
              </a:rPr>
              <a:t>επιμόρφωση των εκπαιδευτικών θεωρείται αναγκαία για την βελτίωση των ψηφιακών τους δεξιοτήτων, την καλλιέργεια της δημιουργικότητας και της καινοτομίας στην διδασκαλία με σκοπό την δημιουργία ενός σύγχρονου σχολείου χωρίς περιορισμούς χώρων και χρόνου μάθησης. </a:t>
            </a:r>
            <a:endParaRPr lang="en-US" dirty="0">
              <a:effectLst/>
              <a:latin typeface="Book Antiqua" pitchFamily="18" charset="0"/>
            </a:endParaRPr>
          </a:p>
        </p:txBody>
      </p:sp>
      <p:grpSp>
        <p:nvGrpSpPr>
          <p:cNvPr id="67" name="Ομάδα 66"/>
          <p:cNvGrpSpPr/>
          <p:nvPr/>
        </p:nvGrpSpPr>
        <p:grpSpPr>
          <a:xfrm>
            <a:off x="710085" y="2285998"/>
            <a:ext cx="540920" cy="2497680"/>
            <a:chOff x="710085" y="2285998"/>
            <a:chExt cx="540920" cy="2497680"/>
          </a:xfrm>
        </p:grpSpPr>
        <p:sp>
          <p:nvSpPr>
            <p:cNvPr id="68" name="TextBox 67">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69" name="TextBox 68">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71" name="Ομάδα 70"/>
          <p:cNvGrpSpPr/>
          <p:nvPr/>
        </p:nvGrpSpPr>
        <p:grpSpPr>
          <a:xfrm>
            <a:off x="-84044" y="2525350"/>
            <a:ext cx="561368" cy="1992086"/>
            <a:chOff x="-84044" y="2525350"/>
            <a:chExt cx="561368" cy="1992086"/>
          </a:xfrm>
        </p:grpSpPr>
        <p:sp>
          <p:nvSpPr>
            <p:cNvPr id="72" name="TextBox 71">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73" name="Ορθογώνιο 72"/>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spTree>
    <p:extLst>
      <p:ext uri="{BB962C8B-B14F-4D97-AF65-F5344CB8AC3E}">
        <p14:creationId xmlns:p14="http://schemas.microsoft.com/office/powerpoint/2010/main" val="37098796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xmlns="" id="{FE3F6E56-804E-434E-AD42-D62A42CB30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56"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59" name="Picture 58">
              <a:extLst>
                <a:ext uri="{FF2B5EF4-FFF2-40B4-BE49-F238E27FC236}">
                  <a16:creationId xmlns:a16="http://schemas.microsoft.com/office/drawing/2014/main" xmlns="" id="{BA271034-9DEF-432C-A1F3-B6470D255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63025" y="0"/>
            <a:chExt cx="9961092" cy="6858000"/>
          </a:xfrm>
        </p:grpSpPr>
        <p:sp>
          <p:nvSpPr>
            <p:cNvPr id="61" name="Rectangle 60">
              <a:extLst>
                <a:ext uri="{FF2B5EF4-FFF2-40B4-BE49-F238E27FC236}">
                  <a16:creationId xmlns:a16="http://schemas.microsoft.com/office/drawing/2014/main" xmlns="" id="{1079FD4E-778D-428A-B08F-1B97893971C7}"/>
                </a:ext>
              </a:extLst>
            </p:cNvPr>
            <p:cNvSpPr/>
            <p:nvPr/>
          </p:nvSpPr>
          <p:spPr>
            <a:xfrm>
              <a:off x="66302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xmlns="" id="{67DB4514-65BA-420D-BBB3-CCF0A5B397CB}"/>
                </a:ext>
              </a:extLst>
            </p:cNvPr>
            <p:cNvSpPr/>
            <p:nvPr/>
          </p:nvSpPr>
          <p:spPr>
            <a:xfrm>
              <a:off x="945571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xmlns="" id="{F86CE46E-7143-4535-BF09-36D36B082851}"/>
                </a:ext>
              </a:extLst>
            </p:cNvPr>
            <p:cNvSpPr txBox="1"/>
            <p:nvPr/>
          </p:nvSpPr>
          <p:spPr>
            <a:xfrm rot="16200000">
              <a:off x="940303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sp>
        <p:nvSpPr>
          <p:cNvPr id="70"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Group 96">
            <a:extLst>
              <a:ext uri="{FF2B5EF4-FFF2-40B4-BE49-F238E27FC236}">
                <a16:creationId xmlns:a16="http://schemas.microsoft.com/office/drawing/2014/main" xmlns="" id="{F1840EDE-DF70-433F-86FE-A402BC5C2DDE}"/>
              </a:ext>
            </a:extLst>
          </p:cNvPr>
          <p:cNvGrpSpPr/>
          <p:nvPr/>
        </p:nvGrpSpPr>
        <p:grpSpPr>
          <a:xfrm>
            <a:off x="3638922" y="3517706"/>
            <a:ext cx="211094" cy="211094"/>
            <a:chOff x="1677812" y="4248152"/>
            <a:chExt cx="211094" cy="211094"/>
          </a:xfrm>
        </p:grpSpPr>
        <p:sp>
          <p:nvSpPr>
            <p:cNvPr id="98" name="Oval 97">
              <a:extLst>
                <a:ext uri="{FF2B5EF4-FFF2-40B4-BE49-F238E27FC236}">
                  <a16:creationId xmlns:a16="http://schemas.microsoft.com/office/drawing/2014/main" xmlns="" id="{43B84625-CD81-4477-AFEA-2D657FFA16C5}"/>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xmlns="" id="{90BB5737-FB23-4CC2-81BC-52D57E7FB8E9}"/>
                </a:ext>
              </a:extLst>
            </p:cNvPr>
            <p:cNvSpPr/>
            <p:nvPr/>
          </p:nvSpPr>
          <p:spPr>
            <a:xfrm>
              <a:off x="1708100" y="4278440"/>
              <a:ext cx="150518" cy="150518"/>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xmlns="" id="{590AD362-84BB-49C7-8C91-CDB895729924}"/>
              </a:ext>
            </a:extLst>
          </p:cNvPr>
          <p:cNvGrpSpPr/>
          <p:nvPr/>
        </p:nvGrpSpPr>
        <p:grpSpPr>
          <a:xfrm>
            <a:off x="4029110" y="1193606"/>
            <a:ext cx="211094" cy="211094"/>
            <a:chOff x="5973250" y="4248152"/>
            <a:chExt cx="211094" cy="211094"/>
          </a:xfrm>
        </p:grpSpPr>
        <p:sp>
          <p:nvSpPr>
            <p:cNvPr id="105" name="Oval 104">
              <a:extLst>
                <a:ext uri="{FF2B5EF4-FFF2-40B4-BE49-F238E27FC236}">
                  <a16:creationId xmlns:a16="http://schemas.microsoft.com/office/drawing/2014/main" xmlns="" id="{A32FB427-F316-4459-B06D-2A2B27FC7053}"/>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xmlns="" id="{C35EF795-8B2D-4CD0-87FF-5756B089D921}"/>
                </a:ext>
              </a:extLst>
            </p:cNvPr>
            <p:cNvSpPr/>
            <p:nvPr/>
          </p:nvSpPr>
          <p:spPr>
            <a:xfrm>
              <a:off x="6003538" y="4278440"/>
              <a:ext cx="150518" cy="150518"/>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80">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83"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21943" y="3367846"/>
            <a:ext cx="398396" cy="398396"/>
          </a:xfrm>
          <a:prstGeom prst="rect">
            <a:avLst/>
          </a:prstGeom>
        </p:spPr>
      </p:pic>
      <p:sp>
        <p:nvSpPr>
          <p:cNvPr id="135"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6" name="Group 39">
            <a:extLst>
              <a:ext uri="{FF2B5EF4-FFF2-40B4-BE49-F238E27FC236}">
                <a16:creationId xmlns:a16="http://schemas.microsoft.com/office/drawing/2014/main" xmlns="" id="{3FD3EE0D-FD02-4885-9AC0-03F414A9888F}"/>
              </a:ext>
            </a:extLst>
          </p:cNvPr>
          <p:cNvGrpSpPr/>
          <p:nvPr/>
        </p:nvGrpSpPr>
        <p:grpSpPr>
          <a:xfrm>
            <a:off x="-6705093" y="-1"/>
            <a:ext cx="8692331" cy="6858000"/>
            <a:chOff x="1423355" y="-1"/>
            <a:chExt cx="8692331" cy="6858000"/>
          </a:xfrm>
        </p:grpSpPr>
        <p:sp>
          <p:nvSpPr>
            <p:cNvPr id="137" name="Rectangle 40">
              <a:extLst>
                <a:ext uri="{FF2B5EF4-FFF2-40B4-BE49-F238E27FC236}">
                  <a16:creationId xmlns:a16="http://schemas.microsoft.com/office/drawing/2014/main" xmlns="" id="{60A9D552-2EF0-4DB4-9DC6-F52F2FD55E3C}"/>
                </a:ext>
              </a:extLst>
            </p:cNvPr>
            <p:cNvSpPr/>
            <p:nvPr/>
          </p:nvSpPr>
          <p:spPr>
            <a:xfrm>
              <a:off x="1423355" y="-1"/>
              <a:ext cx="869233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41">
              <a:extLst>
                <a:ext uri="{FF2B5EF4-FFF2-40B4-BE49-F238E27FC236}">
                  <a16:creationId xmlns:a16="http://schemas.microsoft.com/office/drawing/2014/main" xmlns="" id="{DA27D1F1-923F-4591-A07A-39E775B734F9}"/>
                </a:ext>
              </a:extLst>
            </p:cNvPr>
            <p:cNvSpPr/>
            <p:nvPr/>
          </p:nvSpPr>
          <p:spPr>
            <a:xfrm>
              <a:off x="8947286" y="2337439"/>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43">
              <a:extLst>
                <a:ext uri="{FF2B5EF4-FFF2-40B4-BE49-F238E27FC236}">
                  <a16:creationId xmlns:a16="http://schemas.microsoft.com/office/drawing/2014/main" xmlns="" id="{1A9D6167-F7B8-4BFF-8BC5-2D13EF0CFF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340472" y="3247473"/>
              <a:ext cx="530600" cy="530600"/>
            </a:xfrm>
            <a:prstGeom prst="rect">
              <a:avLst/>
            </a:prstGeom>
          </p:spPr>
        </p:pic>
      </p:grpSp>
      <p:grpSp>
        <p:nvGrpSpPr>
          <p:cNvPr id="140"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41"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45"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sp>
        <p:nvSpPr>
          <p:cNvPr id="147" name="TextBox 146">
            <a:extLst>
              <a:ext uri="{FF2B5EF4-FFF2-40B4-BE49-F238E27FC236}">
                <a16:creationId xmlns:a16="http://schemas.microsoft.com/office/drawing/2014/main" xmlns="" id="{8A634BD7-1512-45B6-AFE4-1EEA636625CB}"/>
              </a:ext>
            </a:extLst>
          </p:cNvPr>
          <p:cNvSpPr txBox="1"/>
          <p:nvPr/>
        </p:nvSpPr>
        <p:spPr>
          <a:xfrm rot="16200000">
            <a:off x="396944" y="3355777"/>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grpSp>
        <p:nvGrpSpPr>
          <p:cNvPr id="148"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149"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1"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152"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4" name="TextBox 153">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156"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157"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4" name="Group 59">
            <a:extLst>
              <a:ext uri="{FF2B5EF4-FFF2-40B4-BE49-F238E27FC236}">
                <a16:creationId xmlns:a16="http://schemas.microsoft.com/office/drawing/2014/main" xmlns="" id="{7728BA24-99D1-4E44-98AC-50745A94AD6C}"/>
              </a:ext>
            </a:extLst>
          </p:cNvPr>
          <p:cNvGrpSpPr/>
          <p:nvPr/>
        </p:nvGrpSpPr>
        <p:grpSpPr>
          <a:xfrm>
            <a:off x="1963381" y="6579"/>
            <a:ext cx="8997401" cy="6858000"/>
            <a:chOff x="1508350" y="0"/>
            <a:chExt cx="8775025" cy="6858000"/>
          </a:xfrm>
        </p:grpSpPr>
        <p:sp>
          <p:nvSpPr>
            <p:cNvPr id="85" name="Rectangle 60">
              <a:extLst>
                <a:ext uri="{FF2B5EF4-FFF2-40B4-BE49-F238E27FC236}">
                  <a16:creationId xmlns:a16="http://schemas.microsoft.com/office/drawing/2014/main" xmlns="" id="{1079FD4E-778D-428A-B08F-1B97893971C7}"/>
                </a:ext>
              </a:extLst>
            </p:cNvPr>
            <p:cNvSpPr/>
            <p:nvPr/>
          </p:nvSpPr>
          <p:spPr>
            <a:xfrm>
              <a:off x="1508350" y="0"/>
              <a:ext cx="8774717"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61">
              <a:extLst>
                <a:ext uri="{FF2B5EF4-FFF2-40B4-BE49-F238E27FC236}">
                  <a16:creationId xmlns:a16="http://schemas.microsoft.com/office/drawing/2014/main" xmlns="" id="{67DB4514-65BA-420D-BBB3-CCF0A5B397CB}"/>
                </a:ext>
              </a:extLst>
            </p:cNvPr>
            <p:cNvSpPr/>
            <p:nvPr/>
          </p:nvSpPr>
          <p:spPr>
            <a:xfrm>
              <a:off x="911497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TextBox 86">
              <a:extLst>
                <a:ext uri="{FF2B5EF4-FFF2-40B4-BE49-F238E27FC236}">
                  <a16:creationId xmlns:a16="http://schemas.microsoft.com/office/drawing/2014/main" xmlns="" id="{F86CE46E-7143-4535-BF09-36D36B082851}"/>
                </a:ext>
              </a:extLst>
            </p:cNvPr>
            <p:cNvSpPr txBox="1"/>
            <p:nvPr/>
          </p:nvSpPr>
          <p:spPr>
            <a:xfrm rot="16200000">
              <a:off x="8922422" y="3326859"/>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pic>
        <p:nvPicPr>
          <p:cNvPr id="8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44327" y="3330404"/>
            <a:ext cx="398396" cy="398396"/>
          </a:xfrm>
          <a:prstGeom prst="rect">
            <a:avLst/>
          </a:prstGeom>
        </p:spPr>
      </p:pic>
      <p:sp>
        <p:nvSpPr>
          <p:cNvPr id="64" name="TextBox 63">
            <a:extLst>
              <a:ext uri="{FF2B5EF4-FFF2-40B4-BE49-F238E27FC236}">
                <a16:creationId xmlns:a16="http://schemas.microsoft.com/office/drawing/2014/main" xmlns="" id="{7F4373C1-3934-47C3-8F36-E2FB2615CA87}"/>
              </a:ext>
            </a:extLst>
          </p:cNvPr>
          <p:cNvSpPr txBox="1"/>
          <p:nvPr/>
        </p:nvSpPr>
        <p:spPr>
          <a:xfrm rot="16200000">
            <a:off x="10667928" y="3343337"/>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66" name="TextBox 65">
            <a:extLst>
              <a:ext uri="{FF2B5EF4-FFF2-40B4-BE49-F238E27FC236}">
                <a16:creationId xmlns:a16="http://schemas.microsoft.com/office/drawing/2014/main" xmlns="" id="{F86CE46E-7143-4535-BF09-36D36B082851}"/>
              </a:ext>
            </a:extLst>
          </p:cNvPr>
          <p:cNvSpPr txBox="1"/>
          <p:nvPr/>
        </p:nvSpPr>
        <p:spPr>
          <a:xfrm>
            <a:off x="4313061" y="552450"/>
            <a:ext cx="4109973" cy="461665"/>
          </a:xfrm>
          <a:prstGeom prst="rect">
            <a:avLst/>
          </a:prstGeom>
          <a:noFill/>
        </p:spPr>
        <p:txBody>
          <a:bodyPr wrap="square" rtlCol="0">
            <a:spAutoFit/>
          </a:bodyPr>
          <a:lstStyle/>
          <a:p>
            <a:pPr algn="ctr"/>
            <a:r>
              <a:rPr lang="el-GR" sz="2400" b="1" dirty="0" smtClean="0">
                <a:latin typeface="Book Antiqua" pitchFamily="18" charset="0"/>
              </a:rPr>
              <a:t>Δομή παρουσίασης</a:t>
            </a:r>
            <a:endParaRPr lang="en-US" sz="2400" b="1" dirty="0">
              <a:latin typeface="Book Antiqua" pitchFamily="18" charset="0"/>
            </a:endParaRPr>
          </a:p>
        </p:txBody>
      </p:sp>
      <p:sp>
        <p:nvSpPr>
          <p:cNvPr id="65" name="Ορθογώνιο 64"/>
          <p:cNvSpPr/>
          <p:nvPr/>
        </p:nvSpPr>
        <p:spPr>
          <a:xfrm>
            <a:off x="10362324" y="5934668"/>
            <a:ext cx="530915"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44" name="Rectangle 9">
            <a:extLst>
              <a:ext uri="{FF2B5EF4-FFF2-40B4-BE49-F238E27FC236}">
                <a16:creationId xmlns:a16="http://schemas.microsoft.com/office/drawing/2014/main" xmlns="" id="{7AA454BA-06EE-4741-BF79-6F0D08432470}"/>
              </a:ext>
            </a:extLst>
          </p:cNvPr>
          <p:cNvSpPr/>
          <p:nvPr/>
        </p:nvSpPr>
        <p:spPr>
          <a:xfrm>
            <a:off x="1963381" y="2138019"/>
            <a:ext cx="7970842" cy="99751"/>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5" name="Group 19">
            <a:extLst>
              <a:ext uri="{FF2B5EF4-FFF2-40B4-BE49-F238E27FC236}">
                <a16:creationId xmlns:a16="http://schemas.microsoft.com/office/drawing/2014/main" xmlns="" id="{B976B3B5-E6FE-46EE-A420-D0225235B8E6}"/>
              </a:ext>
            </a:extLst>
          </p:cNvPr>
          <p:cNvGrpSpPr/>
          <p:nvPr/>
        </p:nvGrpSpPr>
        <p:grpSpPr>
          <a:xfrm>
            <a:off x="2054270" y="1962150"/>
            <a:ext cx="1247876" cy="4302304"/>
            <a:chOff x="1151558" y="953137"/>
            <a:chExt cx="1908720" cy="6067472"/>
          </a:xfrm>
        </p:grpSpPr>
        <p:sp>
          <p:nvSpPr>
            <p:cNvPr id="275" name="Freeform: Shape 11">
              <a:extLst>
                <a:ext uri="{FF2B5EF4-FFF2-40B4-BE49-F238E27FC236}">
                  <a16:creationId xmlns:a16="http://schemas.microsoft.com/office/drawing/2014/main" xmlns="" id="{85636383-8F14-4546-8143-B9931BC11110}"/>
                </a:ext>
              </a:extLst>
            </p:cNvPr>
            <p:cNvSpPr/>
            <p:nvPr/>
          </p:nvSpPr>
          <p:spPr>
            <a:xfrm>
              <a:off x="1283609" y="953137"/>
              <a:ext cx="1776667" cy="2855296"/>
            </a:xfrm>
            <a:custGeom>
              <a:avLst/>
              <a:gdLst>
                <a:gd name="connsiteX0" fmla="*/ 888331 w 1776667"/>
                <a:gd name="connsiteY0" fmla="*/ 0 h 2855296"/>
                <a:gd name="connsiteX1" fmla="*/ 1252911 w 1776667"/>
                <a:gd name="connsiteY1" fmla="*/ 180390 h 2855296"/>
                <a:gd name="connsiteX2" fmla="*/ 1288895 w 1776667"/>
                <a:gd name="connsiteY2" fmla="*/ 242616 h 2855296"/>
                <a:gd name="connsiteX3" fmla="*/ 1132060 w 1776667"/>
                <a:gd name="connsiteY3" fmla="*/ 242616 h 2855296"/>
                <a:gd name="connsiteX4" fmla="*/ 1108185 w 1776667"/>
                <a:gd name="connsiteY4" fmla="*/ 213679 h 2855296"/>
                <a:gd name="connsiteX5" fmla="*/ 888334 w 1776667"/>
                <a:gd name="connsiteY5" fmla="*/ 122614 h 2855296"/>
                <a:gd name="connsiteX6" fmla="*/ 577417 w 1776667"/>
                <a:gd name="connsiteY6" fmla="*/ 433531 h 2855296"/>
                <a:gd name="connsiteX7" fmla="*/ 888334 w 1776667"/>
                <a:gd name="connsiteY7" fmla="*/ 744447 h 2855296"/>
                <a:gd name="connsiteX8" fmla="*/ 1199251 w 1776667"/>
                <a:gd name="connsiteY8" fmla="*/ 433531 h 2855296"/>
                <a:gd name="connsiteX9" fmla="*/ 1189108 w 1776667"/>
                <a:gd name="connsiteY9" fmla="*/ 383293 h 2855296"/>
                <a:gd name="connsiteX10" fmla="*/ 1349060 w 1776667"/>
                <a:gd name="connsiteY10" fmla="*/ 383293 h 2855296"/>
                <a:gd name="connsiteX11" fmla="*/ 1702435 w 1776667"/>
                <a:gd name="connsiteY11" fmla="*/ 1613034 h 2855296"/>
                <a:gd name="connsiteX12" fmla="*/ 1706858 w 1776667"/>
                <a:gd name="connsiteY12" fmla="*/ 1621184 h 2855296"/>
                <a:gd name="connsiteX13" fmla="*/ 1776667 w 1776667"/>
                <a:gd name="connsiteY13" fmla="*/ 1966963 h 2855296"/>
                <a:gd name="connsiteX14" fmla="*/ 888334 w 1776667"/>
                <a:gd name="connsiteY14" fmla="*/ 2855296 h 2855296"/>
                <a:gd name="connsiteX15" fmla="*/ 0 w 1776667"/>
                <a:gd name="connsiteY15" fmla="*/ 1966963 h 2855296"/>
                <a:gd name="connsiteX16" fmla="*/ 69811 w 1776667"/>
                <a:gd name="connsiteY16" fmla="*/ 1621184 h 2855296"/>
                <a:gd name="connsiteX17" fmla="*/ 78532 w 1776667"/>
                <a:gd name="connsiteY17" fmla="*/ 1605113 h 2855296"/>
                <a:gd name="connsiteX18" fmla="*/ 444167 w 1776667"/>
                <a:gd name="connsiteY18" fmla="*/ 325663 h 2855296"/>
                <a:gd name="connsiteX19" fmla="*/ 446214 w 1776667"/>
                <a:gd name="connsiteY19" fmla="*/ 325663 h 2855296"/>
                <a:gd name="connsiteX20" fmla="*/ 452993 w 1776667"/>
                <a:gd name="connsiteY20" fmla="*/ 302754 h 2855296"/>
                <a:gd name="connsiteX21" fmla="*/ 888331 w 1776667"/>
                <a:gd name="connsiteY21" fmla="*/ 0 h 285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6667" h="2855296">
                  <a:moveTo>
                    <a:pt x="888331" y="0"/>
                  </a:moveTo>
                  <a:cubicBezTo>
                    <a:pt x="1035109" y="0"/>
                    <a:pt x="1166253" y="70221"/>
                    <a:pt x="1252911" y="180390"/>
                  </a:cubicBezTo>
                  <a:lnTo>
                    <a:pt x="1288895" y="242616"/>
                  </a:lnTo>
                  <a:lnTo>
                    <a:pt x="1132060" y="242616"/>
                  </a:lnTo>
                  <a:lnTo>
                    <a:pt x="1108185" y="213679"/>
                  </a:lnTo>
                  <a:cubicBezTo>
                    <a:pt x="1051920" y="157414"/>
                    <a:pt x="974191" y="122614"/>
                    <a:pt x="888334" y="122614"/>
                  </a:cubicBezTo>
                  <a:cubicBezTo>
                    <a:pt x="716620" y="122614"/>
                    <a:pt x="577417" y="261816"/>
                    <a:pt x="577417" y="433531"/>
                  </a:cubicBezTo>
                  <a:cubicBezTo>
                    <a:pt x="577417" y="605245"/>
                    <a:pt x="716620" y="744447"/>
                    <a:pt x="888334" y="744447"/>
                  </a:cubicBezTo>
                  <a:cubicBezTo>
                    <a:pt x="1060048" y="744447"/>
                    <a:pt x="1199251" y="605245"/>
                    <a:pt x="1199251" y="433531"/>
                  </a:cubicBezTo>
                  <a:lnTo>
                    <a:pt x="1189108" y="383293"/>
                  </a:lnTo>
                  <a:lnTo>
                    <a:pt x="1349060" y="383293"/>
                  </a:lnTo>
                  <a:lnTo>
                    <a:pt x="1702435" y="1613034"/>
                  </a:lnTo>
                  <a:lnTo>
                    <a:pt x="1706858" y="1621184"/>
                  </a:lnTo>
                  <a:cubicBezTo>
                    <a:pt x="1751810" y="1727462"/>
                    <a:pt x="1776667" y="1844309"/>
                    <a:pt x="1776667" y="1966963"/>
                  </a:cubicBezTo>
                  <a:cubicBezTo>
                    <a:pt x="1776667" y="2457575"/>
                    <a:pt x="1378947" y="2855296"/>
                    <a:pt x="888334" y="2855296"/>
                  </a:cubicBezTo>
                  <a:cubicBezTo>
                    <a:pt x="397721" y="2855296"/>
                    <a:pt x="0" y="2457575"/>
                    <a:pt x="0" y="1966963"/>
                  </a:cubicBezTo>
                  <a:cubicBezTo>
                    <a:pt x="0" y="1844309"/>
                    <a:pt x="24858" y="1727462"/>
                    <a:pt x="69811" y="1621184"/>
                  </a:cubicBezTo>
                  <a:lnTo>
                    <a:pt x="78532" y="1605113"/>
                  </a:lnTo>
                  <a:lnTo>
                    <a:pt x="444167" y="325663"/>
                  </a:lnTo>
                  <a:lnTo>
                    <a:pt x="446214" y="325663"/>
                  </a:lnTo>
                  <a:lnTo>
                    <a:pt x="452993" y="302754"/>
                  </a:lnTo>
                  <a:cubicBezTo>
                    <a:pt x="524717" y="124838"/>
                    <a:pt x="692630" y="0"/>
                    <a:pt x="888331"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12">
              <a:extLst>
                <a:ext uri="{FF2B5EF4-FFF2-40B4-BE49-F238E27FC236}">
                  <a16:creationId xmlns:a16="http://schemas.microsoft.com/office/drawing/2014/main" xmlns="" id="{AA115039-CCCA-4088-B007-E43E4D31B281}"/>
                </a:ext>
              </a:extLst>
            </p:cNvPr>
            <p:cNvSpPr/>
            <p:nvPr/>
          </p:nvSpPr>
          <p:spPr>
            <a:xfrm>
              <a:off x="1546300" y="2290790"/>
              <a:ext cx="1269089" cy="1269089"/>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TextBox 277">
              <a:extLst>
                <a:ext uri="{FF2B5EF4-FFF2-40B4-BE49-F238E27FC236}">
                  <a16:creationId xmlns:a16="http://schemas.microsoft.com/office/drawing/2014/main" xmlns="" id="{A7B87CBE-0073-47FA-B923-9C8F20BC3859}"/>
                </a:ext>
              </a:extLst>
            </p:cNvPr>
            <p:cNvSpPr txBox="1"/>
            <p:nvPr/>
          </p:nvSpPr>
          <p:spPr>
            <a:xfrm>
              <a:off x="1151558" y="6282720"/>
              <a:ext cx="1908720" cy="737889"/>
            </a:xfrm>
            <a:prstGeom prst="rect">
              <a:avLst/>
            </a:prstGeom>
            <a:noFill/>
          </p:spPr>
          <p:txBody>
            <a:bodyPr wrap="square" rtlCol="0">
              <a:spAutoFit/>
            </a:bodyPr>
            <a:lstStyle/>
            <a:p>
              <a:pPr algn="ctr"/>
              <a:r>
                <a:rPr lang="el-GR" sz="1400" b="1" dirty="0" smtClean="0">
                  <a:latin typeface="Book Antiqua" pitchFamily="18" charset="0"/>
                </a:rPr>
                <a:t>Θεωρητικό Πλαίσιο</a:t>
              </a:r>
              <a:endParaRPr lang="en-US" sz="1400" b="1" dirty="0">
                <a:latin typeface="Book Antiqua" pitchFamily="18" charset="0"/>
              </a:endParaRPr>
            </a:p>
          </p:txBody>
        </p:sp>
        <p:sp>
          <p:nvSpPr>
            <p:cNvPr id="279" name="Oval 18">
              <a:extLst>
                <a:ext uri="{FF2B5EF4-FFF2-40B4-BE49-F238E27FC236}">
                  <a16:creationId xmlns:a16="http://schemas.microsoft.com/office/drawing/2014/main" xmlns="" id="{1687B1D2-658A-4C09-8F24-0B8AE2D97FC3}"/>
                </a:ext>
              </a:extLst>
            </p:cNvPr>
            <p:cNvSpPr/>
            <p:nvPr/>
          </p:nvSpPr>
          <p:spPr>
            <a:xfrm>
              <a:off x="1537398" y="5600872"/>
              <a:ext cx="1269089" cy="242617"/>
            </a:xfrm>
            <a:prstGeom prst="ellipse">
              <a:avLst/>
            </a:prstGeom>
            <a:solidFill>
              <a:schemeClr val="tx1">
                <a:alpha val="54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Ομάδα 9"/>
          <p:cNvGrpSpPr/>
          <p:nvPr/>
        </p:nvGrpSpPr>
        <p:grpSpPr>
          <a:xfrm>
            <a:off x="3702651" y="1962150"/>
            <a:ext cx="1220820" cy="4302304"/>
            <a:chOff x="3702651" y="1962150"/>
            <a:chExt cx="1220820" cy="4302304"/>
          </a:xfrm>
        </p:grpSpPr>
        <p:sp>
          <p:nvSpPr>
            <p:cNvPr id="269" name="Freeform: Shape 22">
              <a:extLst>
                <a:ext uri="{FF2B5EF4-FFF2-40B4-BE49-F238E27FC236}">
                  <a16:creationId xmlns:a16="http://schemas.microsoft.com/office/drawing/2014/main" xmlns="" id="{18203399-9B86-485F-9D5C-248E532FDA48}"/>
                </a:ext>
              </a:extLst>
            </p:cNvPr>
            <p:cNvSpPr/>
            <p:nvPr/>
          </p:nvSpPr>
          <p:spPr>
            <a:xfrm>
              <a:off x="3746132" y="1962150"/>
              <a:ext cx="1161543" cy="2024624"/>
            </a:xfrm>
            <a:custGeom>
              <a:avLst/>
              <a:gdLst>
                <a:gd name="connsiteX0" fmla="*/ 888331 w 1776667"/>
                <a:gd name="connsiteY0" fmla="*/ 0 h 2855296"/>
                <a:gd name="connsiteX1" fmla="*/ 1252911 w 1776667"/>
                <a:gd name="connsiteY1" fmla="*/ 180390 h 2855296"/>
                <a:gd name="connsiteX2" fmla="*/ 1288895 w 1776667"/>
                <a:gd name="connsiteY2" fmla="*/ 242616 h 2855296"/>
                <a:gd name="connsiteX3" fmla="*/ 1132060 w 1776667"/>
                <a:gd name="connsiteY3" fmla="*/ 242616 h 2855296"/>
                <a:gd name="connsiteX4" fmla="*/ 1108185 w 1776667"/>
                <a:gd name="connsiteY4" fmla="*/ 213679 h 2855296"/>
                <a:gd name="connsiteX5" fmla="*/ 888334 w 1776667"/>
                <a:gd name="connsiteY5" fmla="*/ 122614 h 2855296"/>
                <a:gd name="connsiteX6" fmla="*/ 577417 w 1776667"/>
                <a:gd name="connsiteY6" fmla="*/ 433531 h 2855296"/>
                <a:gd name="connsiteX7" fmla="*/ 888334 w 1776667"/>
                <a:gd name="connsiteY7" fmla="*/ 744447 h 2855296"/>
                <a:gd name="connsiteX8" fmla="*/ 1199251 w 1776667"/>
                <a:gd name="connsiteY8" fmla="*/ 433531 h 2855296"/>
                <a:gd name="connsiteX9" fmla="*/ 1189108 w 1776667"/>
                <a:gd name="connsiteY9" fmla="*/ 383293 h 2855296"/>
                <a:gd name="connsiteX10" fmla="*/ 1349060 w 1776667"/>
                <a:gd name="connsiteY10" fmla="*/ 383293 h 2855296"/>
                <a:gd name="connsiteX11" fmla="*/ 1702435 w 1776667"/>
                <a:gd name="connsiteY11" fmla="*/ 1613034 h 2855296"/>
                <a:gd name="connsiteX12" fmla="*/ 1706858 w 1776667"/>
                <a:gd name="connsiteY12" fmla="*/ 1621184 h 2855296"/>
                <a:gd name="connsiteX13" fmla="*/ 1776667 w 1776667"/>
                <a:gd name="connsiteY13" fmla="*/ 1966963 h 2855296"/>
                <a:gd name="connsiteX14" fmla="*/ 888334 w 1776667"/>
                <a:gd name="connsiteY14" fmla="*/ 2855296 h 2855296"/>
                <a:gd name="connsiteX15" fmla="*/ 0 w 1776667"/>
                <a:gd name="connsiteY15" fmla="*/ 1966963 h 2855296"/>
                <a:gd name="connsiteX16" fmla="*/ 69811 w 1776667"/>
                <a:gd name="connsiteY16" fmla="*/ 1621184 h 2855296"/>
                <a:gd name="connsiteX17" fmla="*/ 78532 w 1776667"/>
                <a:gd name="connsiteY17" fmla="*/ 1605113 h 2855296"/>
                <a:gd name="connsiteX18" fmla="*/ 444167 w 1776667"/>
                <a:gd name="connsiteY18" fmla="*/ 325663 h 2855296"/>
                <a:gd name="connsiteX19" fmla="*/ 446214 w 1776667"/>
                <a:gd name="connsiteY19" fmla="*/ 325663 h 2855296"/>
                <a:gd name="connsiteX20" fmla="*/ 452993 w 1776667"/>
                <a:gd name="connsiteY20" fmla="*/ 302754 h 2855296"/>
                <a:gd name="connsiteX21" fmla="*/ 888331 w 1776667"/>
                <a:gd name="connsiteY21" fmla="*/ 0 h 285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6667" h="2855296">
                  <a:moveTo>
                    <a:pt x="888331" y="0"/>
                  </a:moveTo>
                  <a:cubicBezTo>
                    <a:pt x="1035109" y="0"/>
                    <a:pt x="1166253" y="70221"/>
                    <a:pt x="1252911" y="180390"/>
                  </a:cubicBezTo>
                  <a:lnTo>
                    <a:pt x="1288895" y="242616"/>
                  </a:lnTo>
                  <a:lnTo>
                    <a:pt x="1132060" y="242616"/>
                  </a:lnTo>
                  <a:lnTo>
                    <a:pt x="1108185" y="213679"/>
                  </a:lnTo>
                  <a:cubicBezTo>
                    <a:pt x="1051920" y="157414"/>
                    <a:pt x="974191" y="122614"/>
                    <a:pt x="888334" y="122614"/>
                  </a:cubicBezTo>
                  <a:cubicBezTo>
                    <a:pt x="716620" y="122614"/>
                    <a:pt x="577417" y="261816"/>
                    <a:pt x="577417" y="433531"/>
                  </a:cubicBezTo>
                  <a:cubicBezTo>
                    <a:pt x="577417" y="605245"/>
                    <a:pt x="716620" y="744447"/>
                    <a:pt x="888334" y="744447"/>
                  </a:cubicBezTo>
                  <a:cubicBezTo>
                    <a:pt x="1060048" y="744447"/>
                    <a:pt x="1199251" y="605245"/>
                    <a:pt x="1199251" y="433531"/>
                  </a:cubicBezTo>
                  <a:lnTo>
                    <a:pt x="1189108" y="383293"/>
                  </a:lnTo>
                  <a:lnTo>
                    <a:pt x="1349060" y="383293"/>
                  </a:lnTo>
                  <a:lnTo>
                    <a:pt x="1702435" y="1613034"/>
                  </a:lnTo>
                  <a:lnTo>
                    <a:pt x="1706858" y="1621184"/>
                  </a:lnTo>
                  <a:cubicBezTo>
                    <a:pt x="1751810" y="1727462"/>
                    <a:pt x="1776667" y="1844309"/>
                    <a:pt x="1776667" y="1966963"/>
                  </a:cubicBezTo>
                  <a:cubicBezTo>
                    <a:pt x="1776667" y="2457575"/>
                    <a:pt x="1378947" y="2855296"/>
                    <a:pt x="888334" y="2855296"/>
                  </a:cubicBezTo>
                  <a:cubicBezTo>
                    <a:pt x="397721" y="2855296"/>
                    <a:pt x="0" y="2457575"/>
                    <a:pt x="0" y="1966963"/>
                  </a:cubicBezTo>
                  <a:cubicBezTo>
                    <a:pt x="0" y="1844309"/>
                    <a:pt x="24858" y="1727462"/>
                    <a:pt x="69811" y="1621184"/>
                  </a:cubicBezTo>
                  <a:lnTo>
                    <a:pt x="78532" y="1605113"/>
                  </a:lnTo>
                  <a:lnTo>
                    <a:pt x="444167" y="325663"/>
                  </a:lnTo>
                  <a:lnTo>
                    <a:pt x="446214" y="325663"/>
                  </a:lnTo>
                  <a:lnTo>
                    <a:pt x="452993" y="302754"/>
                  </a:lnTo>
                  <a:cubicBezTo>
                    <a:pt x="524717" y="124838"/>
                    <a:pt x="692630" y="0"/>
                    <a:pt x="888331" y="0"/>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3">
              <a:extLst>
                <a:ext uri="{FF2B5EF4-FFF2-40B4-BE49-F238E27FC236}">
                  <a16:creationId xmlns:a16="http://schemas.microsoft.com/office/drawing/2014/main" xmlns="" id="{31125D2D-AEBA-4747-9523-28A43D19E047}"/>
                </a:ext>
              </a:extLst>
            </p:cNvPr>
            <p:cNvSpPr/>
            <p:nvPr/>
          </p:nvSpPr>
          <p:spPr>
            <a:xfrm>
              <a:off x="3917873" y="2910649"/>
              <a:ext cx="829700" cy="8998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TextBox 271">
              <a:extLst>
                <a:ext uri="{FF2B5EF4-FFF2-40B4-BE49-F238E27FC236}">
                  <a16:creationId xmlns:a16="http://schemas.microsoft.com/office/drawing/2014/main" xmlns="" id="{E85AFA60-A771-470D-8A10-4B23694C6DF6}"/>
                </a:ext>
              </a:extLst>
            </p:cNvPr>
            <p:cNvSpPr txBox="1"/>
            <p:nvPr/>
          </p:nvSpPr>
          <p:spPr>
            <a:xfrm>
              <a:off x="3702651" y="5741234"/>
              <a:ext cx="1220820" cy="523220"/>
            </a:xfrm>
            <a:prstGeom prst="rect">
              <a:avLst/>
            </a:prstGeom>
            <a:noFill/>
          </p:spPr>
          <p:txBody>
            <a:bodyPr wrap="square" rtlCol="0">
              <a:spAutoFit/>
            </a:bodyPr>
            <a:lstStyle/>
            <a:p>
              <a:pPr algn="ctr"/>
              <a:r>
                <a:rPr lang="el-GR" sz="1400" b="1" dirty="0" smtClean="0">
                  <a:latin typeface="Book Antiqua" pitchFamily="18" charset="0"/>
                </a:rPr>
                <a:t>Σχεδιασμός </a:t>
              </a:r>
            </a:p>
            <a:p>
              <a:pPr algn="ctr"/>
              <a:r>
                <a:rPr lang="el-GR" sz="1400" b="1" dirty="0" smtClean="0">
                  <a:latin typeface="Book Antiqua" pitchFamily="18" charset="0"/>
                </a:rPr>
                <a:t>ΕΥ</a:t>
              </a:r>
              <a:endParaRPr lang="en-US" sz="1400" b="1" dirty="0">
                <a:latin typeface="Book Antiqua" pitchFamily="18" charset="0"/>
              </a:endParaRPr>
            </a:p>
          </p:txBody>
        </p:sp>
        <p:sp>
          <p:nvSpPr>
            <p:cNvPr id="273" name="Oval 27">
              <a:extLst>
                <a:ext uri="{FF2B5EF4-FFF2-40B4-BE49-F238E27FC236}">
                  <a16:creationId xmlns:a16="http://schemas.microsoft.com/office/drawing/2014/main" xmlns="" id="{25962C19-A9BC-44A9-8E72-FA1F1A9F3FCE}"/>
                </a:ext>
              </a:extLst>
            </p:cNvPr>
            <p:cNvSpPr/>
            <p:nvPr/>
          </p:nvSpPr>
          <p:spPr>
            <a:xfrm>
              <a:off x="3912053" y="5257749"/>
              <a:ext cx="829700" cy="172034"/>
            </a:xfrm>
            <a:prstGeom prst="ellipse">
              <a:avLst/>
            </a:prstGeom>
            <a:solidFill>
              <a:schemeClr val="tx1">
                <a:alpha val="54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7" name="Group 28">
            <a:extLst>
              <a:ext uri="{FF2B5EF4-FFF2-40B4-BE49-F238E27FC236}">
                <a16:creationId xmlns:a16="http://schemas.microsoft.com/office/drawing/2014/main" xmlns="" id="{361E2A8D-6600-4C70-B2D7-4213D49D2410}"/>
              </a:ext>
            </a:extLst>
          </p:cNvPr>
          <p:cNvGrpSpPr/>
          <p:nvPr/>
        </p:nvGrpSpPr>
        <p:grpSpPr>
          <a:xfrm>
            <a:off x="5236165" y="1962150"/>
            <a:ext cx="1428750" cy="4302303"/>
            <a:chOff x="1106948" y="953137"/>
            <a:chExt cx="2185380" cy="6067471"/>
          </a:xfrm>
        </p:grpSpPr>
        <p:sp>
          <p:nvSpPr>
            <p:cNvPr id="263" name="Freeform: Shape 30">
              <a:extLst>
                <a:ext uri="{FF2B5EF4-FFF2-40B4-BE49-F238E27FC236}">
                  <a16:creationId xmlns:a16="http://schemas.microsoft.com/office/drawing/2014/main" xmlns="" id="{DB87BE8E-2153-49EE-881A-B1CA0FD8FD90}"/>
                </a:ext>
              </a:extLst>
            </p:cNvPr>
            <p:cNvSpPr/>
            <p:nvPr/>
          </p:nvSpPr>
          <p:spPr>
            <a:xfrm>
              <a:off x="1283610" y="953137"/>
              <a:ext cx="1776667" cy="2855296"/>
            </a:xfrm>
            <a:custGeom>
              <a:avLst/>
              <a:gdLst>
                <a:gd name="connsiteX0" fmla="*/ 888331 w 1776667"/>
                <a:gd name="connsiteY0" fmla="*/ 0 h 2855296"/>
                <a:gd name="connsiteX1" fmla="*/ 1252911 w 1776667"/>
                <a:gd name="connsiteY1" fmla="*/ 180390 h 2855296"/>
                <a:gd name="connsiteX2" fmla="*/ 1288895 w 1776667"/>
                <a:gd name="connsiteY2" fmla="*/ 242616 h 2855296"/>
                <a:gd name="connsiteX3" fmla="*/ 1132060 w 1776667"/>
                <a:gd name="connsiteY3" fmla="*/ 242616 h 2855296"/>
                <a:gd name="connsiteX4" fmla="*/ 1108185 w 1776667"/>
                <a:gd name="connsiteY4" fmla="*/ 213679 h 2855296"/>
                <a:gd name="connsiteX5" fmla="*/ 888334 w 1776667"/>
                <a:gd name="connsiteY5" fmla="*/ 122614 h 2855296"/>
                <a:gd name="connsiteX6" fmla="*/ 577417 w 1776667"/>
                <a:gd name="connsiteY6" fmla="*/ 433531 h 2855296"/>
                <a:gd name="connsiteX7" fmla="*/ 888334 w 1776667"/>
                <a:gd name="connsiteY7" fmla="*/ 744447 h 2855296"/>
                <a:gd name="connsiteX8" fmla="*/ 1199251 w 1776667"/>
                <a:gd name="connsiteY8" fmla="*/ 433531 h 2855296"/>
                <a:gd name="connsiteX9" fmla="*/ 1189108 w 1776667"/>
                <a:gd name="connsiteY9" fmla="*/ 383293 h 2855296"/>
                <a:gd name="connsiteX10" fmla="*/ 1349060 w 1776667"/>
                <a:gd name="connsiteY10" fmla="*/ 383293 h 2855296"/>
                <a:gd name="connsiteX11" fmla="*/ 1702435 w 1776667"/>
                <a:gd name="connsiteY11" fmla="*/ 1613034 h 2855296"/>
                <a:gd name="connsiteX12" fmla="*/ 1706858 w 1776667"/>
                <a:gd name="connsiteY12" fmla="*/ 1621184 h 2855296"/>
                <a:gd name="connsiteX13" fmla="*/ 1776667 w 1776667"/>
                <a:gd name="connsiteY13" fmla="*/ 1966963 h 2855296"/>
                <a:gd name="connsiteX14" fmla="*/ 888334 w 1776667"/>
                <a:gd name="connsiteY14" fmla="*/ 2855296 h 2855296"/>
                <a:gd name="connsiteX15" fmla="*/ 0 w 1776667"/>
                <a:gd name="connsiteY15" fmla="*/ 1966963 h 2855296"/>
                <a:gd name="connsiteX16" fmla="*/ 69811 w 1776667"/>
                <a:gd name="connsiteY16" fmla="*/ 1621184 h 2855296"/>
                <a:gd name="connsiteX17" fmla="*/ 78532 w 1776667"/>
                <a:gd name="connsiteY17" fmla="*/ 1605113 h 2855296"/>
                <a:gd name="connsiteX18" fmla="*/ 444167 w 1776667"/>
                <a:gd name="connsiteY18" fmla="*/ 325663 h 2855296"/>
                <a:gd name="connsiteX19" fmla="*/ 446214 w 1776667"/>
                <a:gd name="connsiteY19" fmla="*/ 325663 h 2855296"/>
                <a:gd name="connsiteX20" fmla="*/ 452993 w 1776667"/>
                <a:gd name="connsiteY20" fmla="*/ 302754 h 2855296"/>
                <a:gd name="connsiteX21" fmla="*/ 888331 w 1776667"/>
                <a:gd name="connsiteY21" fmla="*/ 0 h 285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6667" h="2855296">
                  <a:moveTo>
                    <a:pt x="888331" y="0"/>
                  </a:moveTo>
                  <a:cubicBezTo>
                    <a:pt x="1035109" y="0"/>
                    <a:pt x="1166253" y="70221"/>
                    <a:pt x="1252911" y="180390"/>
                  </a:cubicBezTo>
                  <a:lnTo>
                    <a:pt x="1288895" y="242616"/>
                  </a:lnTo>
                  <a:lnTo>
                    <a:pt x="1132060" y="242616"/>
                  </a:lnTo>
                  <a:lnTo>
                    <a:pt x="1108185" y="213679"/>
                  </a:lnTo>
                  <a:cubicBezTo>
                    <a:pt x="1051920" y="157414"/>
                    <a:pt x="974191" y="122614"/>
                    <a:pt x="888334" y="122614"/>
                  </a:cubicBezTo>
                  <a:cubicBezTo>
                    <a:pt x="716620" y="122614"/>
                    <a:pt x="577417" y="261816"/>
                    <a:pt x="577417" y="433531"/>
                  </a:cubicBezTo>
                  <a:cubicBezTo>
                    <a:pt x="577417" y="605245"/>
                    <a:pt x="716620" y="744447"/>
                    <a:pt x="888334" y="744447"/>
                  </a:cubicBezTo>
                  <a:cubicBezTo>
                    <a:pt x="1060048" y="744447"/>
                    <a:pt x="1199251" y="605245"/>
                    <a:pt x="1199251" y="433531"/>
                  </a:cubicBezTo>
                  <a:lnTo>
                    <a:pt x="1189108" y="383293"/>
                  </a:lnTo>
                  <a:lnTo>
                    <a:pt x="1349060" y="383293"/>
                  </a:lnTo>
                  <a:lnTo>
                    <a:pt x="1702435" y="1613034"/>
                  </a:lnTo>
                  <a:lnTo>
                    <a:pt x="1706858" y="1621184"/>
                  </a:lnTo>
                  <a:cubicBezTo>
                    <a:pt x="1751810" y="1727462"/>
                    <a:pt x="1776667" y="1844309"/>
                    <a:pt x="1776667" y="1966963"/>
                  </a:cubicBezTo>
                  <a:cubicBezTo>
                    <a:pt x="1776667" y="2457575"/>
                    <a:pt x="1378947" y="2855296"/>
                    <a:pt x="888334" y="2855296"/>
                  </a:cubicBezTo>
                  <a:cubicBezTo>
                    <a:pt x="397721" y="2855296"/>
                    <a:pt x="0" y="2457575"/>
                    <a:pt x="0" y="1966963"/>
                  </a:cubicBezTo>
                  <a:cubicBezTo>
                    <a:pt x="0" y="1844309"/>
                    <a:pt x="24858" y="1727462"/>
                    <a:pt x="69811" y="1621184"/>
                  </a:cubicBezTo>
                  <a:lnTo>
                    <a:pt x="78532" y="1605113"/>
                  </a:lnTo>
                  <a:lnTo>
                    <a:pt x="444167" y="325663"/>
                  </a:lnTo>
                  <a:lnTo>
                    <a:pt x="446214" y="325663"/>
                  </a:lnTo>
                  <a:lnTo>
                    <a:pt x="452993" y="302754"/>
                  </a:lnTo>
                  <a:cubicBezTo>
                    <a:pt x="524717" y="124838"/>
                    <a:pt x="692630" y="0"/>
                    <a:pt x="888331"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31">
              <a:extLst>
                <a:ext uri="{FF2B5EF4-FFF2-40B4-BE49-F238E27FC236}">
                  <a16:creationId xmlns:a16="http://schemas.microsoft.com/office/drawing/2014/main" xmlns="" id="{8A562F82-B22F-4283-9854-B4A7ED8D30BA}"/>
                </a:ext>
              </a:extLst>
            </p:cNvPr>
            <p:cNvSpPr/>
            <p:nvPr/>
          </p:nvSpPr>
          <p:spPr>
            <a:xfrm>
              <a:off x="1546300" y="2290790"/>
              <a:ext cx="1269089" cy="1269089"/>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TextBox 265">
              <a:extLst>
                <a:ext uri="{FF2B5EF4-FFF2-40B4-BE49-F238E27FC236}">
                  <a16:creationId xmlns:a16="http://schemas.microsoft.com/office/drawing/2014/main" xmlns="" id="{878FF493-9D10-40FB-B3E4-2626BA77B9F9}"/>
                </a:ext>
              </a:extLst>
            </p:cNvPr>
            <p:cNvSpPr txBox="1"/>
            <p:nvPr/>
          </p:nvSpPr>
          <p:spPr>
            <a:xfrm>
              <a:off x="1106948" y="6282719"/>
              <a:ext cx="2185380" cy="737889"/>
            </a:xfrm>
            <a:prstGeom prst="rect">
              <a:avLst/>
            </a:prstGeom>
            <a:noFill/>
          </p:spPr>
          <p:txBody>
            <a:bodyPr wrap="square" rtlCol="0">
              <a:spAutoFit/>
            </a:bodyPr>
            <a:lstStyle/>
            <a:p>
              <a:pPr algn="ctr"/>
              <a:r>
                <a:rPr lang="el-GR" sz="1400" b="1" dirty="0" smtClean="0">
                  <a:latin typeface="Book Antiqua" pitchFamily="18" charset="0"/>
                </a:rPr>
                <a:t>Μεθοδολογία</a:t>
              </a:r>
            </a:p>
            <a:p>
              <a:pPr algn="ctr"/>
              <a:r>
                <a:rPr lang="el-GR" sz="1400" b="1" dirty="0" smtClean="0">
                  <a:latin typeface="Book Antiqua" pitchFamily="18" charset="0"/>
                </a:rPr>
                <a:t>Έρευνας</a:t>
              </a:r>
              <a:endParaRPr lang="en-US" sz="1400" b="1" dirty="0">
                <a:latin typeface="Book Antiqua" pitchFamily="18" charset="0"/>
              </a:endParaRPr>
            </a:p>
          </p:txBody>
        </p:sp>
        <p:sp>
          <p:nvSpPr>
            <p:cNvPr id="267" name="Oval 35">
              <a:extLst>
                <a:ext uri="{FF2B5EF4-FFF2-40B4-BE49-F238E27FC236}">
                  <a16:creationId xmlns:a16="http://schemas.microsoft.com/office/drawing/2014/main" xmlns="" id="{1891D752-C975-4928-9EC5-C7C0AB8D72D8}"/>
                </a:ext>
              </a:extLst>
            </p:cNvPr>
            <p:cNvSpPr/>
            <p:nvPr/>
          </p:nvSpPr>
          <p:spPr>
            <a:xfrm>
              <a:off x="1537398" y="5600872"/>
              <a:ext cx="1269089" cy="242617"/>
            </a:xfrm>
            <a:prstGeom prst="ellipse">
              <a:avLst/>
            </a:prstGeom>
            <a:solidFill>
              <a:schemeClr val="tx1">
                <a:alpha val="54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8" name="Group 36">
            <a:extLst>
              <a:ext uri="{FF2B5EF4-FFF2-40B4-BE49-F238E27FC236}">
                <a16:creationId xmlns:a16="http://schemas.microsoft.com/office/drawing/2014/main" xmlns="" id="{13EF82BD-E035-4605-9902-15924B6AF364}"/>
              </a:ext>
            </a:extLst>
          </p:cNvPr>
          <p:cNvGrpSpPr/>
          <p:nvPr/>
        </p:nvGrpSpPr>
        <p:grpSpPr>
          <a:xfrm>
            <a:off x="6768040" y="1962150"/>
            <a:ext cx="1618481" cy="4063276"/>
            <a:chOff x="994288" y="953137"/>
            <a:chExt cx="2475588" cy="5730375"/>
          </a:xfrm>
        </p:grpSpPr>
        <p:sp>
          <p:nvSpPr>
            <p:cNvPr id="257" name="Freeform: Shape 38">
              <a:extLst>
                <a:ext uri="{FF2B5EF4-FFF2-40B4-BE49-F238E27FC236}">
                  <a16:creationId xmlns:a16="http://schemas.microsoft.com/office/drawing/2014/main" xmlns="" id="{7EBEC452-E0FE-4B1D-B9A1-73DB78AF55E0}"/>
                </a:ext>
              </a:extLst>
            </p:cNvPr>
            <p:cNvSpPr/>
            <p:nvPr/>
          </p:nvSpPr>
          <p:spPr>
            <a:xfrm>
              <a:off x="1283610" y="953137"/>
              <a:ext cx="1776667" cy="2855296"/>
            </a:xfrm>
            <a:custGeom>
              <a:avLst/>
              <a:gdLst>
                <a:gd name="connsiteX0" fmla="*/ 888331 w 1776667"/>
                <a:gd name="connsiteY0" fmla="*/ 0 h 2855296"/>
                <a:gd name="connsiteX1" fmla="*/ 1252911 w 1776667"/>
                <a:gd name="connsiteY1" fmla="*/ 180390 h 2855296"/>
                <a:gd name="connsiteX2" fmla="*/ 1288895 w 1776667"/>
                <a:gd name="connsiteY2" fmla="*/ 242616 h 2855296"/>
                <a:gd name="connsiteX3" fmla="*/ 1132060 w 1776667"/>
                <a:gd name="connsiteY3" fmla="*/ 242616 h 2855296"/>
                <a:gd name="connsiteX4" fmla="*/ 1108185 w 1776667"/>
                <a:gd name="connsiteY4" fmla="*/ 213679 h 2855296"/>
                <a:gd name="connsiteX5" fmla="*/ 888334 w 1776667"/>
                <a:gd name="connsiteY5" fmla="*/ 122614 h 2855296"/>
                <a:gd name="connsiteX6" fmla="*/ 577417 w 1776667"/>
                <a:gd name="connsiteY6" fmla="*/ 433531 h 2855296"/>
                <a:gd name="connsiteX7" fmla="*/ 888334 w 1776667"/>
                <a:gd name="connsiteY7" fmla="*/ 744447 h 2855296"/>
                <a:gd name="connsiteX8" fmla="*/ 1199251 w 1776667"/>
                <a:gd name="connsiteY8" fmla="*/ 433531 h 2855296"/>
                <a:gd name="connsiteX9" fmla="*/ 1189108 w 1776667"/>
                <a:gd name="connsiteY9" fmla="*/ 383293 h 2855296"/>
                <a:gd name="connsiteX10" fmla="*/ 1349060 w 1776667"/>
                <a:gd name="connsiteY10" fmla="*/ 383293 h 2855296"/>
                <a:gd name="connsiteX11" fmla="*/ 1702435 w 1776667"/>
                <a:gd name="connsiteY11" fmla="*/ 1613034 h 2855296"/>
                <a:gd name="connsiteX12" fmla="*/ 1706858 w 1776667"/>
                <a:gd name="connsiteY12" fmla="*/ 1621184 h 2855296"/>
                <a:gd name="connsiteX13" fmla="*/ 1776667 w 1776667"/>
                <a:gd name="connsiteY13" fmla="*/ 1966963 h 2855296"/>
                <a:gd name="connsiteX14" fmla="*/ 888334 w 1776667"/>
                <a:gd name="connsiteY14" fmla="*/ 2855296 h 2855296"/>
                <a:gd name="connsiteX15" fmla="*/ 0 w 1776667"/>
                <a:gd name="connsiteY15" fmla="*/ 1966963 h 2855296"/>
                <a:gd name="connsiteX16" fmla="*/ 69811 w 1776667"/>
                <a:gd name="connsiteY16" fmla="*/ 1621184 h 2855296"/>
                <a:gd name="connsiteX17" fmla="*/ 78532 w 1776667"/>
                <a:gd name="connsiteY17" fmla="*/ 1605113 h 2855296"/>
                <a:gd name="connsiteX18" fmla="*/ 444167 w 1776667"/>
                <a:gd name="connsiteY18" fmla="*/ 325663 h 2855296"/>
                <a:gd name="connsiteX19" fmla="*/ 446214 w 1776667"/>
                <a:gd name="connsiteY19" fmla="*/ 325663 h 2855296"/>
                <a:gd name="connsiteX20" fmla="*/ 452993 w 1776667"/>
                <a:gd name="connsiteY20" fmla="*/ 302754 h 2855296"/>
                <a:gd name="connsiteX21" fmla="*/ 888331 w 1776667"/>
                <a:gd name="connsiteY21" fmla="*/ 0 h 285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6667" h="2855296">
                  <a:moveTo>
                    <a:pt x="888331" y="0"/>
                  </a:moveTo>
                  <a:cubicBezTo>
                    <a:pt x="1035109" y="0"/>
                    <a:pt x="1166253" y="70221"/>
                    <a:pt x="1252911" y="180390"/>
                  </a:cubicBezTo>
                  <a:lnTo>
                    <a:pt x="1288895" y="242616"/>
                  </a:lnTo>
                  <a:lnTo>
                    <a:pt x="1132060" y="242616"/>
                  </a:lnTo>
                  <a:lnTo>
                    <a:pt x="1108185" y="213679"/>
                  </a:lnTo>
                  <a:cubicBezTo>
                    <a:pt x="1051920" y="157414"/>
                    <a:pt x="974191" y="122614"/>
                    <a:pt x="888334" y="122614"/>
                  </a:cubicBezTo>
                  <a:cubicBezTo>
                    <a:pt x="716620" y="122614"/>
                    <a:pt x="577417" y="261816"/>
                    <a:pt x="577417" y="433531"/>
                  </a:cubicBezTo>
                  <a:cubicBezTo>
                    <a:pt x="577417" y="605245"/>
                    <a:pt x="716620" y="744447"/>
                    <a:pt x="888334" y="744447"/>
                  </a:cubicBezTo>
                  <a:cubicBezTo>
                    <a:pt x="1060048" y="744447"/>
                    <a:pt x="1199251" y="605245"/>
                    <a:pt x="1199251" y="433531"/>
                  </a:cubicBezTo>
                  <a:lnTo>
                    <a:pt x="1189108" y="383293"/>
                  </a:lnTo>
                  <a:lnTo>
                    <a:pt x="1349060" y="383293"/>
                  </a:lnTo>
                  <a:lnTo>
                    <a:pt x="1702435" y="1613034"/>
                  </a:lnTo>
                  <a:lnTo>
                    <a:pt x="1706858" y="1621184"/>
                  </a:lnTo>
                  <a:cubicBezTo>
                    <a:pt x="1751810" y="1727462"/>
                    <a:pt x="1776667" y="1844309"/>
                    <a:pt x="1776667" y="1966963"/>
                  </a:cubicBezTo>
                  <a:cubicBezTo>
                    <a:pt x="1776667" y="2457575"/>
                    <a:pt x="1378947" y="2855296"/>
                    <a:pt x="888334" y="2855296"/>
                  </a:cubicBezTo>
                  <a:cubicBezTo>
                    <a:pt x="397721" y="2855296"/>
                    <a:pt x="0" y="2457575"/>
                    <a:pt x="0" y="1966963"/>
                  </a:cubicBezTo>
                  <a:cubicBezTo>
                    <a:pt x="0" y="1844309"/>
                    <a:pt x="24858" y="1727462"/>
                    <a:pt x="69811" y="1621184"/>
                  </a:cubicBezTo>
                  <a:lnTo>
                    <a:pt x="78532" y="1605113"/>
                  </a:lnTo>
                  <a:lnTo>
                    <a:pt x="444167" y="325663"/>
                  </a:lnTo>
                  <a:lnTo>
                    <a:pt x="446214" y="325663"/>
                  </a:lnTo>
                  <a:lnTo>
                    <a:pt x="452993" y="302754"/>
                  </a:lnTo>
                  <a:cubicBezTo>
                    <a:pt x="524717" y="124838"/>
                    <a:pt x="692630" y="0"/>
                    <a:pt x="888331"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39">
              <a:extLst>
                <a:ext uri="{FF2B5EF4-FFF2-40B4-BE49-F238E27FC236}">
                  <a16:creationId xmlns:a16="http://schemas.microsoft.com/office/drawing/2014/main" xmlns="" id="{10A711E9-E881-4D93-B6AE-17238A844FEA}"/>
                </a:ext>
              </a:extLst>
            </p:cNvPr>
            <p:cNvSpPr/>
            <p:nvPr/>
          </p:nvSpPr>
          <p:spPr>
            <a:xfrm>
              <a:off x="1546300" y="2290790"/>
              <a:ext cx="1269089" cy="1269089"/>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TextBox 259">
              <a:extLst>
                <a:ext uri="{FF2B5EF4-FFF2-40B4-BE49-F238E27FC236}">
                  <a16:creationId xmlns:a16="http://schemas.microsoft.com/office/drawing/2014/main" xmlns="" id="{DE2B5DB6-468A-4A6B-8F4B-05FD0BAC1058}"/>
                </a:ext>
              </a:extLst>
            </p:cNvPr>
            <p:cNvSpPr txBox="1"/>
            <p:nvPr/>
          </p:nvSpPr>
          <p:spPr>
            <a:xfrm>
              <a:off x="994288" y="6249459"/>
              <a:ext cx="2475588" cy="434053"/>
            </a:xfrm>
            <a:prstGeom prst="rect">
              <a:avLst/>
            </a:prstGeom>
            <a:noFill/>
          </p:spPr>
          <p:txBody>
            <a:bodyPr wrap="square" rtlCol="0">
              <a:spAutoFit/>
            </a:bodyPr>
            <a:lstStyle/>
            <a:p>
              <a:pPr algn="ctr"/>
              <a:r>
                <a:rPr lang="el-GR" sz="1400" b="1" dirty="0" smtClean="0">
                  <a:latin typeface="Book Antiqua" pitchFamily="18" charset="0"/>
                </a:rPr>
                <a:t>Αποτελέσματα</a:t>
              </a:r>
              <a:endParaRPr lang="en-US" sz="1400" b="1" dirty="0">
                <a:latin typeface="Book Antiqua" pitchFamily="18" charset="0"/>
              </a:endParaRPr>
            </a:p>
          </p:txBody>
        </p:sp>
        <p:sp>
          <p:nvSpPr>
            <p:cNvPr id="261" name="Oval 43">
              <a:extLst>
                <a:ext uri="{FF2B5EF4-FFF2-40B4-BE49-F238E27FC236}">
                  <a16:creationId xmlns:a16="http://schemas.microsoft.com/office/drawing/2014/main" xmlns="" id="{F114E508-7321-4820-B5A4-2D3E19C65AA9}"/>
                </a:ext>
              </a:extLst>
            </p:cNvPr>
            <p:cNvSpPr/>
            <p:nvPr/>
          </p:nvSpPr>
          <p:spPr>
            <a:xfrm>
              <a:off x="1537398" y="5600872"/>
              <a:ext cx="1269089" cy="242617"/>
            </a:xfrm>
            <a:prstGeom prst="ellipse">
              <a:avLst/>
            </a:prstGeom>
            <a:solidFill>
              <a:schemeClr val="tx1">
                <a:alpha val="54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9" name="Group 44">
            <a:extLst>
              <a:ext uri="{FF2B5EF4-FFF2-40B4-BE49-F238E27FC236}">
                <a16:creationId xmlns:a16="http://schemas.microsoft.com/office/drawing/2014/main" xmlns="" id="{D7F675F8-CAB5-4869-8911-53818DAA0DFE}"/>
              </a:ext>
            </a:extLst>
          </p:cNvPr>
          <p:cNvGrpSpPr/>
          <p:nvPr/>
        </p:nvGrpSpPr>
        <p:grpSpPr>
          <a:xfrm>
            <a:off x="8348422" y="1962150"/>
            <a:ext cx="1628424" cy="4262152"/>
            <a:chOff x="955824" y="953137"/>
            <a:chExt cx="2490796" cy="6010846"/>
          </a:xfrm>
        </p:grpSpPr>
        <p:sp>
          <p:nvSpPr>
            <p:cNvPr id="251" name="Freeform: Shape 46">
              <a:extLst>
                <a:ext uri="{FF2B5EF4-FFF2-40B4-BE49-F238E27FC236}">
                  <a16:creationId xmlns:a16="http://schemas.microsoft.com/office/drawing/2014/main" xmlns="" id="{AB1D8213-D06E-442A-8C2F-D5FED424FBC6}"/>
                </a:ext>
              </a:extLst>
            </p:cNvPr>
            <p:cNvSpPr/>
            <p:nvPr/>
          </p:nvSpPr>
          <p:spPr>
            <a:xfrm>
              <a:off x="1283610" y="953137"/>
              <a:ext cx="1776667" cy="2855296"/>
            </a:xfrm>
            <a:custGeom>
              <a:avLst/>
              <a:gdLst>
                <a:gd name="connsiteX0" fmla="*/ 888331 w 1776667"/>
                <a:gd name="connsiteY0" fmla="*/ 0 h 2855296"/>
                <a:gd name="connsiteX1" fmla="*/ 1252911 w 1776667"/>
                <a:gd name="connsiteY1" fmla="*/ 180390 h 2855296"/>
                <a:gd name="connsiteX2" fmla="*/ 1288895 w 1776667"/>
                <a:gd name="connsiteY2" fmla="*/ 242616 h 2855296"/>
                <a:gd name="connsiteX3" fmla="*/ 1132060 w 1776667"/>
                <a:gd name="connsiteY3" fmla="*/ 242616 h 2855296"/>
                <a:gd name="connsiteX4" fmla="*/ 1108185 w 1776667"/>
                <a:gd name="connsiteY4" fmla="*/ 213679 h 2855296"/>
                <a:gd name="connsiteX5" fmla="*/ 888334 w 1776667"/>
                <a:gd name="connsiteY5" fmla="*/ 122614 h 2855296"/>
                <a:gd name="connsiteX6" fmla="*/ 577417 w 1776667"/>
                <a:gd name="connsiteY6" fmla="*/ 433531 h 2855296"/>
                <a:gd name="connsiteX7" fmla="*/ 888334 w 1776667"/>
                <a:gd name="connsiteY7" fmla="*/ 744447 h 2855296"/>
                <a:gd name="connsiteX8" fmla="*/ 1199251 w 1776667"/>
                <a:gd name="connsiteY8" fmla="*/ 433531 h 2855296"/>
                <a:gd name="connsiteX9" fmla="*/ 1189108 w 1776667"/>
                <a:gd name="connsiteY9" fmla="*/ 383293 h 2855296"/>
                <a:gd name="connsiteX10" fmla="*/ 1349060 w 1776667"/>
                <a:gd name="connsiteY10" fmla="*/ 383293 h 2855296"/>
                <a:gd name="connsiteX11" fmla="*/ 1702435 w 1776667"/>
                <a:gd name="connsiteY11" fmla="*/ 1613034 h 2855296"/>
                <a:gd name="connsiteX12" fmla="*/ 1706858 w 1776667"/>
                <a:gd name="connsiteY12" fmla="*/ 1621184 h 2855296"/>
                <a:gd name="connsiteX13" fmla="*/ 1776667 w 1776667"/>
                <a:gd name="connsiteY13" fmla="*/ 1966963 h 2855296"/>
                <a:gd name="connsiteX14" fmla="*/ 888334 w 1776667"/>
                <a:gd name="connsiteY14" fmla="*/ 2855296 h 2855296"/>
                <a:gd name="connsiteX15" fmla="*/ 0 w 1776667"/>
                <a:gd name="connsiteY15" fmla="*/ 1966963 h 2855296"/>
                <a:gd name="connsiteX16" fmla="*/ 69811 w 1776667"/>
                <a:gd name="connsiteY16" fmla="*/ 1621184 h 2855296"/>
                <a:gd name="connsiteX17" fmla="*/ 78532 w 1776667"/>
                <a:gd name="connsiteY17" fmla="*/ 1605113 h 2855296"/>
                <a:gd name="connsiteX18" fmla="*/ 444167 w 1776667"/>
                <a:gd name="connsiteY18" fmla="*/ 325663 h 2855296"/>
                <a:gd name="connsiteX19" fmla="*/ 446214 w 1776667"/>
                <a:gd name="connsiteY19" fmla="*/ 325663 h 2855296"/>
                <a:gd name="connsiteX20" fmla="*/ 452993 w 1776667"/>
                <a:gd name="connsiteY20" fmla="*/ 302754 h 2855296"/>
                <a:gd name="connsiteX21" fmla="*/ 888331 w 1776667"/>
                <a:gd name="connsiteY21" fmla="*/ 0 h 285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6667" h="2855296">
                  <a:moveTo>
                    <a:pt x="888331" y="0"/>
                  </a:moveTo>
                  <a:cubicBezTo>
                    <a:pt x="1035109" y="0"/>
                    <a:pt x="1166253" y="70221"/>
                    <a:pt x="1252911" y="180390"/>
                  </a:cubicBezTo>
                  <a:lnTo>
                    <a:pt x="1288895" y="242616"/>
                  </a:lnTo>
                  <a:lnTo>
                    <a:pt x="1132060" y="242616"/>
                  </a:lnTo>
                  <a:lnTo>
                    <a:pt x="1108185" y="213679"/>
                  </a:lnTo>
                  <a:cubicBezTo>
                    <a:pt x="1051920" y="157414"/>
                    <a:pt x="974191" y="122614"/>
                    <a:pt x="888334" y="122614"/>
                  </a:cubicBezTo>
                  <a:cubicBezTo>
                    <a:pt x="716620" y="122614"/>
                    <a:pt x="577417" y="261816"/>
                    <a:pt x="577417" y="433531"/>
                  </a:cubicBezTo>
                  <a:cubicBezTo>
                    <a:pt x="577417" y="605245"/>
                    <a:pt x="716620" y="744447"/>
                    <a:pt x="888334" y="744447"/>
                  </a:cubicBezTo>
                  <a:cubicBezTo>
                    <a:pt x="1060048" y="744447"/>
                    <a:pt x="1199251" y="605245"/>
                    <a:pt x="1199251" y="433531"/>
                  </a:cubicBezTo>
                  <a:lnTo>
                    <a:pt x="1189108" y="383293"/>
                  </a:lnTo>
                  <a:lnTo>
                    <a:pt x="1349060" y="383293"/>
                  </a:lnTo>
                  <a:lnTo>
                    <a:pt x="1702435" y="1613034"/>
                  </a:lnTo>
                  <a:lnTo>
                    <a:pt x="1706858" y="1621184"/>
                  </a:lnTo>
                  <a:cubicBezTo>
                    <a:pt x="1751810" y="1727462"/>
                    <a:pt x="1776667" y="1844309"/>
                    <a:pt x="1776667" y="1966963"/>
                  </a:cubicBezTo>
                  <a:cubicBezTo>
                    <a:pt x="1776667" y="2457575"/>
                    <a:pt x="1378947" y="2855296"/>
                    <a:pt x="888334" y="2855296"/>
                  </a:cubicBezTo>
                  <a:cubicBezTo>
                    <a:pt x="397721" y="2855296"/>
                    <a:pt x="0" y="2457575"/>
                    <a:pt x="0" y="1966963"/>
                  </a:cubicBezTo>
                  <a:cubicBezTo>
                    <a:pt x="0" y="1844309"/>
                    <a:pt x="24858" y="1727462"/>
                    <a:pt x="69811" y="1621184"/>
                  </a:cubicBezTo>
                  <a:lnTo>
                    <a:pt x="78532" y="1605113"/>
                  </a:lnTo>
                  <a:lnTo>
                    <a:pt x="444167" y="325663"/>
                  </a:lnTo>
                  <a:lnTo>
                    <a:pt x="446214" y="325663"/>
                  </a:lnTo>
                  <a:lnTo>
                    <a:pt x="452993" y="302754"/>
                  </a:lnTo>
                  <a:cubicBezTo>
                    <a:pt x="524717" y="124838"/>
                    <a:pt x="692630" y="0"/>
                    <a:pt x="888331"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47">
              <a:extLst>
                <a:ext uri="{FF2B5EF4-FFF2-40B4-BE49-F238E27FC236}">
                  <a16:creationId xmlns:a16="http://schemas.microsoft.com/office/drawing/2014/main" xmlns="" id="{A850E083-4780-4CD7-A1B8-A19A5B3B01C0}"/>
                </a:ext>
              </a:extLst>
            </p:cNvPr>
            <p:cNvSpPr/>
            <p:nvPr/>
          </p:nvSpPr>
          <p:spPr>
            <a:xfrm>
              <a:off x="1546300" y="2290790"/>
              <a:ext cx="1269089" cy="1269089"/>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TextBox 253">
              <a:extLst>
                <a:ext uri="{FF2B5EF4-FFF2-40B4-BE49-F238E27FC236}">
                  <a16:creationId xmlns:a16="http://schemas.microsoft.com/office/drawing/2014/main" xmlns="" id="{96F4EB3D-6872-4A21-BA9C-309D4761A967}"/>
                </a:ext>
              </a:extLst>
            </p:cNvPr>
            <p:cNvSpPr txBox="1"/>
            <p:nvPr/>
          </p:nvSpPr>
          <p:spPr>
            <a:xfrm>
              <a:off x="955824" y="6226094"/>
              <a:ext cx="2490796" cy="737889"/>
            </a:xfrm>
            <a:prstGeom prst="rect">
              <a:avLst/>
            </a:prstGeom>
            <a:noFill/>
          </p:spPr>
          <p:txBody>
            <a:bodyPr wrap="square" rtlCol="0">
              <a:spAutoFit/>
            </a:bodyPr>
            <a:lstStyle/>
            <a:p>
              <a:pPr algn="ctr"/>
              <a:r>
                <a:rPr lang="el-GR" sz="1400" b="1" dirty="0" smtClean="0">
                  <a:latin typeface="Book Antiqua" pitchFamily="18" charset="0"/>
                </a:rPr>
                <a:t>Συμπεράσματα-</a:t>
              </a:r>
            </a:p>
            <a:p>
              <a:pPr algn="ctr"/>
              <a:r>
                <a:rPr lang="el-GR" sz="1400" b="1" dirty="0" smtClean="0">
                  <a:latin typeface="Book Antiqua" pitchFamily="18" charset="0"/>
                </a:rPr>
                <a:t>Περιορισμοί</a:t>
              </a:r>
              <a:endParaRPr lang="en-US" sz="1400" b="1" dirty="0">
                <a:latin typeface="Book Antiqua" pitchFamily="18" charset="0"/>
              </a:endParaRPr>
            </a:p>
          </p:txBody>
        </p:sp>
        <p:sp>
          <p:nvSpPr>
            <p:cNvPr id="255" name="Oval 51">
              <a:extLst>
                <a:ext uri="{FF2B5EF4-FFF2-40B4-BE49-F238E27FC236}">
                  <a16:creationId xmlns:a16="http://schemas.microsoft.com/office/drawing/2014/main" xmlns="" id="{2BA5C269-CF8F-4725-9A5D-5EA76B18DC63}"/>
                </a:ext>
              </a:extLst>
            </p:cNvPr>
            <p:cNvSpPr/>
            <p:nvPr/>
          </p:nvSpPr>
          <p:spPr>
            <a:xfrm>
              <a:off x="1537398" y="5600872"/>
              <a:ext cx="1269089" cy="242617"/>
            </a:xfrm>
            <a:prstGeom prst="ellipse">
              <a:avLst/>
            </a:prstGeom>
            <a:solidFill>
              <a:schemeClr val="tx1">
                <a:alpha val="54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0" name="Rectangle 9">
            <a:extLst>
              <a:ext uri="{FF2B5EF4-FFF2-40B4-BE49-F238E27FC236}">
                <a16:creationId xmlns:a16="http://schemas.microsoft.com/office/drawing/2014/main" xmlns="" id="{7AA454BA-06EE-4741-BF79-6F0D08432470}"/>
              </a:ext>
            </a:extLst>
          </p:cNvPr>
          <p:cNvSpPr/>
          <p:nvPr/>
        </p:nvSpPr>
        <p:spPr>
          <a:xfrm>
            <a:off x="9831799" y="2138018"/>
            <a:ext cx="1113937" cy="9723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Ομάδα 88"/>
          <p:cNvGrpSpPr/>
          <p:nvPr/>
        </p:nvGrpSpPr>
        <p:grpSpPr>
          <a:xfrm>
            <a:off x="710085" y="2285998"/>
            <a:ext cx="540920" cy="2497680"/>
            <a:chOff x="710085" y="2285998"/>
            <a:chExt cx="540920" cy="2497680"/>
          </a:xfrm>
        </p:grpSpPr>
        <p:sp>
          <p:nvSpPr>
            <p:cNvPr id="90" name="TextBox 89">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91" name="TextBox 90">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92" name="Ομάδα 91"/>
          <p:cNvGrpSpPr/>
          <p:nvPr/>
        </p:nvGrpSpPr>
        <p:grpSpPr>
          <a:xfrm>
            <a:off x="-84044" y="2525350"/>
            <a:ext cx="561368" cy="1992086"/>
            <a:chOff x="-84044" y="2525350"/>
            <a:chExt cx="561368" cy="1992086"/>
          </a:xfrm>
        </p:grpSpPr>
        <p:sp>
          <p:nvSpPr>
            <p:cNvPr id="93" name="TextBox 92">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94" name="Ορθογώνιο 93"/>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5693" y="3050243"/>
            <a:ext cx="583257" cy="583257"/>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0028" y="3070178"/>
            <a:ext cx="565243" cy="565243"/>
          </a:xfrm>
          <a:prstGeom prst="rect">
            <a:avLst/>
          </a:prstGeom>
        </p:spPr>
      </p:pic>
      <p:pic>
        <p:nvPicPr>
          <p:cNvPr id="6" name="Εικόνα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7304035" y="3089875"/>
            <a:ext cx="552428" cy="552428"/>
          </a:xfrm>
          <a:prstGeom prst="rect">
            <a:avLst/>
          </a:prstGeom>
        </p:spPr>
      </p:pic>
      <p:pic>
        <p:nvPicPr>
          <p:cNvPr id="7" name="Εικόνα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flipV="1">
            <a:off x="8842258" y="3108925"/>
            <a:ext cx="549392" cy="549392"/>
          </a:xfrm>
          <a:prstGeom prst="rect">
            <a:avLst/>
          </a:prstGeom>
        </p:spPr>
      </p:pic>
      <p:pic>
        <p:nvPicPr>
          <p:cNvPr id="11" name="Εικόνα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97498" y="3133170"/>
            <a:ext cx="506239" cy="506239"/>
          </a:xfrm>
          <a:prstGeom prst="rect">
            <a:avLst/>
          </a:prstGeom>
        </p:spPr>
      </p:pic>
      <p:sp>
        <p:nvSpPr>
          <p:cNvPr id="12" name="TextBox 11"/>
          <p:cNvSpPr txBox="1"/>
          <p:nvPr/>
        </p:nvSpPr>
        <p:spPr>
          <a:xfrm>
            <a:off x="2502843" y="4876799"/>
            <a:ext cx="583257" cy="584775"/>
          </a:xfrm>
          <a:prstGeom prst="rect">
            <a:avLst/>
          </a:prstGeom>
          <a:noFill/>
        </p:spPr>
        <p:txBody>
          <a:bodyPr wrap="square" rtlCol="0">
            <a:spAutoFit/>
          </a:bodyPr>
          <a:lstStyle/>
          <a:p>
            <a:r>
              <a:rPr lang="el-GR" sz="3200" b="1" dirty="0" smtClean="0">
                <a:solidFill>
                  <a:schemeClr val="accent4">
                    <a:lumMod val="75000"/>
                  </a:schemeClr>
                </a:solidFill>
                <a:latin typeface="Book Antiqua" pitchFamily="18" charset="0"/>
              </a:rPr>
              <a:t>α</a:t>
            </a:r>
            <a:endParaRPr lang="en-US" sz="3200" b="1" dirty="0">
              <a:solidFill>
                <a:schemeClr val="accent4">
                  <a:lumMod val="75000"/>
                </a:schemeClr>
              </a:solidFill>
              <a:latin typeface="Book Antiqua" pitchFamily="18" charset="0"/>
            </a:endParaRPr>
          </a:p>
        </p:txBody>
      </p:sp>
      <p:sp>
        <p:nvSpPr>
          <p:cNvPr id="107" name="TextBox 106"/>
          <p:cNvSpPr txBox="1"/>
          <p:nvPr/>
        </p:nvSpPr>
        <p:spPr>
          <a:xfrm>
            <a:off x="4100975" y="4895848"/>
            <a:ext cx="583257" cy="584775"/>
          </a:xfrm>
          <a:prstGeom prst="rect">
            <a:avLst/>
          </a:prstGeom>
          <a:noFill/>
        </p:spPr>
        <p:txBody>
          <a:bodyPr wrap="square" rtlCol="0">
            <a:spAutoFit/>
          </a:bodyPr>
          <a:lstStyle/>
          <a:p>
            <a:r>
              <a:rPr lang="el-GR" sz="3200" b="1" dirty="0" smtClean="0">
                <a:solidFill>
                  <a:schemeClr val="accent4">
                    <a:lumMod val="75000"/>
                  </a:schemeClr>
                </a:solidFill>
                <a:latin typeface="Book Antiqua" pitchFamily="18" charset="0"/>
              </a:rPr>
              <a:t>β</a:t>
            </a:r>
            <a:endParaRPr lang="en-US" sz="3200" b="1" dirty="0">
              <a:solidFill>
                <a:schemeClr val="accent4">
                  <a:lumMod val="75000"/>
                </a:schemeClr>
              </a:solidFill>
              <a:latin typeface="Book Antiqua" pitchFamily="18" charset="0"/>
            </a:endParaRPr>
          </a:p>
        </p:txBody>
      </p:sp>
      <p:sp>
        <p:nvSpPr>
          <p:cNvPr id="110" name="TextBox 109"/>
          <p:cNvSpPr txBox="1"/>
          <p:nvPr/>
        </p:nvSpPr>
        <p:spPr>
          <a:xfrm>
            <a:off x="5732953" y="4845010"/>
            <a:ext cx="583257" cy="584775"/>
          </a:xfrm>
          <a:prstGeom prst="rect">
            <a:avLst/>
          </a:prstGeom>
          <a:noFill/>
        </p:spPr>
        <p:txBody>
          <a:bodyPr wrap="square" rtlCol="0">
            <a:spAutoFit/>
          </a:bodyPr>
          <a:lstStyle/>
          <a:p>
            <a:r>
              <a:rPr lang="el-GR" sz="3200" b="1" dirty="0">
                <a:solidFill>
                  <a:schemeClr val="accent4">
                    <a:lumMod val="75000"/>
                  </a:schemeClr>
                </a:solidFill>
                <a:latin typeface="Book Antiqua" pitchFamily="18" charset="0"/>
              </a:rPr>
              <a:t>γ</a:t>
            </a:r>
            <a:endParaRPr lang="en-US" sz="3200" b="1" dirty="0">
              <a:solidFill>
                <a:schemeClr val="accent4">
                  <a:lumMod val="75000"/>
                </a:schemeClr>
              </a:solidFill>
              <a:latin typeface="Book Antiqua" pitchFamily="18" charset="0"/>
            </a:endParaRPr>
          </a:p>
        </p:txBody>
      </p:sp>
      <p:sp>
        <p:nvSpPr>
          <p:cNvPr id="111" name="TextBox 110"/>
          <p:cNvSpPr txBox="1"/>
          <p:nvPr/>
        </p:nvSpPr>
        <p:spPr>
          <a:xfrm>
            <a:off x="7322533" y="4864593"/>
            <a:ext cx="583257" cy="584775"/>
          </a:xfrm>
          <a:prstGeom prst="rect">
            <a:avLst/>
          </a:prstGeom>
          <a:noFill/>
        </p:spPr>
        <p:txBody>
          <a:bodyPr wrap="square" rtlCol="0">
            <a:spAutoFit/>
          </a:bodyPr>
          <a:lstStyle/>
          <a:p>
            <a:r>
              <a:rPr lang="el-GR" sz="3200" b="1" dirty="0">
                <a:solidFill>
                  <a:schemeClr val="accent4">
                    <a:lumMod val="75000"/>
                  </a:schemeClr>
                </a:solidFill>
                <a:latin typeface="Book Antiqua" pitchFamily="18" charset="0"/>
              </a:rPr>
              <a:t>δ</a:t>
            </a:r>
            <a:endParaRPr lang="en-US" sz="3200" b="1" dirty="0">
              <a:solidFill>
                <a:schemeClr val="accent4">
                  <a:lumMod val="75000"/>
                </a:schemeClr>
              </a:solidFill>
              <a:latin typeface="Book Antiqua" pitchFamily="18" charset="0"/>
            </a:endParaRPr>
          </a:p>
        </p:txBody>
      </p:sp>
      <p:sp>
        <p:nvSpPr>
          <p:cNvPr id="112" name="TextBox 111"/>
          <p:cNvSpPr txBox="1"/>
          <p:nvPr/>
        </p:nvSpPr>
        <p:spPr>
          <a:xfrm>
            <a:off x="8963246" y="4859876"/>
            <a:ext cx="583257" cy="584775"/>
          </a:xfrm>
          <a:prstGeom prst="rect">
            <a:avLst/>
          </a:prstGeom>
          <a:noFill/>
        </p:spPr>
        <p:txBody>
          <a:bodyPr wrap="square" rtlCol="0">
            <a:spAutoFit/>
          </a:bodyPr>
          <a:lstStyle/>
          <a:p>
            <a:r>
              <a:rPr lang="el-GR" sz="3200" b="1" dirty="0">
                <a:solidFill>
                  <a:schemeClr val="accent4">
                    <a:lumMod val="75000"/>
                  </a:schemeClr>
                </a:solidFill>
                <a:latin typeface="Book Antiqua" pitchFamily="18" charset="0"/>
              </a:rPr>
              <a:t>ε</a:t>
            </a:r>
            <a:endParaRPr lang="en-US" sz="3200" b="1" dirty="0">
              <a:solidFill>
                <a:schemeClr val="accent4">
                  <a:lumMod val="75000"/>
                </a:schemeClr>
              </a:solidFill>
              <a:latin typeface="Book Antiqua" pitchFamily="18" charset="0"/>
            </a:endParaRPr>
          </a:p>
        </p:txBody>
      </p:sp>
    </p:spTree>
    <p:extLst>
      <p:ext uri="{BB962C8B-B14F-4D97-AF65-F5344CB8AC3E}">
        <p14:creationId xmlns:p14="http://schemas.microsoft.com/office/powerpoint/2010/main" val="23407979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 calcmode="lin" valueType="num">
                                      <p:cBhvr additive="base">
                                        <p:cTn id="7" dur="500" fill="hold"/>
                                        <p:tgtEl>
                                          <p:spTgt spid="245"/>
                                        </p:tgtEl>
                                        <p:attrNameLst>
                                          <p:attrName>ppt_x</p:attrName>
                                        </p:attrNameLst>
                                      </p:cBhvr>
                                      <p:tavLst>
                                        <p:tav tm="0">
                                          <p:val>
                                            <p:strVal val="1+#ppt_w/2"/>
                                          </p:val>
                                        </p:tav>
                                        <p:tav tm="100000">
                                          <p:val>
                                            <p:strVal val="#ppt_x"/>
                                          </p:val>
                                        </p:tav>
                                      </p:tavLst>
                                    </p:anim>
                                    <p:anim calcmode="lin" valueType="num">
                                      <p:cBhvr additive="base">
                                        <p:cTn id="8" dur="500" fill="hold"/>
                                        <p:tgtEl>
                                          <p:spTgt spid="24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50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1+#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500"/>
                                  </p:stCondLst>
                                  <p:childTnLst>
                                    <p:set>
                                      <p:cBhvr>
                                        <p:cTn id="16" dur="1" fill="hold">
                                          <p:stCondLst>
                                            <p:cond delay="0"/>
                                          </p:stCondLst>
                                        </p:cTn>
                                        <p:tgtEl>
                                          <p:spTgt spid="247"/>
                                        </p:tgtEl>
                                        <p:attrNameLst>
                                          <p:attrName>style.visibility</p:attrName>
                                        </p:attrNameLst>
                                      </p:cBhvr>
                                      <p:to>
                                        <p:strVal val="visible"/>
                                      </p:to>
                                    </p:set>
                                    <p:anim calcmode="lin" valueType="num">
                                      <p:cBhvr additive="base">
                                        <p:cTn id="17" dur="500" fill="hold"/>
                                        <p:tgtEl>
                                          <p:spTgt spid="247"/>
                                        </p:tgtEl>
                                        <p:attrNameLst>
                                          <p:attrName>ppt_x</p:attrName>
                                        </p:attrNameLst>
                                      </p:cBhvr>
                                      <p:tavLst>
                                        <p:tav tm="0">
                                          <p:val>
                                            <p:strVal val="1+#ppt_w/2"/>
                                          </p:val>
                                        </p:tav>
                                        <p:tav tm="100000">
                                          <p:val>
                                            <p:strVal val="#ppt_x"/>
                                          </p:val>
                                        </p:tav>
                                      </p:tavLst>
                                    </p:anim>
                                    <p:anim calcmode="lin" valueType="num">
                                      <p:cBhvr additive="base">
                                        <p:cTn id="18" dur="500" fill="hold"/>
                                        <p:tgtEl>
                                          <p:spTgt spid="247"/>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2" fill="hold" nodeType="afterEffect">
                                  <p:stCondLst>
                                    <p:cond delay="500"/>
                                  </p:stCondLst>
                                  <p:childTnLst>
                                    <p:set>
                                      <p:cBhvr>
                                        <p:cTn id="21" dur="1" fill="hold">
                                          <p:stCondLst>
                                            <p:cond delay="0"/>
                                          </p:stCondLst>
                                        </p:cTn>
                                        <p:tgtEl>
                                          <p:spTgt spid="248"/>
                                        </p:tgtEl>
                                        <p:attrNameLst>
                                          <p:attrName>style.visibility</p:attrName>
                                        </p:attrNameLst>
                                      </p:cBhvr>
                                      <p:to>
                                        <p:strVal val="visible"/>
                                      </p:to>
                                    </p:set>
                                    <p:anim calcmode="lin" valueType="num">
                                      <p:cBhvr additive="base">
                                        <p:cTn id="22" dur="500" fill="hold"/>
                                        <p:tgtEl>
                                          <p:spTgt spid="248"/>
                                        </p:tgtEl>
                                        <p:attrNameLst>
                                          <p:attrName>ppt_x</p:attrName>
                                        </p:attrNameLst>
                                      </p:cBhvr>
                                      <p:tavLst>
                                        <p:tav tm="0">
                                          <p:val>
                                            <p:strVal val="1+#ppt_w/2"/>
                                          </p:val>
                                        </p:tav>
                                        <p:tav tm="100000">
                                          <p:val>
                                            <p:strVal val="#ppt_x"/>
                                          </p:val>
                                        </p:tav>
                                      </p:tavLst>
                                    </p:anim>
                                    <p:anim calcmode="lin" valueType="num">
                                      <p:cBhvr additive="base">
                                        <p:cTn id="23" dur="500" fill="hold"/>
                                        <p:tgtEl>
                                          <p:spTgt spid="248"/>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2" presetClass="entr" presetSubtype="2" fill="hold" nodeType="afterEffect">
                                  <p:stCondLst>
                                    <p:cond delay="500"/>
                                  </p:stCondLst>
                                  <p:childTnLst>
                                    <p:set>
                                      <p:cBhvr>
                                        <p:cTn id="26" dur="1" fill="hold">
                                          <p:stCondLst>
                                            <p:cond delay="0"/>
                                          </p:stCondLst>
                                        </p:cTn>
                                        <p:tgtEl>
                                          <p:spTgt spid="249"/>
                                        </p:tgtEl>
                                        <p:attrNameLst>
                                          <p:attrName>style.visibility</p:attrName>
                                        </p:attrNameLst>
                                      </p:cBhvr>
                                      <p:to>
                                        <p:strVal val="visible"/>
                                      </p:to>
                                    </p:set>
                                    <p:anim calcmode="lin" valueType="num">
                                      <p:cBhvr additive="base">
                                        <p:cTn id="27" dur="500" fill="hold"/>
                                        <p:tgtEl>
                                          <p:spTgt spid="249"/>
                                        </p:tgtEl>
                                        <p:attrNameLst>
                                          <p:attrName>ppt_x</p:attrName>
                                        </p:attrNameLst>
                                      </p:cBhvr>
                                      <p:tavLst>
                                        <p:tav tm="0">
                                          <p:val>
                                            <p:strVal val="1+#ppt_w/2"/>
                                          </p:val>
                                        </p:tav>
                                        <p:tav tm="100000">
                                          <p:val>
                                            <p:strVal val="#ppt_x"/>
                                          </p:val>
                                        </p:tav>
                                      </p:tavLst>
                                    </p:anim>
                                    <p:anim calcmode="lin" valueType="num">
                                      <p:cBhvr additive="base">
                                        <p:cTn id="28" dur="500" fill="hold"/>
                                        <p:tgtEl>
                                          <p:spTgt spid="2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63439" y="6579"/>
            <a:ext cx="8892687" cy="6858000"/>
            <a:chOff x="1605631" y="0"/>
            <a:chExt cx="9019134"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5631" y="0"/>
              <a:ext cx="9019133"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45636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253137" y="3323474"/>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915543" y="-6146"/>
            <a:ext cx="12427574" cy="6858000"/>
            <a:chOff x="-271785"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71785"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42735"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95"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9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19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20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20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 name="TextBox 20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20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20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1" name="TextBox 210">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213" name="TextBox 212">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214"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87127" y="3368504"/>
            <a:ext cx="398396" cy="398396"/>
          </a:xfrm>
          <a:prstGeom prst="rect">
            <a:avLst/>
          </a:prstGeom>
        </p:spPr>
      </p:pic>
      <p:sp>
        <p:nvSpPr>
          <p:cNvPr id="78" name="TextBox 77">
            <a:extLst>
              <a:ext uri="{FF2B5EF4-FFF2-40B4-BE49-F238E27FC236}">
                <a16:creationId xmlns:a16="http://schemas.microsoft.com/office/drawing/2014/main" xmlns="" id="{7F4373C1-3934-47C3-8F36-E2FB2615CA87}"/>
              </a:ext>
            </a:extLst>
          </p:cNvPr>
          <p:cNvSpPr txBox="1"/>
          <p:nvPr/>
        </p:nvSpPr>
        <p:spPr>
          <a:xfrm rot="16200000">
            <a:off x="10667928"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79" name="Ορθογώνιο 78"/>
          <p:cNvSpPr/>
          <p:nvPr/>
        </p:nvSpPr>
        <p:spPr>
          <a:xfrm>
            <a:off x="9502226" y="5934668"/>
            <a:ext cx="9557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4α</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80" name="Ομάδα 79"/>
          <p:cNvGrpSpPr/>
          <p:nvPr/>
        </p:nvGrpSpPr>
        <p:grpSpPr>
          <a:xfrm>
            <a:off x="710085" y="2285998"/>
            <a:ext cx="540920" cy="2497680"/>
            <a:chOff x="710085" y="2285998"/>
            <a:chExt cx="540920" cy="2497680"/>
          </a:xfrm>
        </p:grpSpPr>
        <p:sp>
          <p:nvSpPr>
            <p:cNvPr id="81" name="TextBox 8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82" name="TextBox 8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83" name="Ομάδα 82"/>
          <p:cNvGrpSpPr/>
          <p:nvPr/>
        </p:nvGrpSpPr>
        <p:grpSpPr>
          <a:xfrm>
            <a:off x="-84044" y="2525350"/>
            <a:ext cx="561368" cy="1992086"/>
            <a:chOff x="-84044" y="2525350"/>
            <a:chExt cx="561368" cy="1992086"/>
          </a:xfrm>
        </p:grpSpPr>
        <p:sp>
          <p:nvSpPr>
            <p:cNvPr id="84" name="TextBox 83">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85" name="Ορθογώνιο 84"/>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86" name="Εικόνα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6538" y="268943"/>
            <a:ext cx="583257" cy="583257"/>
          </a:xfrm>
          <a:prstGeom prst="rect">
            <a:avLst/>
          </a:prstGeom>
        </p:spPr>
      </p:pic>
      <p:sp>
        <p:nvSpPr>
          <p:cNvPr id="87" name="TextBox 86"/>
          <p:cNvSpPr txBox="1"/>
          <p:nvPr/>
        </p:nvSpPr>
        <p:spPr>
          <a:xfrm>
            <a:off x="264817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Θεωρητικό Πλαίσιο (1/5)</a:t>
            </a:r>
            <a:endParaRPr lang="en-US" sz="2400" b="1" dirty="0">
              <a:solidFill>
                <a:srgbClr val="C00000"/>
              </a:solidFill>
              <a:latin typeface="Book Antiqua" pitchFamily="18" charset="0"/>
            </a:endParaRPr>
          </a:p>
        </p:txBody>
      </p:sp>
      <p:grpSp>
        <p:nvGrpSpPr>
          <p:cNvPr id="182" name="Group 35">
            <a:extLst>
              <a:ext uri="{FF2B5EF4-FFF2-40B4-BE49-F238E27FC236}">
                <a16:creationId xmlns:a16="http://schemas.microsoft.com/office/drawing/2014/main" xmlns="" id="{9BC1CC6D-89A1-4BD8-BDBC-FFCE9D2505EF}"/>
              </a:ext>
            </a:extLst>
          </p:cNvPr>
          <p:cNvGrpSpPr/>
          <p:nvPr/>
        </p:nvGrpSpPr>
        <p:grpSpPr>
          <a:xfrm>
            <a:off x="2106546" y="2216297"/>
            <a:ext cx="7014695" cy="938807"/>
            <a:chOff x="5413657" y="1348346"/>
            <a:chExt cx="3971032" cy="1277234"/>
          </a:xfrm>
        </p:grpSpPr>
        <p:grpSp>
          <p:nvGrpSpPr>
            <p:cNvPr id="183" name="Group 30">
              <a:extLst>
                <a:ext uri="{FF2B5EF4-FFF2-40B4-BE49-F238E27FC236}">
                  <a16:creationId xmlns:a16="http://schemas.microsoft.com/office/drawing/2014/main" xmlns="" id="{CF36CEEB-F102-4CE4-B011-F4B32BDF6656}"/>
                </a:ext>
              </a:extLst>
            </p:cNvPr>
            <p:cNvGrpSpPr/>
            <p:nvPr/>
          </p:nvGrpSpPr>
          <p:grpSpPr>
            <a:xfrm>
              <a:off x="5413657" y="1364861"/>
              <a:ext cx="3914383" cy="1224435"/>
              <a:chOff x="3119459" y="2798300"/>
              <a:chExt cx="3914383" cy="1224435"/>
            </a:xfrm>
          </p:grpSpPr>
          <p:sp>
            <p:nvSpPr>
              <p:cNvPr id="186" name="Rectangle: Top Corners Rounded 26">
                <a:extLst>
                  <a:ext uri="{FF2B5EF4-FFF2-40B4-BE49-F238E27FC236}">
                    <a16:creationId xmlns:a16="http://schemas.microsoft.com/office/drawing/2014/main" xmlns="" id="{44DCA4D6-F538-4D73-97F3-2DF6990033B3}"/>
                  </a:ext>
                </a:extLst>
              </p:cNvPr>
              <p:cNvSpPr/>
              <p:nvPr/>
            </p:nvSpPr>
            <p:spPr>
              <a:xfrm rot="5400000">
                <a:off x="4464433" y="1453326"/>
                <a:ext cx="122443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Freeform: Shape 29">
                <a:extLst>
                  <a:ext uri="{FF2B5EF4-FFF2-40B4-BE49-F238E27FC236}">
                    <a16:creationId xmlns:a16="http://schemas.microsoft.com/office/drawing/2014/main" xmlns="" id="{37F7FAC6-EE9C-4FF0-9191-AE7BCE7F064B}"/>
                  </a:ext>
                </a:extLst>
              </p:cNvPr>
              <p:cNvSpPr/>
              <p:nvPr/>
            </p:nvSpPr>
            <p:spPr>
              <a:xfrm rot="5400000">
                <a:off x="6211320" y="3192739"/>
                <a:ext cx="1213346" cy="42797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4" name="TextBox 183">
              <a:extLst>
                <a:ext uri="{FF2B5EF4-FFF2-40B4-BE49-F238E27FC236}">
                  <a16:creationId xmlns:a16="http://schemas.microsoft.com/office/drawing/2014/main" xmlns="" id="{BC1EDB35-9F85-4F12-9B6B-A565FEFC5F96}"/>
                </a:ext>
              </a:extLst>
            </p:cNvPr>
            <p:cNvSpPr txBox="1"/>
            <p:nvPr/>
          </p:nvSpPr>
          <p:spPr>
            <a:xfrm>
              <a:off x="8929089" y="1491642"/>
              <a:ext cx="455600" cy="1133938"/>
            </a:xfrm>
            <a:prstGeom prst="rect">
              <a:avLst/>
            </a:prstGeom>
            <a:noFill/>
          </p:spPr>
          <p:txBody>
            <a:bodyPr wrap="square" rtlCol="0">
              <a:spAutoFit/>
            </a:bodyPr>
            <a:lstStyle/>
            <a:p>
              <a:r>
                <a:rPr lang="en-US" sz="3600" b="1" dirty="0" smtClean="0">
                  <a:solidFill>
                    <a:schemeClr val="bg1"/>
                  </a:solidFill>
                  <a:latin typeface="Century Gothic" panose="020B0502020202020204" pitchFamily="34" charset="0"/>
                </a:rPr>
                <a:t>1</a:t>
              </a:r>
              <a:r>
                <a:rPr lang="el-GR" sz="3600" b="1" baseline="30000" dirty="0" smtClean="0">
                  <a:solidFill>
                    <a:schemeClr val="bg1"/>
                  </a:solidFill>
                  <a:latin typeface="Century Gothic" panose="020B0502020202020204" pitchFamily="34" charset="0"/>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185" name="TextBox 184">
              <a:extLst>
                <a:ext uri="{FF2B5EF4-FFF2-40B4-BE49-F238E27FC236}">
                  <a16:creationId xmlns:a16="http://schemas.microsoft.com/office/drawing/2014/main" xmlns="" id="{2EAA11E9-AB02-4892-BADA-1DE43E97962F}"/>
                </a:ext>
              </a:extLst>
            </p:cNvPr>
            <p:cNvSpPr txBox="1"/>
            <p:nvPr/>
          </p:nvSpPr>
          <p:spPr>
            <a:xfrm>
              <a:off x="5447946" y="1348346"/>
              <a:ext cx="3367587" cy="1133937"/>
            </a:xfrm>
            <a:prstGeom prst="rect">
              <a:avLst/>
            </a:prstGeom>
            <a:noFill/>
          </p:spPr>
          <p:txBody>
            <a:bodyPr wrap="square" rtlCol="0">
              <a:spAutoFit/>
            </a:bodyPr>
            <a:lstStyle/>
            <a:p>
              <a:pPr algn="just"/>
              <a:r>
                <a:rPr lang="el-GR" b="1" dirty="0" smtClean="0">
                  <a:latin typeface="Book Antiqua" pitchFamily="18" charset="0"/>
                </a:rPr>
                <a:t>Εισαγωγή στην Ανοικτή και εξ Αποστάσεως Πολυμορφική Εκπαίδευση</a:t>
              </a:r>
              <a:endParaRPr lang="en-US" b="1" dirty="0">
                <a:latin typeface="Book Antiqua" pitchFamily="18" charset="0"/>
              </a:endParaRPr>
            </a:p>
          </p:txBody>
        </p:sp>
      </p:grpSp>
      <p:grpSp>
        <p:nvGrpSpPr>
          <p:cNvPr id="210" name="Group 64">
            <a:extLst>
              <a:ext uri="{FF2B5EF4-FFF2-40B4-BE49-F238E27FC236}">
                <a16:creationId xmlns:a16="http://schemas.microsoft.com/office/drawing/2014/main" xmlns="" id="{B4722E80-26B1-49A7-A77F-B1A779C192A3}"/>
              </a:ext>
            </a:extLst>
          </p:cNvPr>
          <p:cNvGrpSpPr/>
          <p:nvPr/>
        </p:nvGrpSpPr>
        <p:grpSpPr>
          <a:xfrm>
            <a:off x="2103890" y="3205840"/>
            <a:ext cx="6425255" cy="900000"/>
            <a:chOff x="5413660" y="1364859"/>
            <a:chExt cx="3914383" cy="1296739"/>
          </a:xfrm>
        </p:grpSpPr>
        <p:grpSp>
          <p:nvGrpSpPr>
            <p:cNvPr id="212" name="Group 65">
              <a:extLst>
                <a:ext uri="{FF2B5EF4-FFF2-40B4-BE49-F238E27FC236}">
                  <a16:creationId xmlns:a16="http://schemas.microsoft.com/office/drawing/2014/main" xmlns="" id="{3361FB6E-41F6-46EC-95A6-2BA02F153227}"/>
                </a:ext>
              </a:extLst>
            </p:cNvPr>
            <p:cNvGrpSpPr/>
            <p:nvPr/>
          </p:nvGrpSpPr>
          <p:grpSpPr>
            <a:xfrm>
              <a:off x="5413660" y="1364859"/>
              <a:ext cx="3914383" cy="1296739"/>
              <a:chOff x="3119462" y="2798298"/>
              <a:chExt cx="3914383" cy="1296739"/>
            </a:xfrm>
          </p:grpSpPr>
          <p:sp>
            <p:nvSpPr>
              <p:cNvPr id="217" name="Rectangle: Top Corners Rounded 69">
                <a:extLst>
                  <a:ext uri="{FF2B5EF4-FFF2-40B4-BE49-F238E27FC236}">
                    <a16:creationId xmlns:a16="http://schemas.microsoft.com/office/drawing/2014/main" xmlns="" id="{1CD8C1E3-BC7F-4186-82CA-C3C9C095A4B3}"/>
                  </a:ext>
                </a:extLst>
              </p:cNvPr>
              <p:cNvSpPr/>
              <p:nvPr/>
            </p:nvSpPr>
            <p:spPr>
              <a:xfrm rot="5400000">
                <a:off x="4428284" y="1489476"/>
                <a:ext cx="1296739"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Freeform: Shape 70">
                <a:extLst>
                  <a:ext uri="{FF2B5EF4-FFF2-40B4-BE49-F238E27FC236}">
                    <a16:creationId xmlns:a16="http://schemas.microsoft.com/office/drawing/2014/main" xmlns="" id="{CA27B471-0242-4767-BD3A-CB39421E7FE6}"/>
                  </a:ext>
                </a:extLst>
              </p:cNvPr>
              <p:cNvSpPr/>
              <p:nvPr/>
            </p:nvSpPr>
            <p:spPr>
              <a:xfrm rot="5400000">
                <a:off x="6172866" y="3206661"/>
                <a:ext cx="1244869" cy="47708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5" name="TextBox 214">
              <a:extLst>
                <a:ext uri="{FF2B5EF4-FFF2-40B4-BE49-F238E27FC236}">
                  <a16:creationId xmlns:a16="http://schemas.microsoft.com/office/drawing/2014/main" xmlns="" id="{ACFD994F-F7C6-4492-9FDB-2BCAC456E34E}"/>
                </a:ext>
              </a:extLst>
            </p:cNvPr>
            <p:cNvSpPr txBox="1"/>
            <p:nvPr/>
          </p:nvSpPr>
          <p:spPr>
            <a:xfrm>
              <a:off x="8875868" y="1519842"/>
              <a:ext cx="429318" cy="1120139"/>
            </a:xfrm>
            <a:prstGeom prst="rect">
              <a:avLst/>
            </a:prstGeom>
            <a:noFill/>
          </p:spPr>
          <p:txBody>
            <a:bodyPr wrap="none" rtlCol="0">
              <a:spAutoFit/>
            </a:bodyPr>
            <a:lstStyle/>
            <a:p>
              <a:r>
                <a:rPr lang="en-US" sz="3600" b="1" dirty="0" smtClean="0">
                  <a:solidFill>
                    <a:schemeClr val="bg1"/>
                  </a:solidFill>
                  <a:latin typeface="Century Gothic" panose="020B0502020202020204" pitchFamily="34" charset="0"/>
                </a:rPr>
                <a:t>2</a:t>
              </a:r>
              <a:r>
                <a:rPr lang="el-GR" sz="3600" b="1" baseline="30000" dirty="0" smtClean="0">
                  <a:solidFill>
                    <a:schemeClr val="bg1"/>
                  </a:solidFill>
                  <a:latin typeface="Century Gothic" panose="020B0502020202020204" pitchFamily="34" charset="0"/>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216" name="TextBox 215">
              <a:extLst>
                <a:ext uri="{FF2B5EF4-FFF2-40B4-BE49-F238E27FC236}">
                  <a16:creationId xmlns:a16="http://schemas.microsoft.com/office/drawing/2014/main" xmlns="" id="{3157329B-CD0A-4E8B-918E-A71BB255D9EE}"/>
                </a:ext>
              </a:extLst>
            </p:cNvPr>
            <p:cNvSpPr txBox="1"/>
            <p:nvPr/>
          </p:nvSpPr>
          <p:spPr>
            <a:xfrm>
              <a:off x="5418258" y="1416277"/>
              <a:ext cx="3354327" cy="1120140"/>
            </a:xfrm>
            <a:prstGeom prst="rect">
              <a:avLst/>
            </a:prstGeom>
            <a:noFill/>
          </p:spPr>
          <p:txBody>
            <a:bodyPr wrap="square" rtlCol="0">
              <a:spAutoFit/>
            </a:bodyPr>
            <a:lstStyle/>
            <a:p>
              <a:pPr algn="just"/>
              <a:r>
                <a:rPr lang="el-GR" b="1" dirty="0" smtClean="0">
                  <a:latin typeface="Book Antiqua" pitchFamily="18" charset="0"/>
                </a:rPr>
                <a:t>Επιμόρφωση Εκπαιδευτικών και Σχεδιασμός Πολυμεσικού Ε.Υ.</a:t>
              </a:r>
              <a:endParaRPr lang="en-US" b="1" dirty="0">
                <a:latin typeface="Book Antiqua" pitchFamily="18" charset="0"/>
              </a:endParaRPr>
            </a:p>
          </p:txBody>
        </p:sp>
      </p:grpSp>
      <p:grpSp>
        <p:nvGrpSpPr>
          <p:cNvPr id="224" name="Group 78">
            <a:extLst>
              <a:ext uri="{FF2B5EF4-FFF2-40B4-BE49-F238E27FC236}">
                <a16:creationId xmlns:a16="http://schemas.microsoft.com/office/drawing/2014/main" xmlns="" id="{637FF8BE-A26E-4F5D-8B48-CDEADC51BDC7}"/>
              </a:ext>
            </a:extLst>
          </p:cNvPr>
          <p:cNvGrpSpPr/>
          <p:nvPr/>
        </p:nvGrpSpPr>
        <p:grpSpPr>
          <a:xfrm>
            <a:off x="2103692" y="4184416"/>
            <a:ext cx="6372167" cy="939397"/>
            <a:chOff x="5413660" y="1364859"/>
            <a:chExt cx="4196394" cy="1258325"/>
          </a:xfrm>
        </p:grpSpPr>
        <p:grpSp>
          <p:nvGrpSpPr>
            <p:cNvPr id="225" name="Group 79">
              <a:extLst>
                <a:ext uri="{FF2B5EF4-FFF2-40B4-BE49-F238E27FC236}">
                  <a16:creationId xmlns:a16="http://schemas.microsoft.com/office/drawing/2014/main" xmlns="" id="{7602462C-0718-4C8B-AD8C-37935779043A}"/>
                </a:ext>
              </a:extLst>
            </p:cNvPr>
            <p:cNvGrpSpPr/>
            <p:nvPr/>
          </p:nvGrpSpPr>
          <p:grpSpPr>
            <a:xfrm>
              <a:off x="5413660" y="1364859"/>
              <a:ext cx="3914383" cy="1215099"/>
              <a:chOff x="3119462" y="2798298"/>
              <a:chExt cx="3914383" cy="1215099"/>
            </a:xfrm>
          </p:grpSpPr>
          <p:sp>
            <p:nvSpPr>
              <p:cNvPr id="228" name="Rectangle: Top Corners Rounded 83">
                <a:extLst>
                  <a:ext uri="{FF2B5EF4-FFF2-40B4-BE49-F238E27FC236}">
                    <a16:creationId xmlns:a16="http://schemas.microsoft.com/office/drawing/2014/main" xmlns="" id="{921145F7-DD54-4B8E-B47A-C55E4EFF5D3B}"/>
                  </a:ext>
                </a:extLst>
              </p:cNvPr>
              <p:cNvSpPr/>
              <p:nvPr/>
            </p:nvSpPr>
            <p:spPr>
              <a:xfrm rot="5400000">
                <a:off x="4473877" y="1443883"/>
                <a:ext cx="120555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Freeform: Shape 84">
                <a:extLst>
                  <a:ext uri="{FF2B5EF4-FFF2-40B4-BE49-F238E27FC236}">
                    <a16:creationId xmlns:a16="http://schemas.microsoft.com/office/drawing/2014/main" xmlns="" id="{6B051CC9-FF3F-4128-922F-B844268E8483}"/>
                  </a:ext>
                </a:extLst>
              </p:cNvPr>
              <p:cNvSpPr/>
              <p:nvPr/>
            </p:nvSpPr>
            <p:spPr>
              <a:xfrm rot="5400000">
                <a:off x="6163882" y="3143436"/>
                <a:ext cx="1213342" cy="52658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6" name="TextBox 225">
              <a:extLst>
                <a:ext uri="{FF2B5EF4-FFF2-40B4-BE49-F238E27FC236}">
                  <a16:creationId xmlns:a16="http://schemas.microsoft.com/office/drawing/2014/main" xmlns="" id="{46D10031-27B3-4C49-98B3-5B12E260223A}"/>
                </a:ext>
              </a:extLst>
            </p:cNvPr>
            <p:cNvSpPr txBox="1"/>
            <p:nvPr/>
          </p:nvSpPr>
          <p:spPr>
            <a:xfrm>
              <a:off x="8824023" y="1543127"/>
              <a:ext cx="786031" cy="1080057"/>
            </a:xfrm>
            <a:prstGeom prst="rect">
              <a:avLst/>
            </a:prstGeom>
            <a:noFill/>
          </p:spPr>
          <p:txBody>
            <a:bodyPr wrap="square" rtlCol="0">
              <a:spAutoFit/>
            </a:bodyPr>
            <a:lstStyle/>
            <a:p>
              <a:r>
                <a:rPr lang="en-US" sz="3600" b="1" dirty="0" smtClean="0">
                  <a:solidFill>
                    <a:schemeClr val="bg1"/>
                  </a:solidFill>
                  <a:latin typeface="Century Gothic" panose="020B0502020202020204" pitchFamily="34" charset="0"/>
                </a:rPr>
                <a:t>3</a:t>
              </a:r>
              <a:r>
                <a:rPr lang="el-GR" sz="3600" b="1" baseline="30000" dirty="0" smtClean="0">
                  <a:solidFill>
                    <a:schemeClr val="bg1"/>
                  </a:solidFill>
                  <a:latin typeface="Century Gothic" panose="020B0502020202020204" pitchFamily="34" charset="0"/>
                </a:rPr>
                <a:t>η</a:t>
              </a:r>
              <a:endParaRPr lang="en-US" sz="3600" b="1" dirty="0">
                <a:solidFill>
                  <a:schemeClr val="bg1"/>
                </a:solidFill>
                <a:latin typeface="Century Gothic" panose="020B0502020202020204" pitchFamily="34" charset="0"/>
              </a:endParaRPr>
            </a:p>
          </p:txBody>
        </p:sp>
        <p:sp>
          <p:nvSpPr>
            <p:cNvPr id="227" name="TextBox 226">
              <a:extLst>
                <a:ext uri="{FF2B5EF4-FFF2-40B4-BE49-F238E27FC236}">
                  <a16:creationId xmlns:a16="http://schemas.microsoft.com/office/drawing/2014/main" xmlns="" id="{BD126DD9-336E-4BE1-9D9D-62D5FE7CB40C}"/>
                </a:ext>
              </a:extLst>
            </p:cNvPr>
            <p:cNvSpPr txBox="1"/>
            <p:nvPr/>
          </p:nvSpPr>
          <p:spPr>
            <a:xfrm>
              <a:off x="5422279" y="1672206"/>
              <a:ext cx="3010486" cy="617174"/>
            </a:xfrm>
            <a:prstGeom prst="rect">
              <a:avLst/>
            </a:prstGeom>
            <a:noFill/>
          </p:spPr>
          <p:txBody>
            <a:bodyPr wrap="square" rtlCol="0">
              <a:spAutoFit/>
            </a:bodyPr>
            <a:lstStyle/>
            <a:p>
              <a:pPr algn="just"/>
              <a:r>
                <a:rPr lang="el-GR" b="1" dirty="0" smtClean="0">
                  <a:latin typeface="Book Antiqua" pitchFamily="18" charset="0"/>
                </a:rPr>
                <a:t>ΤΠΕ και ΕξΑΕ</a:t>
              </a:r>
              <a:endParaRPr lang="en-US" b="1" dirty="0">
                <a:latin typeface="Book Antiqua" pitchFamily="18" charset="0"/>
              </a:endParaRPr>
            </a:p>
          </p:txBody>
        </p:sp>
      </p:grpSp>
      <p:grpSp>
        <p:nvGrpSpPr>
          <p:cNvPr id="235" name="Group 78">
            <a:extLst>
              <a:ext uri="{FF2B5EF4-FFF2-40B4-BE49-F238E27FC236}">
                <a16:creationId xmlns:a16="http://schemas.microsoft.com/office/drawing/2014/main" xmlns="" id="{637FF8BE-A26E-4F5D-8B48-CDEADC51BDC7}"/>
              </a:ext>
            </a:extLst>
          </p:cNvPr>
          <p:cNvGrpSpPr/>
          <p:nvPr/>
        </p:nvGrpSpPr>
        <p:grpSpPr>
          <a:xfrm>
            <a:off x="2077321" y="5088016"/>
            <a:ext cx="5508536" cy="1423141"/>
            <a:chOff x="5400429" y="1237117"/>
            <a:chExt cx="3927611" cy="2432328"/>
          </a:xfrm>
        </p:grpSpPr>
        <p:grpSp>
          <p:nvGrpSpPr>
            <p:cNvPr id="236" name="Group 79">
              <a:extLst>
                <a:ext uri="{FF2B5EF4-FFF2-40B4-BE49-F238E27FC236}">
                  <a16:creationId xmlns:a16="http://schemas.microsoft.com/office/drawing/2014/main" xmlns="" id="{7602462C-0718-4C8B-AD8C-37935779043A}"/>
                </a:ext>
              </a:extLst>
            </p:cNvPr>
            <p:cNvGrpSpPr/>
            <p:nvPr/>
          </p:nvGrpSpPr>
          <p:grpSpPr>
            <a:xfrm>
              <a:off x="5413657" y="1361191"/>
              <a:ext cx="3914383" cy="1541883"/>
              <a:chOff x="3119459" y="2794630"/>
              <a:chExt cx="3914383" cy="1541883"/>
            </a:xfrm>
          </p:grpSpPr>
          <p:sp>
            <p:nvSpPr>
              <p:cNvPr id="239" name="Rectangle: Top Corners Rounded 83">
                <a:extLst>
                  <a:ext uri="{FF2B5EF4-FFF2-40B4-BE49-F238E27FC236}">
                    <a16:creationId xmlns:a16="http://schemas.microsoft.com/office/drawing/2014/main" xmlns="" id="{921145F7-DD54-4B8E-B47A-C55E4EFF5D3B}"/>
                  </a:ext>
                </a:extLst>
              </p:cNvPr>
              <p:cNvSpPr/>
              <p:nvPr/>
            </p:nvSpPr>
            <p:spPr>
              <a:xfrm rot="5400000">
                <a:off x="4307544" y="1610214"/>
                <a:ext cx="1538214"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Freeform: Shape 84">
                <a:extLst>
                  <a:ext uri="{FF2B5EF4-FFF2-40B4-BE49-F238E27FC236}">
                    <a16:creationId xmlns:a16="http://schemas.microsoft.com/office/drawing/2014/main" xmlns="" id="{6B051CC9-FF3F-4128-922F-B844268E8483}"/>
                  </a:ext>
                </a:extLst>
              </p:cNvPr>
              <p:cNvSpPr/>
              <p:nvPr/>
            </p:nvSpPr>
            <p:spPr>
              <a:xfrm rot="5400000">
                <a:off x="5997764" y="3296766"/>
                <a:ext cx="1538213" cy="533942"/>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7" name="TextBox 236">
              <a:extLst>
                <a:ext uri="{FF2B5EF4-FFF2-40B4-BE49-F238E27FC236}">
                  <a16:creationId xmlns:a16="http://schemas.microsoft.com/office/drawing/2014/main" xmlns="" id="{46D10031-27B3-4C49-98B3-5B12E260223A}"/>
                </a:ext>
              </a:extLst>
            </p:cNvPr>
            <p:cNvSpPr txBox="1"/>
            <p:nvPr/>
          </p:nvSpPr>
          <p:spPr>
            <a:xfrm>
              <a:off x="8826640" y="1630262"/>
              <a:ext cx="490428" cy="2039183"/>
            </a:xfrm>
            <a:prstGeom prst="rect">
              <a:avLst/>
            </a:prstGeom>
            <a:noFill/>
          </p:spPr>
          <p:txBody>
            <a:bodyPr wrap="square" rtlCol="0">
              <a:spAutoFit/>
            </a:bodyPr>
            <a:lstStyle/>
            <a:p>
              <a:r>
                <a:rPr lang="el-GR" sz="3600" b="1" dirty="0" smtClean="0">
                  <a:solidFill>
                    <a:schemeClr val="bg1"/>
                  </a:solidFill>
                  <a:latin typeface="Century Gothic" panose="020B0502020202020204" pitchFamily="34" charset="0"/>
                </a:rPr>
                <a:t>4</a:t>
              </a:r>
              <a:r>
                <a:rPr lang="el-GR" sz="3600" b="1" baseline="30000" dirty="0" smtClean="0">
                  <a:solidFill>
                    <a:schemeClr val="bg1"/>
                  </a:solidFill>
                  <a:latin typeface="Century Gothic" panose="020B0502020202020204" pitchFamily="34" charset="0"/>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238" name="TextBox 237">
              <a:extLst>
                <a:ext uri="{FF2B5EF4-FFF2-40B4-BE49-F238E27FC236}">
                  <a16:creationId xmlns:a16="http://schemas.microsoft.com/office/drawing/2014/main" xmlns="" id="{BD126DD9-336E-4BE1-9D9D-62D5FE7CB40C}"/>
                </a:ext>
              </a:extLst>
            </p:cNvPr>
            <p:cNvSpPr txBox="1"/>
            <p:nvPr/>
          </p:nvSpPr>
          <p:spPr>
            <a:xfrm>
              <a:off x="5400429" y="1237117"/>
              <a:ext cx="3216471" cy="1599742"/>
            </a:xfrm>
            <a:prstGeom prst="rect">
              <a:avLst/>
            </a:prstGeom>
            <a:noFill/>
          </p:spPr>
          <p:txBody>
            <a:bodyPr wrap="square" rtlCol="0">
              <a:spAutoFit/>
            </a:bodyPr>
            <a:lstStyle/>
            <a:p>
              <a:pPr algn="just"/>
              <a:r>
                <a:rPr lang="el-GR" b="1" dirty="0" smtClean="0">
                  <a:latin typeface="Book Antiqua" pitchFamily="18" charset="0"/>
                </a:rPr>
                <a:t>Το</a:t>
              </a:r>
              <a:r>
                <a:rPr lang="el-GR" b="1" dirty="0">
                  <a:latin typeface="Book Antiqua" pitchFamily="18" charset="0"/>
                </a:rPr>
                <a:t> </a:t>
              </a:r>
              <a:r>
                <a:rPr lang="el-GR" b="1" dirty="0" smtClean="0">
                  <a:latin typeface="Book Antiqua" pitchFamily="18" charset="0"/>
                </a:rPr>
                <a:t>κινούμενο σχέδιο</a:t>
              </a:r>
              <a:r>
                <a:rPr lang="en-US" b="1" dirty="0" smtClean="0">
                  <a:latin typeface="Book Antiqua" pitchFamily="18" charset="0"/>
                </a:rPr>
                <a:t> (Animation)</a:t>
              </a:r>
              <a:r>
                <a:rPr lang="el-GR" b="1" dirty="0" smtClean="0">
                  <a:latin typeface="Book Antiqua" pitchFamily="18" charset="0"/>
                </a:rPr>
                <a:t> και η τεχνική </a:t>
              </a:r>
              <a:r>
                <a:rPr lang="en-US" b="1" dirty="0" smtClean="0">
                  <a:latin typeface="Book Antiqua" pitchFamily="18" charset="0"/>
                </a:rPr>
                <a:t>Papier Mache </a:t>
              </a:r>
              <a:r>
                <a:rPr lang="el-GR" b="1" dirty="0" smtClean="0">
                  <a:latin typeface="Book Antiqua" pitchFamily="18" charset="0"/>
                </a:rPr>
                <a:t>στην εκπαιδευτική διαδικασία</a:t>
              </a:r>
              <a:endParaRPr lang="en-US" b="1" dirty="0">
                <a:latin typeface="Book Antiqua" pitchFamily="18" charset="0"/>
              </a:endParaRPr>
            </a:p>
          </p:txBody>
        </p:sp>
      </p:grpSp>
      <p:sp>
        <p:nvSpPr>
          <p:cNvPr id="2" name="Ορθογώνιο 1"/>
          <p:cNvSpPr/>
          <p:nvPr/>
        </p:nvSpPr>
        <p:spPr>
          <a:xfrm>
            <a:off x="1950030" y="1214184"/>
            <a:ext cx="7398781" cy="646331"/>
          </a:xfrm>
          <a:prstGeom prst="rect">
            <a:avLst/>
          </a:prstGeom>
        </p:spPr>
        <p:txBody>
          <a:bodyPr wrap="square">
            <a:spAutoFit/>
          </a:bodyPr>
          <a:lstStyle/>
          <a:p>
            <a:r>
              <a:rPr lang="el-GR" b="1" dirty="0">
                <a:latin typeface="Book Antiqua" pitchFamily="18" charset="0"/>
              </a:rPr>
              <a:t>Το </a:t>
            </a:r>
            <a:r>
              <a:rPr lang="el-GR" b="1" dirty="0" smtClean="0">
                <a:latin typeface="Book Antiqua" pitchFamily="18" charset="0"/>
              </a:rPr>
              <a:t>κεφάλαιο αυτό, της παρούσας διπλωματικής εργασίας, δομείται </a:t>
            </a:r>
            <a:r>
              <a:rPr lang="el-GR" b="1" dirty="0">
                <a:latin typeface="Book Antiqua" pitchFamily="18" charset="0"/>
              </a:rPr>
              <a:t>σε 4 </a:t>
            </a:r>
            <a:r>
              <a:rPr lang="el-GR" b="1" dirty="0" smtClean="0">
                <a:latin typeface="Book Antiqua" pitchFamily="18" charset="0"/>
              </a:rPr>
              <a:t>ενότητες:</a:t>
            </a:r>
            <a:endParaRPr lang="en-US" b="1" dirty="0">
              <a:latin typeface="Book Antiqua" pitchFamily="18" charset="0"/>
            </a:endParaRPr>
          </a:p>
        </p:txBody>
      </p:sp>
    </p:spTree>
    <p:extLst>
      <p:ext uri="{BB962C8B-B14F-4D97-AF65-F5344CB8AC3E}">
        <p14:creationId xmlns:p14="http://schemas.microsoft.com/office/powerpoint/2010/main" val="3965200575"/>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63439" y="6579"/>
            <a:ext cx="8892687" cy="6858000"/>
            <a:chOff x="1605631" y="0"/>
            <a:chExt cx="9019134"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5631" y="0"/>
              <a:ext cx="9019133"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45636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253137" y="3323474"/>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915543" y="-6146"/>
            <a:ext cx="12427574" cy="6858000"/>
            <a:chOff x="-271785"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71785"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42735"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95"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9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19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20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20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 name="TextBox 20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20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20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1" name="TextBox 210">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213" name="TextBox 212">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214"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87127" y="3368504"/>
            <a:ext cx="398396" cy="398396"/>
          </a:xfrm>
          <a:prstGeom prst="rect">
            <a:avLst/>
          </a:prstGeom>
        </p:spPr>
      </p:pic>
      <p:sp>
        <p:nvSpPr>
          <p:cNvPr id="78" name="TextBox 77">
            <a:extLst>
              <a:ext uri="{FF2B5EF4-FFF2-40B4-BE49-F238E27FC236}">
                <a16:creationId xmlns:a16="http://schemas.microsoft.com/office/drawing/2014/main" xmlns="" id="{7F4373C1-3934-47C3-8F36-E2FB2615CA87}"/>
              </a:ext>
            </a:extLst>
          </p:cNvPr>
          <p:cNvSpPr txBox="1"/>
          <p:nvPr/>
        </p:nvSpPr>
        <p:spPr>
          <a:xfrm rot="16200000">
            <a:off x="10667928"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79" name="Ορθογώνιο 78"/>
          <p:cNvSpPr/>
          <p:nvPr/>
        </p:nvSpPr>
        <p:spPr>
          <a:xfrm>
            <a:off x="9502226" y="5934668"/>
            <a:ext cx="9557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4α</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80" name="Ομάδα 79"/>
          <p:cNvGrpSpPr/>
          <p:nvPr/>
        </p:nvGrpSpPr>
        <p:grpSpPr>
          <a:xfrm>
            <a:off x="710085" y="2285998"/>
            <a:ext cx="540920" cy="2497680"/>
            <a:chOff x="710085" y="2285998"/>
            <a:chExt cx="540920" cy="2497680"/>
          </a:xfrm>
        </p:grpSpPr>
        <p:sp>
          <p:nvSpPr>
            <p:cNvPr id="81" name="TextBox 8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82" name="TextBox 8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83" name="Ομάδα 82"/>
          <p:cNvGrpSpPr/>
          <p:nvPr/>
        </p:nvGrpSpPr>
        <p:grpSpPr>
          <a:xfrm>
            <a:off x="-84044" y="2525350"/>
            <a:ext cx="561368" cy="1992086"/>
            <a:chOff x="-84044" y="2525350"/>
            <a:chExt cx="561368" cy="1992086"/>
          </a:xfrm>
        </p:grpSpPr>
        <p:sp>
          <p:nvSpPr>
            <p:cNvPr id="84" name="TextBox 83">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85" name="Ορθογώνιο 84"/>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86" name="Εικόνα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6538" y="268943"/>
            <a:ext cx="583257" cy="583257"/>
          </a:xfrm>
          <a:prstGeom prst="rect">
            <a:avLst/>
          </a:prstGeom>
        </p:spPr>
      </p:pic>
      <p:sp>
        <p:nvSpPr>
          <p:cNvPr id="87" name="TextBox 86"/>
          <p:cNvSpPr txBox="1"/>
          <p:nvPr/>
        </p:nvSpPr>
        <p:spPr>
          <a:xfrm>
            <a:off x="264817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Θεωρητικό Πλαίσιο (2/5)</a:t>
            </a:r>
            <a:endParaRPr lang="en-US" sz="2400" b="1" dirty="0">
              <a:solidFill>
                <a:srgbClr val="C00000"/>
              </a:solidFill>
              <a:latin typeface="Book Antiqua" pitchFamily="18" charset="0"/>
            </a:endParaRPr>
          </a:p>
        </p:txBody>
      </p:sp>
      <p:grpSp>
        <p:nvGrpSpPr>
          <p:cNvPr id="93" name="Group 35">
            <a:extLst>
              <a:ext uri="{FF2B5EF4-FFF2-40B4-BE49-F238E27FC236}">
                <a16:creationId xmlns="" xmlns:a16="http://schemas.microsoft.com/office/drawing/2014/main" id="{9BC1CC6D-89A1-4BD8-BDBC-FFCE9D2505EF}"/>
              </a:ext>
            </a:extLst>
          </p:cNvPr>
          <p:cNvGrpSpPr/>
          <p:nvPr/>
        </p:nvGrpSpPr>
        <p:grpSpPr>
          <a:xfrm>
            <a:off x="2027217" y="968479"/>
            <a:ext cx="7321594" cy="707886"/>
            <a:chOff x="5402669" y="1341884"/>
            <a:chExt cx="3925373" cy="1241929"/>
          </a:xfrm>
        </p:grpSpPr>
        <p:grpSp>
          <p:nvGrpSpPr>
            <p:cNvPr id="94" name="Group 30">
              <a:extLst>
                <a:ext uri="{FF2B5EF4-FFF2-40B4-BE49-F238E27FC236}">
                  <a16:creationId xmlns="" xmlns:a16="http://schemas.microsoft.com/office/drawing/2014/main" id="{CF36CEEB-F102-4CE4-B011-F4B32BDF6656}"/>
                </a:ext>
              </a:extLst>
            </p:cNvPr>
            <p:cNvGrpSpPr/>
            <p:nvPr/>
          </p:nvGrpSpPr>
          <p:grpSpPr>
            <a:xfrm>
              <a:off x="5413659" y="1364860"/>
              <a:ext cx="3914383" cy="1215092"/>
              <a:chOff x="3119461" y="2798299"/>
              <a:chExt cx="3914383" cy="1215092"/>
            </a:xfrm>
          </p:grpSpPr>
          <p:sp>
            <p:nvSpPr>
              <p:cNvPr id="97" name="Rectangle: Top Corners Rounded 26">
                <a:extLst>
                  <a:ext uri="{FF2B5EF4-FFF2-40B4-BE49-F238E27FC236}">
                    <a16:creationId xmlns="" xmlns:a16="http://schemas.microsoft.com/office/drawing/2014/main" id="{44DCA4D6-F538-4D73-97F3-2DF6990033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Shape 29">
                <a:extLst>
                  <a:ext uri="{FF2B5EF4-FFF2-40B4-BE49-F238E27FC236}">
                    <a16:creationId xmlns="" xmlns:a16="http://schemas.microsoft.com/office/drawing/2014/main" id="{37F7FAC6-EE9C-4FF0-9191-AE7BCE7F064B}"/>
                  </a:ext>
                </a:extLst>
              </p:cNvPr>
              <p:cNvSpPr/>
              <p:nvPr/>
            </p:nvSpPr>
            <p:spPr>
              <a:xfrm rot="5400000">
                <a:off x="6200922" y="3180471"/>
                <a:ext cx="1213340"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TextBox 94">
              <a:extLst>
                <a:ext uri="{FF2B5EF4-FFF2-40B4-BE49-F238E27FC236}">
                  <a16:creationId xmlns="" xmlns:a16="http://schemas.microsoft.com/office/drawing/2014/main" id="{BC1EDB35-9F85-4F12-9B6B-A565FEFC5F96}"/>
                </a:ext>
              </a:extLst>
            </p:cNvPr>
            <p:cNvSpPr txBox="1"/>
            <p:nvPr/>
          </p:nvSpPr>
          <p:spPr>
            <a:xfrm>
              <a:off x="8891480" y="1427294"/>
              <a:ext cx="386888" cy="1133936"/>
            </a:xfrm>
            <a:prstGeom prst="rect">
              <a:avLst/>
            </a:prstGeom>
            <a:noFill/>
          </p:spPr>
          <p:txBody>
            <a:bodyPr wrap="none" rtlCol="0">
              <a:spAutoFit/>
            </a:bodyPr>
            <a:lstStyle/>
            <a:p>
              <a:r>
                <a:rPr lang="en-US" sz="3600" b="1" dirty="0" smtClean="0">
                  <a:solidFill>
                    <a:schemeClr val="bg1"/>
                  </a:solidFill>
                  <a:latin typeface="Century Gothic" panose="020B0502020202020204" pitchFamily="34" charset="0"/>
                </a:rPr>
                <a:t>1</a:t>
              </a:r>
              <a:r>
                <a:rPr lang="el-GR" sz="3600" b="1" dirty="0" smtClean="0">
                  <a:solidFill>
                    <a:schemeClr val="bg1"/>
                  </a:solidFill>
                  <a:latin typeface="Century Gothic" panose="020B0502020202020204" pitchFamily="34" charset="0"/>
                </a:rPr>
                <a:t>η</a:t>
              </a:r>
              <a:endParaRPr lang="en-US" sz="3600" b="1" dirty="0">
                <a:solidFill>
                  <a:schemeClr val="bg1"/>
                </a:solidFill>
                <a:latin typeface="Century Gothic" panose="020B0502020202020204" pitchFamily="34" charset="0"/>
              </a:endParaRPr>
            </a:p>
          </p:txBody>
        </p:sp>
        <p:sp>
          <p:nvSpPr>
            <p:cNvPr id="96" name="TextBox 95">
              <a:extLst>
                <a:ext uri="{FF2B5EF4-FFF2-40B4-BE49-F238E27FC236}">
                  <a16:creationId xmlns="" xmlns:a16="http://schemas.microsoft.com/office/drawing/2014/main" id="{2EAA11E9-AB02-4892-BADA-1DE43E97962F}"/>
                </a:ext>
              </a:extLst>
            </p:cNvPr>
            <p:cNvSpPr txBox="1"/>
            <p:nvPr/>
          </p:nvSpPr>
          <p:spPr>
            <a:xfrm>
              <a:off x="5402669" y="1341884"/>
              <a:ext cx="3447458" cy="1241929"/>
            </a:xfrm>
            <a:prstGeom prst="rect">
              <a:avLst/>
            </a:prstGeom>
            <a:noFill/>
          </p:spPr>
          <p:txBody>
            <a:bodyPr wrap="square" rtlCol="0">
              <a:spAutoFit/>
            </a:bodyPr>
            <a:lstStyle/>
            <a:p>
              <a:pPr algn="just"/>
              <a:r>
                <a:rPr lang="el-GR" sz="2000" b="1" dirty="0" smtClean="0">
                  <a:latin typeface="Book Antiqua" pitchFamily="18" charset="0"/>
                </a:rPr>
                <a:t>Εισαγωγή στην Ανοικτή </a:t>
              </a:r>
              <a:r>
                <a:rPr lang="en-US" sz="2000" b="1" dirty="0" smtClean="0">
                  <a:latin typeface="Book Antiqua" pitchFamily="18" charset="0"/>
                </a:rPr>
                <a:t> </a:t>
              </a:r>
              <a:r>
                <a:rPr lang="el-GR" sz="2000" b="1" dirty="0" smtClean="0">
                  <a:latin typeface="Book Antiqua" pitchFamily="18" charset="0"/>
                </a:rPr>
                <a:t>και </a:t>
              </a:r>
              <a:r>
                <a:rPr lang="en-US" sz="2000" b="1" dirty="0" smtClean="0">
                  <a:latin typeface="Book Antiqua" pitchFamily="18" charset="0"/>
                </a:rPr>
                <a:t> </a:t>
              </a:r>
              <a:r>
                <a:rPr lang="el-GR" sz="2000" b="1" dirty="0" smtClean="0">
                  <a:latin typeface="Book Antiqua" pitchFamily="18" charset="0"/>
                </a:rPr>
                <a:t>εξ Αποστάσεως Πολυμορφική Εκπαίδευση </a:t>
              </a:r>
              <a:endParaRPr lang="en-US" sz="2000" b="1" dirty="0">
                <a:latin typeface="Book Antiqua" pitchFamily="18" charset="0"/>
              </a:endParaRPr>
            </a:p>
          </p:txBody>
        </p:sp>
      </p:grpSp>
      <p:sp>
        <p:nvSpPr>
          <p:cNvPr id="99" name="TextBox 98"/>
          <p:cNvSpPr txBox="1"/>
          <p:nvPr/>
        </p:nvSpPr>
        <p:spPr>
          <a:xfrm>
            <a:off x="1984602" y="2182450"/>
            <a:ext cx="3749448" cy="369332"/>
          </a:xfrm>
          <a:prstGeom prst="rect">
            <a:avLst/>
          </a:prstGeom>
          <a:noFill/>
        </p:spPr>
        <p:txBody>
          <a:bodyPr wrap="square" rtlCol="0">
            <a:spAutoFit/>
          </a:bodyPr>
          <a:lstStyle/>
          <a:p>
            <a:pPr marL="285750" indent="-285750" algn="just">
              <a:buFont typeface="Wingdings" pitchFamily="2" charset="2"/>
              <a:buChar char="Ø"/>
            </a:pPr>
            <a:endParaRPr lang="en-US" b="1" dirty="0">
              <a:latin typeface="Book Antiqua" pitchFamily="18" charset="0"/>
            </a:endParaRPr>
          </a:p>
        </p:txBody>
      </p:sp>
      <p:sp>
        <p:nvSpPr>
          <p:cNvPr id="131" name="Ορθογώνιο 130"/>
          <p:cNvSpPr/>
          <p:nvPr/>
        </p:nvSpPr>
        <p:spPr>
          <a:xfrm>
            <a:off x="5054085" y="2179135"/>
            <a:ext cx="466794" cy="707886"/>
          </a:xfrm>
          <a:prstGeom prst="rect">
            <a:avLst/>
          </a:prstGeom>
        </p:spPr>
        <p:txBody>
          <a:bodyPr wrap="none">
            <a:spAutoFit/>
          </a:bodyPr>
          <a:lstStyle/>
          <a:p>
            <a:r>
              <a:rPr lang="el-GR" sz="4000" b="1" dirty="0">
                <a:solidFill>
                  <a:schemeClr val="accent1">
                    <a:lumMod val="75000"/>
                  </a:schemeClr>
                </a:solidFill>
                <a:latin typeface="Book Antiqua" pitchFamily="18" charset="0"/>
              </a:rPr>
              <a:t>≠</a:t>
            </a:r>
            <a:endParaRPr lang="en-US" sz="4000" b="1" dirty="0">
              <a:solidFill>
                <a:schemeClr val="accent1">
                  <a:lumMod val="75000"/>
                </a:schemeClr>
              </a:solidFill>
            </a:endParaRPr>
          </a:p>
        </p:txBody>
      </p:sp>
      <p:grpSp>
        <p:nvGrpSpPr>
          <p:cNvPr id="2" name="Ομάδα 1"/>
          <p:cNvGrpSpPr/>
          <p:nvPr/>
        </p:nvGrpSpPr>
        <p:grpSpPr>
          <a:xfrm>
            <a:off x="5535726" y="2249490"/>
            <a:ext cx="3491990" cy="1549069"/>
            <a:chOff x="5535726" y="2249490"/>
            <a:chExt cx="3491990" cy="1549069"/>
          </a:xfrm>
        </p:grpSpPr>
        <p:sp>
          <p:nvSpPr>
            <p:cNvPr id="130" name="TextBox 129"/>
            <p:cNvSpPr txBox="1"/>
            <p:nvPr/>
          </p:nvSpPr>
          <p:spPr>
            <a:xfrm>
              <a:off x="5535726" y="2249490"/>
              <a:ext cx="3491990" cy="646331"/>
            </a:xfrm>
            <a:prstGeom prst="rect">
              <a:avLst/>
            </a:prstGeom>
            <a:noFill/>
          </p:spPr>
          <p:txBody>
            <a:bodyPr wrap="square" rtlCol="0">
              <a:spAutoFit/>
            </a:bodyPr>
            <a:lstStyle/>
            <a:p>
              <a:pPr algn="ctr"/>
              <a:r>
                <a:rPr lang="el-GR" dirty="0" smtClean="0">
                  <a:latin typeface="Book Antiqua" pitchFamily="18" charset="0"/>
                </a:rPr>
                <a:t>Ανοιχτή Εξ Αποστάσεως  Εκπαίδευση</a:t>
              </a:r>
              <a:endParaRPr lang="en-US" dirty="0">
                <a:latin typeface="Book Antiqua" pitchFamily="18" charset="0"/>
              </a:endParaRPr>
            </a:p>
          </p:txBody>
        </p:sp>
        <p:cxnSp>
          <p:nvCxnSpPr>
            <p:cNvPr id="132" name="Ευθύγραμμο βέλος σύνδεσης 131"/>
            <p:cNvCxnSpPr/>
            <p:nvPr/>
          </p:nvCxnSpPr>
          <p:spPr>
            <a:xfrm>
              <a:off x="7263606" y="2878290"/>
              <a:ext cx="0" cy="4616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 name="TextBox 132"/>
            <p:cNvSpPr txBox="1"/>
            <p:nvPr/>
          </p:nvSpPr>
          <p:spPr>
            <a:xfrm>
              <a:off x="6470026" y="3429227"/>
              <a:ext cx="1571168" cy="369332"/>
            </a:xfrm>
            <a:prstGeom prst="rect">
              <a:avLst/>
            </a:prstGeom>
            <a:noFill/>
          </p:spPr>
          <p:txBody>
            <a:bodyPr wrap="square" rtlCol="0">
              <a:spAutoFit/>
            </a:bodyPr>
            <a:lstStyle/>
            <a:p>
              <a:pPr algn="ctr"/>
              <a:r>
                <a:rPr lang="el-GR" b="1" dirty="0" smtClean="0">
                  <a:latin typeface="Book Antiqua" pitchFamily="18" charset="0"/>
                </a:rPr>
                <a:t>Προσέγγιση</a:t>
              </a:r>
              <a:endParaRPr lang="en-US" b="1" dirty="0">
                <a:latin typeface="Book Antiqua" pitchFamily="18" charset="0"/>
              </a:endParaRPr>
            </a:p>
          </p:txBody>
        </p:sp>
      </p:grpSp>
      <p:sp>
        <p:nvSpPr>
          <p:cNvPr id="134" name="TextBox 133"/>
          <p:cNvSpPr txBox="1"/>
          <p:nvPr/>
        </p:nvSpPr>
        <p:spPr>
          <a:xfrm>
            <a:off x="2147654" y="2212909"/>
            <a:ext cx="2446539" cy="646331"/>
          </a:xfrm>
          <a:prstGeom prst="rect">
            <a:avLst/>
          </a:prstGeom>
          <a:noFill/>
        </p:spPr>
        <p:txBody>
          <a:bodyPr wrap="square" rtlCol="0">
            <a:spAutoFit/>
          </a:bodyPr>
          <a:lstStyle/>
          <a:p>
            <a:pPr algn="ctr"/>
            <a:r>
              <a:rPr lang="el-GR" dirty="0" smtClean="0">
                <a:latin typeface="Book Antiqua" pitchFamily="18" charset="0"/>
              </a:rPr>
              <a:t>Εξ Αποστάσεως  </a:t>
            </a:r>
          </a:p>
          <a:p>
            <a:pPr algn="ctr"/>
            <a:r>
              <a:rPr lang="el-GR" dirty="0" smtClean="0">
                <a:latin typeface="Book Antiqua" pitchFamily="18" charset="0"/>
              </a:rPr>
              <a:t>Εκπαίδευση</a:t>
            </a:r>
            <a:endParaRPr lang="en-US" dirty="0">
              <a:latin typeface="Book Antiqua" pitchFamily="18" charset="0"/>
            </a:endParaRPr>
          </a:p>
        </p:txBody>
      </p:sp>
      <p:cxnSp>
        <p:nvCxnSpPr>
          <p:cNvPr id="135" name="Ευθύγραμμο βέλος σύνδεσης 134"/>
          <p:cNvCxnSpPr/>
          <p:nvPr/>
        </p:nvCxnSpPr>
        <p:spPr>
          <a:xfrm>
            <a:off x="3273750" y="2859239"/>
            <a:ext cx="0" cy="4616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2760039" y="3448277"/>
            <a:ext cx="1119070" cy="369332"/>
          </a:xfrm>
          <a:prstGeom prst="rect">
            <a:avLst/>
          </a:prstGeom>
          <a:noFill/>
        </p:spPr>
        <p:txBody>
          <a:bodyPr wrap="square" rtlCol="0">
            <a:spAutoFit/>
          </a:bodyPr>
          <a:lstStyle/>
          <a:p>
            <a:r>
              <a:rPr lang="el-GR" b="1" dirty="0" smtClean="0">
                <a:latin typeface="Book Antiqua" pitchFamily="18" charset="0"/>
              </a:rPr>
              <a:t>Μέθοδος </a:t>
            </a:r>
            <a:endParaRPr lang="en-US" b="1" dirty="0">
              <a:latin typeface="Book Antiqua" pitchFamily="18" charset="0"/>
            </a:endParaRPr>
          </a:p>
        </p:txBody>
      </p:sp>
      <p:sp>
        <p:nvSpPr>
          <p:cNvPr id="137" name="Ορθογώνιο 136"/>
          <p:cNvSpPr/>
          <p:nvPr/>
        </p:nvSpPr>
        <p:spPr>
          <a:xfrm>
            <a:off x="2090282" y="4990687"/>
            <a:ext cx="7258525" cy="1200329"/>
          </a:xfrm>
          <a:prstGeom prst="rect">
            <a:avLst/>
          </a:prstGeom>
        </p:spPr>
        <p:txBody>
          <a:bodyPr wrap="square">
            <a:spAutoFit/>
          </a:bodyPr>
          <a:lstStyle/>
          <a:p>
            <a:pPr algn="just"/>
            <a:r>
              <a:rPr lang="el-GR" b="1" dirty="0" smtClean="0">
                <a:solidFill>
                  <a:srgbClr val="C00000"/>
                </a:solidFill>
                <a:latin typeface="Book Antiqua" pitchFamily="18" charset="0"/>
              </a:rPr>
              <a:t>Εξ Αποστάσεως Εκπαίδευση</a:t>
            </a:r>
          </a:p>
          <a:p>
            <a:pPr algn="just"/>
            <a:r>
              <a:rPr lang="el-GR" dirty="0" smtClean="0">
                <a:latin typeface="Book Antiqua" pitchFamily="18" charset="0"/>
              </a:rPr>
              <a:t>«</a:t>
            </a:r>
            <a:r>
              <a:rPr lang="el-GR" i="1" dirty="0" smtClean="0">
                <a:latin typeface="Book Antiqua" pitchFamily="18" charset="0"/>
              </a:rPr>
              <a:t>την </a:t>
            </a:r>
            <a:r>
              <a:rPr lang="el-GR" i="1" dirty="0">
                <a:latin typeface="Book Antiqua" pitchFamily="18" charset="0"/>
              </a:rPr>
              <a:t>εκπαίδευση που διδάσκει και ενεργοποιεί τον μαθητή πώς να μαθαίνει μόνος του και πώς να λειτουργεί αυτόνομα προς μία </a:t>
            </a:r>
            <a:r>
              <a:rPr lang="el-GR" i="1" dirty="0" err="1">
                <a:latin typeface="Book Antiqua" pitchFamily="18" charset="0"/>
              </a:rPr>
              <a:t>ευρετική</a:t>
            </a:r>
            <a:r>
              <a:rPr lang="el-GR" i="1" dirty="0">
                <a:latin typeface="Book Antiqua" pitchFamily="18" charset="0"/>
              </a:rPr>
              <a:t> πορεία </a:t>
            </a:r>
            <a:r>
              <a:rPr lang="el-GR" i="1" dirty="0" err="1">
                <a:latin typeface="Book Antiqua" pitchFamily="18" charset="0"/>
              </a:rPr>
              <a:t>αυτομάθησης</a:t>
            </a:r>
            <a:r>
              <a:rPr lang="el-GR" dirty="0">
                <a:latin typeface="Book Antiqua" pitchFamily="18" charset="0"/>
              </a:rPr>
              <a:t>» </a:t>
            </a:r>
            <a:r>
              <a:rPr lang="el-GR" dirty="0" smtClean="0">
                <a:latin typeface="Book Antiqua" pitchFamily="18" charset="0"/>
              </a:rPr>
              <a:t> (</a:t>
            </a:r>
            <a:r>
              <a:rPr lang="el-GR" dirty="0" err="1">
                <a:latin typeface="Book Antiqua" pitchFamily="18" charset="0"/>
              </a:rPr>
              <a:t>Λιοναράκης</a:t>
            </a:r>
            <a:r>
              <a:rPr lang="el-GR" dirty="0">
                <a:latin typeface="Book Antiqua" pitchFamily="18" charset="0"/>
              </a:rPr>
              <a:t>, 2001)</a:t>
            </a:r>
            <a:endParaRPr lang="en-US" dirty="0">
              <a:latin typeface="Book Antiqua" pitchFamily="18" charset="0"/>
            </a:endParaRPr>
          </a:p>
        </p:txBody>
      </p:sp>
    </p:spTree>
    <p:extLst>
      <p:ext uri="{BB962C8B-B14F-4D97-AF65-F5344CB8AC3E}">
        <p14:creationId xmlns:p14="http://schemas.microsoft.com/office/powerpoint/2010/main" val="35291838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000"/>
                                        <p:tgtEl>
                                          <p:spTgt spid="134"/>
                                        </p:tgtEl>
                                      </p:cBhvr>
                                    </p:animEffect>
                                    <p:anim calcmode="lin" valueType="num">
                                      <p:cBhvr>
                                        <p:cTn id="8" dur="1000" fill="hold"/>
                                        <p:tgtEl>
                                          <p:spTgt spid="134"/>
                                        </p:tgtEl>
                                        <p:attrNameLst>
                                          <p:attrName>ppt_x</p:attrName>
                                        </p:attrNameLst>
                                      </p:cBhvr>
                                      <p:tavLst>
                                        <p:tav tm="0">
                                          <p:val>
                                            <p:strVal val="#ppt_x"/>
                                          </p:val>
                                        </p:tav>
                                        <p:tav tm="100000">
                                          <p:val>
                                            <p:strVal val="#ppt_x"/>
                                          </p:val>
                                        </p:tav>
                                      </p:tavLst>
                                    </p:anim>
                                    <p:anim calcmode="lin" valueType="num">
                                      <p:cBhvr>
                                        <p:cTn id="9" dur="1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1000"/>
                                        <p:tgtEl>
                                          <p:spTgt spid="135"/>
                                        </p:tgtEl>
                                      </p:cBhvr>
                                    </p:animEffect>
                                    <p:anim calcmode="lin" valueType="num">
                                      <p:cBhvr>
                                        <p:cTn id="13" dur="1000" fill="hold"/>
                                        <p:tgtEl>
                                          <p:spTgt spid="135"/>
                                        </p:tgtEl>
                                        <p:attrNameLst>
                                          <p:attrName>ppt_x</p:attrName>
                                        </p:attrNameLst>
                                      </p:cBhvr>
                                      <p:tavLst>
                                        <p:tav tm="0">
                                          <p:val>
                                            <p:strVal val="#ppt_x"/>
                                          </p:val>
                                        </p:tav>
                                        <p:tav tm="100000">
                                          <p:val>
                                            <p:strVal val="#ppt_x"/>
                                          </p:val>
                                        </p:tav>
                                      </p:tavLst>
                                    </p:anim>
                                    <p:anim calcmode="lin" valueType="num">
                                      <p:cBhvr>
                                        <p:cTn id="14" dur="1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1000"/>
                                        <p:tgtEl>
                                          <p:spTgt spid="136"/>
                                        </p:tgtEl>
                                      </p:cBhvr>
                                    </p:animEffect>
                                    <p:anim calcmode="lin" valueType="num">
                                      <p:cBhvr>
                                        <p:cTn id="18" dur="1000" fill="hold"/>
                                        <p:tgtEl>
                                          <p:spTgt spid="136"/>
                                        </p:tgtEl>
                                        <p:attrNameLst>
                                          <p:attrName>ppt_x</p:attrName>
                                        </p:attrNameLst>
                                      </p:cBhvr>
                                      <p:tavLst>
                                        <p:tav tm="0">
                                          <p:val>
                                            <p:strVal val="#ppt_x"/>
                                          </p:val>
                                        </p:tav>
                                        <p:tav tm="100000">
                                          <p:val>
                                            <p:strVal val="#ppt_x"/>
                                          </p:val>
                                        </p:tav>
                                      </p:tavLst>
                                    </p:anim>
                                    <p:anim calcmode="lin" valueType="num">
                                      <p:cBhvr>
                                        <p:cTn id="19"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7"/>
                                        </p:tgtEl>
                                        <p:attrNameLst>
                                          <p:attrName>style.visibility</p:attrName>
                                        </p:attrNameLst>
                                      </p:cBhvr>
                                      <p:to>
                                        <p:strVal val="visible"/>
                                      </p:to>
                                    </p:set>
                                    <p:animEffect transition="in" filter="fade">
                                      <p:cBhvr>
                                        <p:cTn id="31" dur="1000"/>
                                        <p:tgtEl>
                                          <p:spTgt spid="137"/>
                                        </p:tgtEl>
                                      </p:cBhvr>
                                    </p:animEffect>
                                    <p:anim calcmode="lin" valueType="num">
                                      <p:cBhvr>
                                        <p:cTn id="32" dur="1000" fill="hold"/>
                                        <p:tgtEl>
                                          <p:spTgt spid="137"/>
                                        </p:tgtEl>
                                        <p:attrNameLst>
                                          <p:attrName>ppt_x</p:attrName>
                                        </p:attrNameLst>
                                      </p:cBhvr>
                                      <p:tavLst>
                                        <p:tav tm="0">
                                          <p:val>
                                            <p:strVal val="#ppt_x"/>
                                          </p:val>
                                        </p:tav>
                                        <p:tav tm="100000">
                                          <p:val>
                                            <p:strVal val="#ppt_x"/>
                                          </p:val>
                                        </p:tav>
                                      </p:tavLst>
                                    </p:anim>
                                    <p:anim calcmode="lin" valueType="num">
                                      <p:cBhvr>
                                        <p:cTn id="33" dur="1000" fill="hold"/>
                                        <p:tgtEl>
                                          <p:spTgt spid="1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6" grpId="0"/>
      <p:bldP spid="1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xmlns="" id="{CC89FF31-8612-4FD2-9987-7B2B659E4399}"/>
              </a:ext>
            </a:extLst>
          </p:cNvPr>
          <p:cNvGrpSpPr/>
          <p:nvPr/>
        </p:nvGrpSpPr>
        <p:grpSpPr>
          <a:xfrm>
            <a:off x="1590156" y="1623565"/>
            <a:ext cx="2017224" cy="2017224"/>
            <a:chOff x="1466851" y="1754971"/>
            <a:chExt cx="2362200" cy="2362200"/>
          </a:xfrm>
        </p:grpSpPr>
        <p:sp>
          <p:nvSpPr>
            <p:cNvPr id="101" name="Oval 100">
              <a:extLst>
                <a:ext uri="{FF2B5EF4-FFF2-40B4-BE49-F238E27FC236}">
                  <a16:creationId xmlns:a16="http://schemas.microsoft.com/office/drawing/2014/main" xmlns="" id="{8A4AD62D-BD7E-415D-B725-6AC37487928F}"/>
                </a:ext>
              </a:extLst>
            </p:cNvPr>
            <p:cNvSpPr/>
            <p:nvPr/>
          </p:nvSpPr>
          <p:spPr>
            <a:xfrm>
              <a:off x="1466851" y="1754971"/>
              <a:ext cx="2362200" cy="23622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a:extLst>
                <a:ext uri="{FF2B5EF4-FFF2-40B4-BE49-F238E27FC236}">
                  <a16:creationId xmlns:a16="http://schemas.microsoft.com/office/drawing/2014/main" xmlns="" id="{AD995FC3-C541-42EF-8CAA-48FBA94B9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98" r="1156"/>
            <a:stretch/>
          </p:blipFill>
          <p:spPr>
            <a:xfrm>
              <a:off x="1619252" y="1907373"/>
              <a:ext cx="2057398" cy="2057396"/>
            </a:xfrm>
            <a:prstGeom prst="ellipse">
              <a:avLst/>
            </a:prstGeom>
          </p:spPr>
        </p:pic>
      </p:grpSp>
      <p:grpSp>
        <p:nvGrpSpPr>
          <p:cNvPr id="103" name="Group 102">
            <a:extLst>
              <a:ext uri="{FF2B5EF4-FFF2-40B4-BE49-F238E27FC236}">
                <a16:creationId xmlns:a16="http://schemas.microsoft.com/office/drawing/2014/main" xmlns="" id="{558BBFA0-22AC-4630-95CF-DD11BBF46981}"/>
              </a:ext>
            </a:extLst>
          </p:cNvPr>
          <p:cNvGrpSpPr/>
          <p:nvPr/>
        </p:nvGrpSpPr>
        <p:grpSpPr>
          <a:xfrm>
            <a:off x="4287817" y="1594502"/>
            <a:ext cx="2075350" cy="2075350"/>
            <a:chOff x="4388156" y="1754971"/>
            <a:chExt cx="2362200" cy="2362200"/>
          </a:xfrm>
          <a:solidFill>
            <a:srgbClr val="03A1A4"/>
          </a:solidFill>
        </p:grpSpPr>
        <p:sp>
          <p:nvSpPr>
            <p:cNvPr id="104" name="Oval 103">
              <a:extLst>
                <a:ext uri="{FF2B5EF4-FFF2-40B4-BE49-F238E27FC236}">
                  <a16:creationId xmlns:a16="http://schemas.microsoft.com/office/drawing/2014/main" xmlns="" id="{8106C475-63FF-4B88-9037-7D4296DCF408}"/>
                </a:ext>
              </a:extLst>
            </p:cNvPr>
            <p:cNvSpPr/>
            <p:nvPr/>
          </p:nvSpPr>
          <p:spPr>
            <a:xfrm>
              <a:off x="4388156" y="1754971"/>
              <a:ext cx="2362200" cy="2362200"/>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Picture 104">
              <a:extLst>
                <a:ext uri="{FF2B5EF4-FFF2-40B4-BE49-F238E27FC236}">
                  <a16:creationId xmlns:a16="http://schemas.microsoft.com/office/drawing/2014/main" xmlns="" id="{5A49D4CA-4AB4-4B81-87DF-16F4C749B5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78" t="16519" r="9615" b="1982"/>
            <a:stretch/>
          </p:blipFill>
          <p:spPr>
            <a:xfrm>
              <a:off x="4540558" y="1907373"/>
              <a:ext cx="2057396" cy="2057396"/>
            </a:xfrm>
            <a:prstGeom prst="ellipse">
              <a:avLst/>
            </a:prstGeom>
            <a:grpFill/>
          </p:spPr>
        </p:pic>
      </p:grpSp>
      <p:grpSp>
        <p:nvGrpSpPr>
          <p:cNvPr id="106" name="Group 105">
            <a:extLst>
              <a:ext uri="{FF2B5EF4-FFF2-40B4-BE49-F238E27FC236}">
                <a16:creationId xmlns:a16="http://schemas.microsoft.com/office/drawing/2014/main" xmlns="" id="{4FA7696F-3A12-4749-96EF-506789697582}"/>
              </a:ext>
            </a:extLst>
          </p:cNvPr>
          <p:cNvGrpSpPr/>
          <p:nvPr/>
        </p:nvGrpSpPr>
        <p:grpSpPr>
          <a:xfrm>
            <a:off x="7057250" y="1589351"/>
            <a:ext cx="2085652" cy="2085652"/>
            <a:chOff x="7245656" y="1754971"/>
            <a:chExt cx="2362200" cy="2362200"/>
          </a:xfrm>
          <a:solidFill>
            <a:srgbClr val="EE9524"/>
          </a:solidFill>
        </p:grpSpPr>
        <p:sp>
          <p:nvSpPr>
            <p:cNvPr id="107" name="Oval 106">
              <a:extLst>
                <a:ext uri="{FF2B5EF4-FFF2-40B4-BE49-F238E27FC236}">
                  <a16:creationId xmlns:a16="http://schemas.microsoft.com/office/drawing/2014/main" xmlns="" id="{BEA41108-70F3-44FD-9476-BB5FCAD01852}"/>
                </a:ext>
              </a:extLst>
            </p:cNvPr>
            <p:cNvSpPr/>
            <p:nvPr/>
          </p:nvSpPr>
          <p:spPr>
            <a:xfrm>
              <a:off x="7245656" y="1754971"/>
              <a:ext cx="2362200" cy="2362200"/>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Picture 107">
              <a:extLst>
                <a:ext uri="{FF2B5EF4-FFF2-40B4-BE49-F238E27FC236}">
                  <a16:creationId xmlns:a16="http://schemas.microsoft.com/office/drawing/2014/main" xmlns="" id="{70692E7A-E8C1-4231-93B0-76CAA4775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15" r="16615"/>
            <a:stretch/>
          </p:blipFill>
          <p:spPr>
            <a:xfrm>
              <a:off x="7395187" y="1904502"/>
              <a:ext cx="2063138" cy="2063138"/>
            </a:xfrm>
            <a:prstGeom prst="ellipse">
              <a:avLst/>
            </a:prstGeom>
            <a:grpFill/>
          </p:spPr>
        </p:pic>
      </p:grpSp>
      <p:grpSp>
        <p:nvGrpSpPr>
          <p:cNvPr id="109" name="Group 108">
            <a:extLst>
              <a:ext uri="{FF2B5EF4-FFF2-40B4-BE49-F238E27FC236}">
                <a16:creationId xmlns:a16="http://schemas.microsoft.com/office/drawing/2014/main" xmlns="" id="{FFECBB9F-A6DA-4867-8BFF-1EB9CC0E78D3}"/>
              </a:ext>
            </a:extLst>
          </p:cNvPr>
          <p:cNvGrpSpPr/>
          <p:nvPr/>
        </p:nvGrpSpPr>
        <p:grpSpPr>
          <a:xfrm>
            <a:off x="1671243" y="1589351"/>
            <a:ext cx="662608" cy="523220"/>
            <a:chOff x="668600" y="2123782"/>
            <a:chExt cx="662608" cy="523220"/>
          </a:xfrm>
        </p:grpSpPr>
        <p:sp>
          <p:nvSpPr>
            <p:cNvPr id="110" name="Oval 109">
              <a:extLst>
                <a:ext uri="{FF2B5EF4-FFF2-40B4-BE49-F238E27FC236}">
                  <a16:creationId xmlns:a16="http://schemas.microsoft.com/office/drawing/2014/main" xmlns="" id="{758FFA05-60D3-49D7-AD33-70C14A462582}"/>
                </a:ext>
              </a:extLst>
            </p:cNvPr>
            <p:cNvSpPr/>
            <p:nvPr/>
          </p:nvSpPr>
          <p:spPr>
            <a:xfrm>
              <a:off x="732304" y="2123782"/>
              <a:ext cx="523220" cy="52322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6F674720-AA72-463C-A9F5-CC05A31FD455}"/>
                </a:ext>
              </a:extLst>
            </p:cNvPr>
            <p:cNvSpPr txBox="1"/>
            <p:nvPr/>
          </p:nvSpPr>
          <p:spPr>
            <a:xfrm>
              <a:off x="66860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01</a:t>
              </a:r>
            </a:p>
          </p:txBody>
        </p:sp>
      </p:grpSp>
      <p:grpSp>
        <p:nvGrpSpPr>
          <p:cNvPr id="112" name="Group 111">
            <a:extLst>
              <a:ext uri="{FF2B5EF4-FFF2-40B4-BE49-F238E27FC236}">
                <a16:creationId xmlns:a16="http://schemas.microsoft.com/office/drawing/2014/main" xmlns="" id="{F148DB69-DF3E-4C33-B538-AF9F73BD860D}"/>
              </a:ext>
            </a:extLst>
          </p:cNvPr>
          <p:cNvGrpSpPr/>
          <p:nvPr/>
        </p:nvGrpSpPr>
        <p:grpSpPr>
          <a:xfrm>
            <a:off x="4359048" y="1589351"/>
            <a:ext cx="662608" cy="523220"/>
            <a:chOff x="662610" y="2123782"/>
            <a:chExt cx="662608" cy="523220"/>
          </a:xfrm>
        </p:grpSpPr>
        <p:sp>
          <p:nvSpPr>
            <p:cNvPr id="113" name="Oval 112">
              <a:extLst>
                <a:ext uri="{FF2B5EF4-FFF2-40B4-BE49-F238E27FC236}">
                  <a16:creationId xmlns:a16="http://schemas.microsoft.com/office/drawing/2014/main" xmlns="" id="{AECF5359-B27A-4EA4-9470-E15A636740F1}"/>
                </a:ext>
              </a:extLst>
            </p:cNvPr>
            <p:cNvSpPr/>
            <p:nvPr/>
          </p:nvSpPr>
          <p:spPr>
            <a:xfrm>
              <a:off x="732304" y="2123782"/>
              <a:ext cx="523220" cy="52322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xmlns="" id="{45730238-5131-470C-B8FC-1D599D94B747}"/>
                </a:ext>
              </a:extLst>
            </p:cNvPr>
            <p:cNvSpPr txBox="1"/>
            <p:nvPr/>
          </p:nvSpPr>
          <p:spPr>
            <a:xfrm>
              <a:off x="662610" y="2154559"/>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02</a:t>
              </a:r>
            </a:p>
          </p:txBody>
        </p:sp>
      </p:grpSp>
      <p:grpSp>
        <p:nvGrpSpPr>
          <p:cNvPr id="115" name="Group 114">
            <a:extLst>
              <a:ext uri="{FF2B5EF4-FFF2-40B4-BE49-F238E27FC236}">
                <a16:creationId xmlns:a16="http://schemas.microsoft.com/office/drawing/2014/main" xmlns="" id="{999227E9-EB21-4059-B513-140E8EB32283}"/>
              </a:ext>
            </a:extLst>
          </p:cNvPr>
          <p:cNvGrpSpPr/>
          <p:nvPr/>
        </p:nvGrpSpPr>
        <p:grpSpPr>
          <a:xfrm>
            <a:off x="7113378" y="1596925"/>
            <a:ext cx="662608" cy="508072"/>
            <a:chOff x="662610" y="2131356"/>
            <a:chExt cx="662608" cy="508072"/>
          </a:xfrm>
        </p:grpSpPr>
        <p:sp>
          <p:nvSpPr>
            <p:cNvPr id="116" name="Oval 115">
              <a:extLst>
                <a:ext uri="{FF2B5EF4-FFF2-40B4-BE49-F238E27FC236}">
                  <a16:creationId xmlns:a16="http://schemas.microsoft.com/office/drawing/2014/main" xmlns="" id="{16BFFE64-6C8E-4F76-92AF-FE854A15A057}"/>
                </a:ext>
              </a:extLst>
            </p:cNvPr>
            <p:cNvSpPr/>
            <p:nvPr/>
          </p:nvSpPr>
          <p:spPr>
            <a:xfrm>
              <a:off x="739878" y="2131356"/>
              <a:ext cx="508072" cy="508072"/>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xmlns="" id="{A560E021-6D3E-44E0-9017-02F6FD846B8E}"/>
                </a:ext>
              </a:extLst>
            </p:cNvPr>
            <p:cNvSpPr txBox="1"/>
            <p:nvPr/>
          </p:nvSpPr>
          <p:spPr>
            <a:xfrm>
              <a:off x="662610" y="2154558"/>
              <a:ext cx="662608" cy="461665"/>
            </a:xfrm>
            <a:prstGeom prst="rect">
              <a:avLst/>
            </a:prstGeom>
            <a:noFill/>
          </p:spPr>
          <p:txBody>
            <a:bodyPr wrap="square" rtlCol="0">
              <a:spAutoFit/>
            </a:bodyPr>
            <a:lstStyle/>
            <a:p>
              <a:pPr algn="ctr"/>
              <a:r>
                <a:rPr lang="en-US" sz="2400" b="1" dirty="0">
                  <a:solidFill>
                    <a:srgbClr val="E6E7E9"/>
                  </a:solidFill>
                  <a:latin typeface="Tw Cen MT" panose="020B0602020104020603" pitchFamily="34" charset="0"/>
                </a:rPr>
                <a:t>03</a:t>
              </a:r>
            </a:p>
          </p:txBody>
        </p:sp>
      </p:grpSp>
      <p:grpSp>
        <p:nvGrpSpPr>
          <p:cNvPr id="118" name="Group 117">
            <a:extLst>
              <a:ext uri="{FF2B5EF4-FFF2-40B4-BE49-F238E27FC236}">
                <a16:creationId xmlns:a16="http://schemas.microsoft.com/office/drawing/2014/main" xmlns="" id="{642619BF-D98C-42FE-8077-B8745D93F239}"/>
              </a:ext>
            </a:extLst>
          </p:cNvPr>
          <p:cNvGrpSpPr/>
          <p:nvPr/>
        </p:nvGrpSpPr>
        <p:grpSpPr>
          <a:xfrm>
            <a:off x="1089803" y="4112242"/>
            <a:ext cx="3048141" cy="1452554"/>
            <a:chOff x="264581" y="4416136"/>
            <a:chExt cx="3048141" cy="1452554"/>
          </a:xfrm>
        </p:grpSpPr>
        <p:sp>
          <p:nvSpPr>
            <p:cNvPr id="119" name="TextBox 118">
              <a:extLst>
                <a:ext uri="{FF2B5EF4-FFF2-40B4-BE49-F238E27FC236}">
                  <a16:creationId xmlns:a16="http://schemas.microsoft.com/office/drawing/2014/main" xmlns="" id="{47D438D1-4A2C-457A-A675-A2FFD11F8FC1}"/>
                </a:ext>
              </a:extLst>
            </p:cNvPr>
            <p:cNvSpPr txBox="1"/>
            <p:nvPr/>
          </p:nvSpPr>
          <p:spPr>
            <a:xfrm>
              <a:off x="466266" y="4416136"/>
              <a:ext cx="2644771" cy="461665"/>
            </a:xfrm>
            <a:prstGeom prst="rect">
              <a:avLst/>
            </a:prstGeom>
            <a:noFill/>
          </p:spPr>
          <p:txBody>
            <a:bodyPr wrap="square" rtlCol="0">
              <a:spAutoFit/>
            </a:bodyPr>
            <a:lstStyle/>
            <a:p>
              <a:pPr algn="ctr"/>
              <a:r>
                <a:rPr lang="en-US" sz="2400" dirty="0">
                  <a:solidFill>
                    <a:srgbClr val="FF5969"/>
                  </a:solidFill>
                  <a:latin typeface="Tw Cen MT" panose="020B0602020104020603" pitchFamily="34" charset="0"/>
                </a:rPr>
                <a:t>ALAN MARTIN</a:t>
              </a:r>
            </a:p>
          </p:txBody>
        </p:sp>
        <p:sp>
          <p:nvSpPr>
            <p:cNvPr id="120" name="TextBox 119">
              <a:extLst>
                <a:ext uri="{FF2B5EF4-FFF2-40B4-BE49-F238E27FC236}">
                  <a16:creationId xmlns:a16="http://schemas.microsoft.com/office/drawing/2014/main" xmlns="" id="{EFA98CF0-C7D5-4BB1-AE6B-892973EDC2B3}"/>
                </a:ext>
              </a:extLst>
            </p:cNvPr>
            <p:cNvSpPr txBox="1"/>
            <p:nvPr/>
          </p:nvSpPr>
          <p:spPr>
            <a:xfrm>
              <a:off x="46626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1" name="TextBox 120">
              <a:extLst>
                <a:ext uri="{FF2B5EF4-FFF2-40B4-BE49-F238E27FC236}">
                  <a16:creationId xmlns:a16="http://schemas.microsoft.com/office/drawing/2014/main" xmlns="" id="{ADB9B462-21BE-4A91-8264-768F8688631E}"/>
                </a:ext>
              </a:extLst>
            </p:cNvPr>
            <p:cNvSpPr txBox="1"/>
            <p:nvPr/>
          </p:nvSpPr>
          <p:spPr>
            <a:xfrm>
              <a:off x="26458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2" name="Group 121">
            <a:extLst>
              <a:ext uri="{FF2B5EF4-FFF2-40B4-BE49-F238E27FC236}">
                <a16:creationId xmlns:a16="http://schemas.microsoft.com/office/drawing/2014/main" xmlns="" id="{EC238A46-6DC2-415E-858B-EDB9C705F5D2}"/>
              </a:ext>
            </a:extLst>
          </p:cNvPr>
          <p:cNvGrpSpPr/>
          <p:nvPr/>
        </p:nvGrpSpPr>
        <p:grpSpPr>
          <a:xfrm>
            <a:off x="3806113" y="4112242"/>
            <a:ext cx="3048141" cy="1452554"/>
            <a:chOff x="3143051" y="4416136"/>
            <a:chExt cx="3048141" cy="1452554"/>
          </a:xfrm>
        </p:grpSpPr>
        <p:sp>
          <p:nvSpPr>
            <p:cNvPr id="123" name="TextBox 122">
              <a:extLst>
                <a:ext uri="{FF2B5EF4-FFF2-40B4-BE49-F238E27FC236}">
                  <a16:creationId xmlns:a16="http://schemas.microsoft.com/office/drawing/2014/main" xmlns="" id="{CCBD766E-1FDC-47EC-AFE3-250300F9E1D4}"/>
                </a:ext>
              </a:extLst>
            </p:cNvPr>
            <p:cNvSpPr txBox="1"/>
            <p:nvPr/>
          </p:nvSpPr>
          <p:spPr>
            <a:xfrm>
              <a:off x="3344736" y="4416136"/>
              <a:ext cx="2644771" cy="461665"/>
            </a:xfrm>
            <a:prstGeom prst="rect">
              <a:avLst/>
            </a:prstGeom>
            <a:noFill/>
          </p:spPr>
          <p:txBody>
            <a:bodyPr wrap="square" rtlCol="0">
              <a:spAutoFit/>
            </a:bodyPr>
            <a:lstStyle/>
            <a:p>
              <a:pPr algn="ctr"/>
              <a:r>
                <a:rPr lang="en-US" sz="2400" dirty="0">
                  <a:solidFill>
                    <a:srgbClr val="03A1A4"/>
                  </a:solidFill>
                  <a:latin typeface="Tw Cen MT" panose="020B0602020104020603" pitchFamily="34" charset="0"/>
                </a:rPr>
                <a:t>JHON DOE</a:t>
              </a:r>
            </a:p>
          </p:txBody>
        </p:sp>
        <p:sp>
          <p:nvSpPr>
            <p:cNvPr id="124" name="TextBox 123">
              <a:extLst>
                <a:ext uri="{FF2B5EF4-FFF2-40B4-BE49-F238E27FC236}">
                  <a16:creationId xmlns:a16="http://schemas.microsoft.com/office/drawing/2014/main" xmlns="" id="{9DD83A3E-FC84-4E9E-A039-E9CA92AC9309}"/>
                </a:ext>
              </a:extLst>
            </p:cNvPr>
            <p:cNvSpPr txBox="1"/>
            <p:nvPr/>
          </p:nvSpPr>
          <p:spPr>
            <a:xfrm>
              <a:off x="3344736"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5" name="TextBox 124">
              <a:extLst>
                <a:ext uri="{FF2B5EF4-FFF2-40B4-BE49-F238E27FC236}">
                  <a16:creationId xmlns:a16="http://schemas.microsoft.com/office/drawing/2014/main" xmlns="" id="{D4656B8D-277C-459C-8AC5-1E3C9FBF12C4}"/>
                </a:ext>
              </a:extLst>
            </p:cNvPr>
            <p:cNvSpPr txBox="1"/>
            <p:nvPr/>
          </p:nvSpPr>
          <p:spPr>
            <a:xfrm>
              <a:off x="3143051"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grpSp>
        <p:nvGrpSpPr>
          <p:cNvPr id="126" name="Group 125">
            <a:extLst>
              <a:ext uri="{FF2B5EF4-FFF2-40B4-BE49-F238E27FC236}">
                <a16:creationId xmlns:a16="http://schemas.microsoft.com/office/drawing/2014/main" xmlns="" id="{A5E2E5DE-DB63-4888-A16C-FBB53DF5105F}"/>
              </a:ext>
            </a:extLst>
          </p:cNvPr>
          <p:cNvGrpSpPr/>
          <p:nvPr/>
        </p:nvGrpSpPr>
        <p:grpSpPr>
          <a:xfrm>
            <a:off x="6578020" y="4112242"/>
            <a:ext cx="3048141" cy="1452554"/>
            <a:chOff x="6191192" y="4416136"/>
            <a:chExt cx="3048141" cy="1452554"/>
          </a:xfrm>
        </p:grpSpPr>
        <p:sp>
          <p:nvSpPr>
            <p:cNvPr id="127" name="TextBox 126">
              <a:extLst>
                <a:ext uri="{FF2B5EF4-FFF2-40B4-BE49-F238E27FC236}">
                  <a16:creationId xmlns:a16="http://schemas.microsoft.com/office/drawing/2014/main" xmlns="" id="{A72104E9-D31B-4FE5-8105-9C439D743046}"/>
                </a:ext>
              </a:extLst>
            </p:cNvPr>
            <p:cNvSpPr txBox="1"/>
            <p:nvPr/>
          </p:nvSpPr>
          <p:spPr>
            <a:xfrm>
              <a:off x="6392877" y="4416136"/>
              <a:ext cx="2644771" cy="461665"/>
            </a:xfrm>
            <a:prstGeom prst="rect">
              <a:avLst/>
            </a:prstGeom>
            <a:noFill/>
          </p:spPr>
          <p:txBody>
            <a:bodyPr wrap="square" rtlCol="0">
              <a:spAutoFit/>
            </a:bodyPr>
            <a:lstStyle/>
            <a:p>
              <a:pPr algn="ctr"/>
              <a:r>
                <a:rPr lang="en-US" sz="2400" dirty="0">
                  <a:solidFill>
                    <a:srgbClr val="5D7373"/>
                  </a:solidFill>
                  <a:latin typeface="Tw Cen MT" panose="020B0602020104020603" pitchFamily="34" charset="0"/>
                </a:rPr>
                <a:t>PABLO PICASO</a:t>
              </a:r>
            </a:p>
          </p:txBody>
        </p:sp>
        <p:sp>
          <p:nvSpPr>
            <p:cNvPr id="128" name="TextBox 127">
              <a:extLst>
                <a:ext uri="{FF2B5EF4-FFF2-40B4-BE49-F238E27FC236}">
                  <a16:creationId xmlns:a16="http://schemas.microsoft.com/office/drawing/2014/main" xmlns="" id="{2C9848EF-A792-46BC-8A1A-95DC4C6A8499}"/>
                </a:ext>
              </a:extLst>
            </p:cNvPr>
            <p:cNvSpPr txBox="1"/>
            <p:nvPr/>
          </p:nvSpPr>
          <p:spPr>
            <a:xfrm>
              <a:off x="6392877" y="4853747"/>
              <a:ext cx="2644771" cy="369332"/>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CEO, COMPANY NAME</a:t>
              </a:r>
            </a:p>
          </p:txBody>
        </p:sp>
        <p:sp>
          <p:nvSpPr>
            <p:cNvPr id="129" name="TextBox 128">
              <a:extLst>
                <a:ext uri="{FF2B5EF4-FFF2-40B4-BE49-F238E27FC236}">
                  <a16:creationId xmlns:a16="http://schemas.microsoft.com/office/drawing/2014/main" xmlns="" id="{EC21C292-71CC-48CF-BD5C-47D7BFAC5B36}"/>
                </a:ext>
              </a:extLst>
            </p:cNvPr>
            <p:cNvSpPr txBox="1"/>
            <p:nvPr/>
          </p:nvSpPr>
          <p:spPr>
            <a:xfrm>
              <a:off x="6191192" y="5222359"/>
              <a:ext cx="3048141" cy="646331"/>
            </a:xfrm>
            <a:prstGeom prst="rect">
              <a:avLst/>
            </a:prstGeom>
            <a:noFill/>
          </p:spPr>
          <p:txBody>
            <a:bodyPr wrap="square" rtlCol="0">
              <a:spAutoFit/>
            </a:bodyPr>
            <a:lstStyle/>
            <a:p>
              <a:pPr algn="ctr"/>
              <a:r>
                <a:rPr lang="en-US" dirty="0">
                  <a:solidFill>
                    <a:schemeClr val="bg1">
                      <a:lumMod val="65000"/>
                    </a:schemeClr>
                  </a:solidFill>
                  <a:latin typeface="Tw Cen MT" panose="020B0602020104020603" pitchFamily="34" charset="0"/>
                </a:rPr>
                <a:t>Here Write Brief Message About Yourself</a:t>
              </a:r>
            </a:p>
          </p:txBody>
        </p:sp>
      </p:grpSp>
      <p:sp>
        <p:nvSpPr>
          <p:cNvPr id="65" name="TextBox 64">
            <a:extLst>
              <a:ext uri="{FF2B5EF4-FFF2-40B4-BE49-F238E27FC236}">
                <a16:creationId xmlns:a16="http://schemas.microsoft.com/office/drawing/2014/main" xmlns="" id="{7F4373C1-3934-47C3-8F36-E2FB2615CA87}"/>
              </a:ext>
            </a:extLst>
          </p:cNvPr>
          <p:cNvSpPr txBox="1"/>
          <p:nvPr/>
        </p:nvSpPr>
        <p:spPr>
          <a:xfrm rot="16200000">
            <a:off x="10987092" y="3287066"/>
            <a:ext cx="1992086" cy="461665"/>
          </a:xfrm>
          <a:prstGeom prst="rect">
            <a:avLst/>
          </a:prstGeom>
          <a:noFill/>
        </p:spPr>
        <p:txBody>
          <a:bodyPr wrap="square" rtlCol="0">
            <a:spAutoFit/>
          </a:bodyPr>
          <a:lstStyle/>
          <a:p>
            <a:pPr algn="ctr"/>
            <a:r>
              <a:rPr lang="el-GR" sz="2400" b="1" dirty="0" smtClean="0">
                <a:solidFill>
                  <a:srgbClr val="F0EEF0"/>
                </a:solidFill>
                <a:latin typeface="Times New Roman" pitchFamily="18" charset="0"/>
                <a:cs typeface="Times New Roman" pitchFamily="18" charset="0"/>
              </a:rPr>
              <a:t>Ευχαριστίες</a:t>
            </a:r>
            <a:endParaRPr lang="en-US" sz="2400" b="1" dirty="0">
              <a:solidFill>
                <a:srgbClr val="F0EEF0"/>
              </a:solidFill>
              <a:latin typeface="Times New Roman" pitchFamily="18" charset="0"/>
              <a:cs typeface="Times New Roman" pitchFamily="18" charset="0"/>
            </a:endParaRPr>
          </a:p>
        </p:txBody>
      </p:sp>
      <p:pic>
        <p:nvPicPr>
          <p:cNvPr id="66"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49" y="3314707"/>
            <a:ext cx="398396" cy="398396"/>
          </a:xfrm>
          <a:prstGeom prst="rect">
            <a:avLst/>
          </a:prstGeom>
        </p:spPr>
      </p:pic>
      <p:pic>
        <p:nvPicPr>
          <p:cNvPr id="67"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026" y="3349406"/>
            <a:ext cx="398396" cy="398396"/>
          </a:xfrm>
          <a:prstGeom prst="rect">
            <a:avLst/>
          </a:prstGeom>
        </p:spPr>
      </p:pic>
      <p:grpSp>
        <p:nvGrpSpPr>
          <p:cNvPr id="152" name="Group 49">
            <a:extLst>
              <a:ext uri="{FF2B5EF4-FFF2-40B4-BE49-F238E27FC236}">
                <a16:creationId xmlns:a16="http://schemas.microsoft.com/office/drawing/2014/main" xmlns="" id="{038E6734-F7ED-4197-AE1C-DE222063D26D}"/>
              </a:ext>
            </a:extLst>
          </p:cNvPr>
          <p:cNvGrpSpPr/>
          <p:nvPr/>
        </p:nvGrpSpPr>
        <p:grpSpPr>
          <a:xfrm>
            <a:off x="-290920" y="0"/>
            <a:ext cx="12482920" cy="6858000"/>
            <a:chOff x="-290920" y="0"/>
            <a:chExt cx="12482920" cy="6858000"/>
          </a:xfrm>
        </p:grpSpPr>
        <p:sp>
          <p:nvSpPr>
            <p:cNvPr id="153" name="Rectangle 50">
              <a:extLst>
                <a:ext uri="{FF2B5EF4-FFF2-40B4-BE49-F238E27FC236}">
                  <a16:creationId xmlns:a16="http://schemas.microsoft.com/office/drawing/2014/main" xmlns=""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51">
              <a:extLst>
                <a:ext uri="{FF2B5EF4-FFF2-40B4-BE49-F238E27FC236}">
                  <a16:creationId xmlns:a16="http://schemas.microsoft.com/office/drawing/2014/main" xmlns=""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53">
              <a:extLst>
                <a:ext uri="{FF2B5EF4-FFF2-40B4-BE49-F238E27FC236}">
                  <a16:creationId xmlns:a16="http://schemas.microsoft.com/office/drawing/2014/main" xmlns="" id="{FE3F6E56-804E-434E-AD42-D62A42CB30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156" name="Group 54">
            <a:extLst>
              <a:ext uri="{FF2B5EF4-FFF2-40B4-BE49-F238E27FC236}">
                <a16:creationId xmlns:a16="http://schemas.microsoft.com/office/drawing/2014/main" xmlns="" id="{208D727C-49D3-4C59-91D3-816C0DD22E21}"/>
              </a:ext>
            </a:extLst>
          </p:cNvPr>
          <p:cNvGrpSpPr/>
          <p:nvPr/>
        </p:nvGrpSpPr>
        <p:grpSpPr>
          <a:xfrm>
            <a:off x="360138" y="-2"/>
            <a:ext cx="11447501" cy="6858000"/>
            <a:chOff x="346446" y="0"/>
            <a:chExt cx="11447501" cy="6858000"/>
          </a:xfrm>
        </p:grpSpPr>
        <p:sp>
          <p:nvSpPr>
            <p:cNvPr id="157" name="Rectangle 55">
              <a:extLst>
                <a:ext uri="{FF2B5EF4-FFF2-40B4-BE49-F238E27FC236}">
                  <a16:creationId xmlns:a16="http://schemas.microsoft.com/office/drawing/2014/main" xmlns="" id="{A369AF8C-7DC3-4D77-B3F1-5B8A444D2822}"/>
                </a:ext>
              </a:extLst>
            </p:cNvPr>
            <p:cNvSpPr/>
            <p:nvPr/>
          </p:nvSpPr>
          <p:spPr>
            <a:xfrm>
              <a:off x="34644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Freeform: Shape 56">
              <a:extLst>
                <a:ext uri="{FF2B5EF4-FFF2-40B4-BE49-F238E27FC236}">
                  <a16:creationId xmlns:a16="http://schemas.microsoft.com/office/drawing/2014/main" xmlns="" id="{6A173B44-EE6F-4236-9AB2-49524EA553D7}"/>
                </a:ext>
              </a:extLst>
            </p:cNvPr>
            <p:cNvSpPr/>
            <p:nvPr/>
          </p:nvSpPr>
          <p:spPr>
            <a:xfrm>
              <a:off x="1062554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xmlns="" id="{B40A12D7-9F13-43EC-95DE-B85ADBCAA6B6}"/>
                </a:ext>
              </a:extLst>
            </p:cNvPr>
            <p:cNvSpPr txBox="1"/>
            <p:nvPr/>
          </p:nvSpPr>
          <p:spPr>
            <a:xfrm rot="16200000">
              <a:off x="10134561" y="3355911"/>
              <a:ext cx="267244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Ερευνητικά</a:t>
              </a:r>
              <a:endParaRPr lang="en-US" b="1" dirty="0">
                <a:solidFill>
                  <a:srgbClr val="F0EEF0"/>
                </a:solidFill>
                <a:latin typeface="Book Antiqua" pitchFamily="18" charset="0"/>
              </a:endParaRPr>
            </a:p>
          </p:txBody>
        </p:sp>
        <p:pic>
          <p:nvPicPr>
            <p:cNvPr id="160" name="Picture 58">
              <a:extLst>
                <a:ext uri="{FF2B5EF4-FFF2-40B4-BE49-F238E27FC236}">
                  <a16:creationId xmlns:a16="http://schemas.microsoft.com/office/drawing/2014/main" xmlns="" id="{BA271034-9DEF-432C-A1F3-B6470D2555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161" name="Group 59">
            <a:extLst>
              <a:ext uri="{FF2B5EF4-FFF2-40B4-BE49-F238E27FC236}">
                <a16:creationId xmlns:a16="http://schemas.microsoft.com/office/drawing/2014/main" xmlns="" id="{7728BA24-99D1-4E44-98AC-50745A94AD6C}"/>
              </a:ext>
            </a:extLst>
          </p:cNvPr>
          <p:cNvGrpSpPr/>
          <p:nvPr/>
        </p:nvGrpSpPr>
        <p:grpSpPr>
          <a:xfrm>
            <a:off x="1431783" y="0"/>
            <a:ext cx="9961092" cy="6858000"/>
            <a:chOff x="682075" y="0"/>
            <a:chExt cx="9961092" cy="6858000"/>
          </a:xfrm>
        </p:grpSpPr>
        <p:sp>
          <p:nvSpPr>
            <p:cNvPr id="162" name="Rectangle 60">
              <a:extLst>
                <a:ext uri="{FF2B5EF4-FFF2-40B4-BE49-F238E27FC236}">
                  <a16:creationId xmlns:a16="http://schemas.microsoft.com/office/drawing/2014/main" xmlns="" id="{1079FD4E-778D-428A-B08F-1B97893971C7}"/>
                </a:ext>
              </a:extLst>
            </p:cNvPr>
            <p:cNvSpPr/>
            <p:nvPr/>
          </p:nvSpPr>
          <p:spPr>
            <a:xfrm>
              <a:off x="6820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Shape 61">
              <a:extLst>
                <a:ext uri="{FF2B5EF4-FFF2-40B4-BE49-F238E27FC236}">
                  <a16:creationId xmlns:a16="http://schemas.microsoft.com/office/drawing/2014/main" xmlns="" id="{67DB4514-65BA-420D-BBB3-CCF0A5B397CB}"/>
                </a:ext>
              </a:extLst>
            </p:cNvPr>
            <p:cNvSpPr/>
            <p:nvPr/>
          </p:nvSpPr>
          <p:spPr>
            <a:xfrm>
              <a:off x="94747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xmlns="" id="{F86CE46E-7143-4535-BF09-36D36B082851}"/>
                </a:ext>
              </a:extLst>
            </p:cNvPr>
            <p:cNvSpPr txBox="1"/>
            <p:nvPr/>
          </p:nvSpPr>
          <p:spPr>
            <a:xfrm rot="16200000">
              <a:off x="9422081" y="3366209"/>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Συνεισφορά ΔΕ </a:t>
              </a:r>
              <a:endParaRPr lang="en-US" b="1" dirty="0">
                <a:solidFill>
                  <a:srgbClr val="F0EEF0"/>
                </a:solidFill>
                <a:latin typeface="Book Antiqua" pitchFamily="18" charset="0"/>
              </a:endParaRPr>
            </a:p>
          </p:txBody>
        </p:sp>
      </p:grpSp>
      <p:grpSp>
        <p:nvGrpSpPr>
          <p:cNvPr id="165" name="Group 59">
            <a:extLst>
              <a:ext uri="{FF2B5EF4-FFF2-40B4-BE49-F238E27FC236}">
                <a16:creationId xmlns:a16="http://schemas.microsoft.com/office/drawing/2014/main" xmlns="" id="{7728BA24-99D1-4E44-98AC-50745A94AD6C}"/>
              </a:ext>
            </a:extLst>
          </p:cNvPr>
          <p:cNvGrpSpPr/>
          <p:nvPr/>
        </p:nvGrpSpPr>
        <p:grpSpPr>
          <a:xfrm>
            <a:off x="2063439" y="6579"/>
            <a:ext cx="8892687" cy="6858000"/>
            <a:chOff x="1605631" y="0"/>
            <a:chExt cx="9019134" cy="6858000"/>
          </a:xfrm>
        </p:grpSpPr>
        <p:sp>
          <p:nvSpPr>
            <p:cNvPr id="166" name="Rectangle 60">
              <a:extLst>
                <a:ext uri="{FF2B5EF4-FFF2-40B4-BE49-F238E27FC236}">
                  <a16:creationId xmlns:a16="http://schemas.microsoft.com/office/drawing/2014/main" xmlns="" id="{1079FD4E-778D-428A-B08F-1B97893971C7}"/>
                </a:ext>
              </a:extLst>
            </p:cNvPr>
            <p:cNvSpPr/>
            <p:nvPr/>
          </p:nvSpPr>
          <p:spPr>
            <a:xfrm>
              <a:off x="1605631" y="0"/>
              <a:ext cx="9019133"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61">
              <a:extLst>
                <a:ext uri="{FF2B5EF4-FFF2-40B4-BE49-F238E27FC236}">
                  <a16:creationId xmlns:a16="http://schemas.microsoft.com/office/drawing/2014/main" xmlns="" id="{67DB4514-65BA-420D-BBB3-CCF0A5B397CB}"/>
                </a:ext>
              </a:extLst>
            </p:cNvPr>
            <p:cNvSpPr/>
            <p:nvPr/>
          </p:nvSpPr>
          <p:spPr>
            <a:xfrm>
              <a:off x="9456365" y="2315305"/>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TextBox 167">
              <a:extLst>
                <a:ext uri="{FF2B5EF4-FFF2-40B4-BE49-F238E27FC236}">
                  <a16:creationId xmlns:a16="http://schemas.microsoft.com/office/drawing/2014/main" xmlns="" id="{F86CE46E-7143-4535-BF09-36D36B082851}"/>
                </a:ext>
              </a:extLst>
            </p:cNvPr>
            <p:cNvSpPr txBox="1"/>
            <p:nvPr/>
          </p:nvSpPr>
          <p:spPr>
            <a:xfrm rot="16200000">
              <a:off x="9253137" y="3323474"/>
              <a:ext cx="232322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Δομή παρουσίασης</a:t>
              </a:r>
              <a:endParaRPr lang="en-US" b="1" dirty="0">
                <a:solidFill>
                  <a:srgbClr val="F0EEF0"/>
                </a:solidFill>
                <a:latin typeface="Book Antiqua" pitchFamily="18" charset="0"/>
              </a:endParaRPr>
            </a:p>
          </p:txBody>
        </p:sp>
      </p:grpSp>
      <p:grpSp>
        <p:nvGrpSpPr>
          <p:cNvPr id="169" name="Group 49">
            <a:extLst>
              <a:ext uri="{FF2B5EF4-FFF2-40B4-BE49-F238E27FC236}">
                <a16:creationId xmlns:a16="http://schemas.microsoft.com/office/drawing/2014/main" xmlns="" id="{038E6734-F7ED-4197-AE1C-DE222063D26D}"/>
              </a:ext>
            </a:extLst>
          </p:cNvPr>
          <p:cNvGrpSpPr/>
          <p:nvPr/>
        </p:nvGrpSpPr>
        <p:grpSpPr>
          <a:xfrm>
            <a:off x="-1915543" y="-6146"/>
            <a:ext cx="12427574" cy="6858000"/>
            <a:chOff x="-271785" y="0"/>
            <a:chExt cx="12482920" cy="6858000"/>
          </a:xfrm>
        </p:grpSpPr>
        <p:sp>
          <p:nvSpPr>
            <p:cNvPr id="170" name="Rectangle 50">
              <a:extLst>
                <a:ext uri="{FF2B5EF4-FFF2-40B4-BE49-F238E27FC236}">
                  <a16:creationId xmlns:a16="http://schemas.microsoft.com/office/drawing/2014/main" xmlns="" id="{B7FF06C6-EDB2-4E2A-B33F-9667DAB48738}"/>
                </a:ext>
              </a:extLst>
            </p:cNvPr>
            <p:cNvSpPr/>
            <p:nvPr/>
          </p:nvSpPr>
          <p:spPr>
            <a:xfrm>
              <a:off x="-271785"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51">
              <a:extLst>
                <a:ext uri="{FF2B5EF4-FFF2-40B4-BE49-F238E27FC236}">
                  <a16:creationId xmlns:a16="http://schemas.microsoft.com/office/drawing/2014/main" xmlns="" id="{DD389168-73D4-4CCF-B806-15F4C9CFBC65}"/>
                </a:ext>
              </a:extLst>
            </p:cNvPr>
            <p:cNvSpPr/>
            <p:nvPr/>
          </p:nvSpPr>
          <p:spPr>
            <a:xfrm>
              <a:off x="11042735"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Rectangle 69">
            <a:extLst>
              <a:ext uri="{FF2B5EF4-FFF2-40B4-BE49-F238E27FC236}">
                <a16:creationId xmlns:a16="http://schemas.microsoft.com/office/drawing/2014/main" xmlns="" id="{87E322DA-3D39-4A36-A521-33E75DDBFF71}"/>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38">
            <a:extLst>
              <a:ext uri="{FF2B5EF4-FFF2-40B4-BE49-F238E27FC236}">
                <a16:creationId xmlns:a16="http://schemas.microsoft.com/office/drawing/2014/main" xmlns=""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44">
            <a:extLst>
              <a:ext uri="{FF2B5EF4-FFF2-40B4-BE49-F238E27FC236}">
                <a16:creationId xmlns:a16="http://schemas.microsoft.com/office/drawing/2014/main" xmlns="" id="{76789F00-2688-429D-926C-15F83152FDBE}"/>
              </a:ext>
            </a:extLst>
          </p:cNvPr>
          <p:cNvGrpSpPr/>
          <p:nvPr/>
        </p:nvGrpSpPr>
        <p:grpSpPr>
          <a:xfrm>
            <a:off x="-8328282" y="-1"/>
            <a:ext cx="9927504" cy="6858000"/>
            <a:chOff x="-9222732" y="-1"/>
            <a:chExt cx="9927504" cy="6858000"/>
          </a:xfrm>
        </p:grpSpPr>
        <p:sp>
          <p:nvSpPr>
            <p:cNvPr id="195" name="Rectangle 45">
              <a:extLst>
                <a:ext uri="{FF2B5EF4-FFF2-40B4-BE49-F238E27FC236}">
                  <a16:creationId xmlns:a16="http://schemas.microsoft.com/office/drawing/2014/main" xmlns="" id="{FF862AB6-114D-4C6A-B849-5A11B3650265}"/>
                </a:ext>
              </a:extLst>
            </p:cNvPr>
            <p:cNvSpPr/>
            <p:nvPr/>
          </p:nvSpPr>
          <p:spPr>
            <a:xfrm>
              <a:off x="-92227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46">
              <a:extLst>
                <a:ext uri="{FF2B5EF4-FFF2-40B4-BE49-F238E27FC236}">
                  <a16:creationId xmlns:a16="http://schemas.microsoft.com/office/drawing/2014/main" xmlns="" id="{30105858-8A3E-4676-96A7-18C1A74E36F4}"/>
                </a:ext>
              </a:extLst>
            </p:cNvPr>
            <p:cNvSpPr/>
            <p:nvPr/>
          </p:nvSpPr>
          <p:spPr>
            <a:xfrm>
              <a:off x="-4636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TextBox 196">
              <a:extLst>
                <a:ext uri="{FF2B5EF4-FFF2-40B4-BE49-F238E27FC236}">
                  <a16:creationId xmlns:a16="http://schemas.microsoft.com/office/drawing/2014/main" xmlns="" id="{8A634BD7-1512-45B6-AFE4-1EEA636625CB}"/>
                </a:ext>
              </a:extLst>
            </p:cNvPr>
            <p:cNvSpPr txBox="1"/>
            <p:nvPr/>
          </p:nvSpPr>
          <p:spPr>
            <a:xfrm rot="16200000">
              <a:off x="-774836" y="3337791"/>
              <a:ext cx="256054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Σχεδιασμός ΕΥ</a:t>
              </a:r>
              <a:endParaRPr lang="en-US" b="1" dirty="0">
                <a:solidFill>
                  <a:srgbClr val="F0EEF0"/>
                </a:solidFill>
                <a:latin typeface="Book Antiqua" pitchFamily="18" charset="0"/>
              </a:endParaRPr>
            </a:p>
          </p:txBody>
        </p:sp>
      </p:grpSp>
      <p:pic>
        <p:nvPicPr>
          <p:cNvPr id="198"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74" y="3316681"/>
            <a:ext cx="398396" cy="398396"/>
          </a:xfrm>
          <a:prstGeom prst="rect">
            <a:avLst/>
          </a:prstGeom>
        </p:spPr>
      </p:pic>
      <p:grpSp>
        <p:nvGrpSpPr>
          <p:cNvPr id="199" name="Group 44">
            <a:extLst>
              <a:ext uri="{FF2B5EF4-FFF2-40B4-BE49-F238E27FC236}">
                <a16:creationId xmlns:a16="http://schemas.microsoft.com/office/drawing/2014/main" xmlns="" id="{76789F00-2688-429D-926C-15F83152FDBE}"/>
              </a:ext>
            </a:extLst>
          </p:cNvPr>
          <p:cNvGrpSpPr/>
          <p:nvPr/>
        </p:nvGrpSpPr>
        <p:grpSpPr>
          <a:xfrm>
            <a:off x="-8718121" y="-1"/>
            <a:ext cx="9927504" cy="6858000"/>
            <a:chOff x="-9317982" y="-1"/>
            <a:chExt cx="9927504" cy="6858000"/>
          </a:xfrm>
        </p:grpSpPr>
        <p:sp>
          <p:nvSpPr>
            <p:cNvPr id="200" name="Rectangle 45">
              <a:extLst>
                <a:ext uri="{FF2B5EF4-FFF2-40B4-BE49-F238E27FC236}">
                  <a16:creationId xmlns:a16="http://schemas.microsoft.com/office/drawing/2014/main" xmlns="" id="{FF862AB6-114D-4C6A-B849-5A11B3650265}"/>
                </a:ext>
              </a:extLst>
            </p:cNvPr>
            <p:cNvSpPr/>
            <p:nvPr/>
          </p:nvSpPr>
          <p:spPr>
            <a:xfrm>
              <a:off x="-93179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46">
              <a:extLst>
                <a:ext uri="{FF2B5EF4-FFF2-40B4-BE49-F238E27FC236}">
                  <a16:creationId xmlns:a16="http://schemas.microsoft.com/office/drawing/2014/main" xmlns="" id="{30105858-8A3E-4676-96A7-18C1A74E36F4}"/>
                </a:ext>
              </a:extLst>
            </p:cNvPr>
            <p:cNvSpPr/>
            <p:nvPr/>
          </p:nvSpPr>
          <p:spPr>
            <a:xfrm>
              <a:off x="-55887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2" name="Group 44">
            <a:extLst>
              <a:ext uri="{FF2B5EF4-FFF2-40B4-BE49-F238E27FC236}">
                <a16:creationId xmlns:a16="http://schemas.microsoft.com/office/drawing/2014/main" xmlns="" id="{76789F00-2688-429D-926C-15F83152FDBE}"/>
              </a:ext>
            </a:extLst>
          </p:cNvPr>
          <p:cNvGrpSpPr/>
          <p:nvPr/>
        </p:nvGrpSpPr>
        <p:grpSpPr>
          <a:xfrm>
            <a:off x="-9118171" y="-1"/>
            <a:ext cx="9927504" cy="6858000"/>
            <a:chOff x="-9184632" y="-1"/>
            <a:chExt cx="9927504" cy="6858000"/>
          </a:xfrm>
        </p:grpSpPr>
        <p:sp>
          <p:nvSpPr>
            <p:cNvPr id="203" name="Rectangle 45">
              <a:extLst>
                <a:ext uri="{FF2B5EF4-FFF2-40B4-BE49-F238E27FC236}">
                  <a16:creationId xmlns:a16="http://schemas.microsoft.com/office/drawing/2014/main" xmlns="" id="{FF862AB6-114D-4C6A-B849-5A11B3650265}"/>
                </a:ext>
              </a:extLst>
            </p:cNvPr>
            <p:cNvSpPr/>
            <p:nvPr/>
          </p:nvSpPr>
          <p:spPr>
            <a:xfrm>
              <a:off x="-918463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Freeform: Shape 46">
              <a:extLst>
                <a:ext uri="{FF2B5EF4-FFF2-40B4-BE49-F238E27FC236}">
                  <a16:creationId xmlns:a16="http://schemas.microsoft.com/office/drawing/2014/main" xmlns="" id="{30105858-8A3E-4676-96A7-18C1A74E36F4}"/>
                </a:ext>
              </a:extLst>
            </p:cNvPr>
            <p:cNvSpPr/>
            <p:nvPr/>
          </p:nvSpPr>
          <p:spPr>
            <a:xfrm>
              <a:off x="-425528"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5" name="TextBox 204">
            <a:extLst>
              <a:ext uri="{FF2B5EF4-FFF2-40B4-BE49-F238E27FC236}">
                <a16:creationId xmlns:a16="http://schemas.microsoft.com/office/drawing/2014/main" xmlns="" id="{8A634BD7-1512-45B6-AFE4-1EEA636625CB}"/>
              </a:ext>
            </a:extLst>
          </p:cNvPr>
          <p:cNvSpPr txBox="1"/>
          <p:nvPr/>
        </p:nvSpPr>
        <p:spPr>
          <a:xfrm rot="16200000">
            <a:off x="-423469" y="331767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Αποτελέσματα</a:t>
            </a:r>
            <a:endParaRPr lang="en-US" b="1" dirty="0">
              <a:solidFill>
                <a:srgbClr val="F0EEF0"/>
              </a:solidFill>
              <a:latin typeface="Book Antiqua" pitchFamily="18" charset="0"/>
            </a:endParaRPr>
          </a:p>
        </p:txBody>
      </p:sp>
      <p:grpSp>
        <p:nvGrpSpPr>
          <p:cNvPr id="207" name="Group 44">
            <a:extLst>
              <a:ext uri="{FF2B5EF4-FFF2-40B4-BE49-F238E27FC236}">
                <a16:creationId xmlns:a16="http://schemas.microsoft.com/office/drawing/2014/main" xmlns="" id="{76789F00-2688-429D-926C-15F83152FDBE}"/>
              </a:ext>
            </a:extLst>
          </p:cNvPr>
          <p:cNvGrpSpPr/>
          <p:nvPr/>
        </p:nvGrpSpPr>
        <p:grpSpPr>
          <a:xfrm>
            <a:off x="-9505791" y="6579"/>
            <a:ext cx="9927504" cy="6858000"/>
            <a:chOff x="-8594082" y="-1"/>
            <a:chExt cx="9927504" cy="6858000"/>
          </a:xfrm>
        </p:grpSpPr>
        <p:sp>
          <p:nvSpPr>
            <p:cNvPr id="208" name="Rectangle 45">
              <a:extLst>
                <a:ext uri="{FF2B5EF4-FFF2-40B4-BE49-F238E27FC236}">
                  <a16:creationId xmlns:a16="http://schemas.microsoft.com/office/drawing/2014/main" xmlns="" id="{FF862AB6-114D-4C6A-B849-5A11B3650265}"/>
                </a:ext>
              </a:extLst>
            </p:cNvPr>
            <p:cNvSpPr/>
            <p:nvPr/>
          </p:nvSpPr>
          <p:spPr>
            <a:xfrm>
              <a:off x="-8594082" y="-1"/>
              <a:ext cx="992350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46">
              <a:extLst>
                <a:ext uri="{FF2B5EF4-FFF2-40B4-BE49-F238E27FC236}">
                  <a16:creationId xmlns:a16="http://schemas.microsoft.com/office/drawing/2014/main" xmlns="" id="{30105858-8A3E-4676-96A7-18C1A74E36F4}"/>
                </a:ext>
              </a:extLst>
            </p:cNvPr>
            <p:cNvSpPr/>
            <p:nvPr/>
          </p:nvSpPr>
          <p:spPr>
            <a:xfrm>
              <a:off x="165022" y="2337438"/>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1" name="TextBox 210">
            <a:extLst>
              <a:ext uri="{FF2B5EF4-FFF2-40B4-BE49-F238E27FC236}">
                <a16:creationId xmlns:a16="http://schemas.microsoft.com/office/drawing/2014/main" xmlns="" id="{8A634BD7-1512-45B6-AFE4-1EEA636625CB}"/>
              </a:ext>
            </a:extLst>
          </p:cNvPr>
          <p:cNvSpPr txBox="1"/>
          <p:nvPr/>
        </p:nvSpPr>
        <p:spPr>
          <a:xfrm rot="16200000">
            <a:off x="8914810" y="3325876"/>
            <a:ext cx="2787010"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Θεωρητικό Πλαίσιο</a:t>
            </a:r>
            <a:endParaRPr lang="en-US" sz="1600" b="1" dirty="0">
              <a:solidFill>
                <a:srgbClr val="F0EEF0"/>
              </a:solidFill>
              <a:latin typeface="Book Antiqua" pitchFamily="18" charset="0"/>
            </a:endParaRPr>
          </a:p>
        </p:txBody>
      </p:sp>
      <p:sp>
        <p:nvSpPr>
          <p:cNvPr id="213" name="TextBox 212">
            <a:extLst>
              <a:ext uri="{FF2B5EF4-FFF2-40B4-BE49-F238E27FC236}">
                <a16:creationId xmlns:a16="http://schemas.microsoft.com/office/drawing/2014/main" xmlns="" id="{7F4373C1-3934-47C3-8F36-E2FB2615CA87}"/>
              </a:ext>
            </a:extLst>
          </p:cNvPr>
          <p:cNvSpPr txBox="1"/>
          <p:nvPr/>
        </p:nvSpPr>
        <p:spPr>
          <a:xfrm rot="16200000">
            <a:off x="11006120" y="337643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Σκοπός ΔΕ</a:t>
            </a:r>
            <a:endParaRPr lang="en-US" b="1" dirty="0">
              <a:solidFill>
                <a:srgbClr val="F0EEF0"/>
              </a:solidFill>
              <a:latin typeface="Times New Roman" pitchFamily="18" charset="0"/>
              <a:cs typeface="Times New Roman" pitchFamily="18" charset="0"/>
            </a:endParaRPr>
          </a:p>
        </p:txBody>
      </p:sp>
      <p:pic>
        <p:nvPicPr>
          <p:cNvPr id="214" name="Picture 126">
            <a:extLst>
              <a:ext uri="{FF2B5EF4-FFF2-40B4-BE49-F238E27FC236}">
                <a16:creationId xmlns:a16="http://schemas.microsoft.com/office/drawing/2014/main" xmlns="" id="{8A5A61FB-CA64-4580-801C-AD3884078B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87127" y="3368504"/>
            <a:ext cx="398396" cy="398396"/>
          </a:xfrm>
          <a:prstGeom prst="rect">
            <a:avLst/>
          </a:prstGeom>
        </p:spPr>
      </p:pic>
      <p:sp>
        <p:nvSpPr>
          <p:cNvPr id="78" name="TextBox 77">
            <a:extLst>
              <a:ext uri="{FF2B5EF4-FFF2-40B4-BE49-F238E27FC236}">
                <a16:creationId xmlns:a16="http://schemas.microsoft.com/office/drawing/2014/main" xmlns="" id="{7F4373C1-3934-47C3-8F36-E2FB2615CA87}"/>
              </a:ext>
            </a:extLst>
          </p:cNvPr>
          <p:cNvSpPr txBox="1"/>
          <p:nvPr/>
        </p:nvSpPr>
        <p:spPr>
          <a:xfrm rot="16200000">
            <a:off x="10667928" y="3357382"/>
            <a:ext cx="1992086" cy="369332"/>
          </a:xfrm>
          <a:prstGeom prst="rect">
            <a:avLst/>
          </a:prstGeom>
          <a:noFill/>
        </p:spPr>
        <p:txBody>
          <a:bodyPr wrap="square" rtlCol="0">
            <a:spAutoFit/>
          </a:bodyPr>
          <a:lstStyle/>
          <a:p>
            <a:pPr algn="ctr"/>
            <a:r>
              <a:rPr lang="el-GR" b="1" dirty="0" smtClean="0">
                <a:solidFill>
                  <a:srgbClr val="F0EEF0"/>
                </a:solidFill>
                <a:latin typeface="Times New Roman" pitchFamily="18" charset="0"/>
                <a:cs typeface="Times New Roman" pitchFamily="18" charset="0"/>
              </a:rPr>
              <a:t>Ερωτήματα</a:t>
            </a:r>
            <a:endParaRPr lang="en-US" b="1" dirty="0">
              <a:solidFill>
                <a:srgbClr val="F0EEF0"/>
              </a:solidFill>
              <a:latin typeface="Times New Roman" pitchFamily="18" charset="0"/>
              <a:cs typeface="Times New Roman" pitchFamily="18" charset="0"/>
            </a:endParaRPr>
          </a:p>
        </p:txBody>
      </p:sp>
      <p:sp>
        <p:nvSpPr>
          <p:cNvPr id="79" name="Ορθογώνιο 78"/>
          <p:cNvSpPr/>
          <p:nvPr/>
        </p:nvSpPr>
        <p:spPr>
          <a:xfrm>
            <a:off x="9502226" y="5934668"/>
            <a:ext cx="955710" cy="923330"/>
          </a:xfrm>
          <a:prstGeom prst="rect">
            <a:avLst/>
          </a:prstGeom>
          <a:noFill/>
        </p:spPr>
        <p:txBody>
          <a:bodyPr wrap="none" lIns="91440" tIns="45720" rIns="91440" bIns="45720">
            <a:spAutoFit/>
          </a:bodyPr>
          <a:lstStyle/>
          <a:p>
            <a:pPr algn="ctr"/>
            <a:r>
              <a:rPr lang="el-GR"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ook Antiqua" pitchFamily="18" charset="0"/>
              </a:rPr>
              <a:t>4α</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80" name="Ομάδα 79"/>
          <p:cNvGrpSpPr/>
          <p:nvPr/>
        </p:nvGrpSpPr>
        <p:grpSpPr>
          <a:xfrm>
            <a:off x="710085" y="2285998"/>
            <a:ext cx="540920" cy="2497680"/>
            <a:chOff x="710085" y="2285998"/>
            <a:chExt cx="540920" cy="2497680"/>
          </a:xfrm>
        </p:grpSpPr>
        <p:sp>
          <p:nvSpPr>
            <p:cNvPr id="81" name="TextBox 80">
              <a:extLst>
                <a:ext uri="{FF2B5EF4-FFF2-40B4-BE49-F238E27FC236}">
                  <a16:creationId xmlns:a16="http://schemas.microsoft.com/office/drawing/2014/main" xmlns="" id="{8A634BD7-1512-45B6-AFE4-1EEA636625CB}"/>
                </a:ext>
              </a:extLst>
            </p:cNvPr>
            <p:cNvSpPr txBox="1"/>
            <p:nvPr/>
          </p:nvSpPr>
          <p:spPr>
            <a:xfrm rot="16200000">
              <a:off x="-344563" y="3340646"/>
              <a:ext cx="2478627"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Μεθοδολογία</a:t>
              </a:r>
              <a:endParaRPr lang="en-US" b="1" dirty="0">
                <a:solidFill>
                  <a:srgbClr val="F0EEF0"/>
                </a:solidFill>
                <a:latin typeface="Book Antiqua" pitchFamily="18" charset="0"/>
              </a:endParaRPr>
            </a:p>
          </p:txBody>
        </p:sp>
        <p:sp>
          <p:nvSpPr>
            <p:cNvPr id="82" name="TextBox 81">
              <a:extLst>
                <a:ext uri="{FF2B5EF4-FFF2-40B4-BE49-F238E27FC236}">
                  <a16:creationId xmlns:a16="http://schemas.microsoft.com/office/drawing/2014/main" xmlns="" id="{8A634BD7-1512-45B6-AFE4-1EEA636625CB}"/>
                </a:ext>
              </a:extLst>
            </p:cNvPr>
            <p:cNvSpPr txBox="1"/>
            <p:nvPr/>
          </p:nvSpPr>
          <p:spPr>
            <a:xfrm rot="16200000">
              <a:off x="-172975" y="3359699"/>
              <a:ext cx="2478627" cy="369332"/>
            </a:xfrm>
            <a:prstGeom prst="rect">
              <a:avLst/>
            </a:prstGeom>
            <a:noFill/>
          </p:spPr>
          <p:txBody>
            <a:bodyPr wrap="square" rtlCol="0">
              <a:spAutoFit/>
            </a:bodyPr>
            <a:lstStyle/>
            <a:p>
              <a:pPr algn="ctr"/>
              <a:r>
                <a:rPr lang="el-GR" b="1" dirty="0">
                  <a:solidFill>
                    <a:srgbClr val="F0EEF0"/>
                  </a:solidFill>
                  <a:latin typeface="Book Antiqua" pitchFamily="18" charset="0"/>
                </a:rPr>
                <a:t> </a:t>
              </a:r>
              <a:r>
                <a:rPr lang="el-GR" b="1" dirty="0" smtClean="0">
                  <a:solidFill>
                    <a:srgbClr val="F0EEF0"/>
                  </a:solidFill>
                  <a:latin typeface="Book Antiqua" pitchFamily="18" charset="0"/>
                </a:rPr>
                <a:t>Έρευνας</a:t>
              </a:r>
              <a:endParaRPr lang="en-US" b="1" dirty="0">
                <a:solidFill>
                  <a:srgbClr val="F0EEF0"/>
                </a:solidFill>
                <a:latin typeface="Book Antiqua" pitchFamily="18" charset="0"/>
              </a:endParaRPr>
            </a:p>
          </p:txBody>
        </p:sp>
      </p:grpSp>
      <p:grpSp>
        <p:nvGrpSpPr>
          <p:cNvPr id="83" name="Ομάδα 82"/>
          <p:cNvGrpSpPr/>
          <p:nvPr/>
        </p:nvGrpSpPr>
        <p:grpSpPr>
          <a:xfrm>
            <a:off x="-84044" y="2525350"/>
            <a:ext cx="561368" cy="1992086"/>
            <a:chOff x="-84044" y="2525350"/>
            <a:chExt cx="561368" cy="1992086"/>
          </a:xfrm>
        </p:grpSpPr>
        <p:sp>
          <p:nvSpPr>
            <p:cNvPr id="84" name="TextBox 83">
              <a:extLst>
                <a:ext uri="{FF2B5EF4-FFF2-40B4-BE49-F238E27FC236}">
                  <a16:creationId xmlns:a16="http://schemas.microsoft.com/office/drawing/2014/main" xmlns="" id="{8A634BD7-1512-45B6-AFE4-1EEA636625CB}"/>
                </a:ext>
              </a:extLst>
            </p:cNvPr>
            <p:cNvSpPr txBox="1"/>
            <p:nvPr/>
          </p:nvSpPr>
          <p:spPr>
            <a:xfrm rot="16200000">
              <a:off x="-895421" y="3336727"/>
              <a:ext cx="1992086" cy="369332"/>
            </a:xfrm>
            <a:prstGeom prst="rect">
              <a:avLst/>
            </a:prstGeom>
            <a:noFill/>
          </p:spPr>
          <p:txBody>
            <a:bodyPr wrap="square" rtlCol="0">
              <a:spAutoFit/>
            </a:bodyPr>
            <a:lstStyle/>
            <a:p>
              <a:pPr algn="ctr"/>
              <a:r>
                <a:rPr lang="el-GR" b="1" dirty="0" smtClean="0">
                  <a:solidFill>
                    <a:srgbClr val="F0EEF0"/>
                  </a:solidFill>
                  <a:latin typeface="Book Antiqua" pitchFamily="18" charset="0"/>
                </a:rPr>
                <a:t>Συμπεράσματα-</a:t>
              </a:r>
              <a:endParaRPr lang="en-US" b="1" dirty="0">
                <a:solidFill>
                  <a:srgbClr val="F0EEF0"/>
                </a:solidFill>
                <a:latin typeface="Book Antiqua" pitchFamily="18" charset="0"/>
              </a:endParaRPr>
            </a:p>
          </p:txBody>
        </p:sp>
        <p:sp>
          <p:nvSpPr>
            <p:cNvPr id="85" name="Ορθογώνιο 84"/>
            <p:cNvSpPr/>
            <p:nvPr/>
          </p:nvSpPr>
          <p:spPr>
            <a:xfrm rot="16200000">
              <a:off x="-465723" y="3335965"/>
              <a:ext cx="1516762" cy="369332"/>
            </a:xfrm>
            <a:prstGeom prst="rect">
              <a:avLst/>
            </a:prstGeom>
          </p:spPr>
          <p:txBody>
            <a:bodyPr wrap="none">
              <a:spAutoFit/>
            </a:bodyPr>
            <a:lstStyle/>
            <a:p>
              <a:pPr algn="ctr"/>
              <a:r>
                <a:rPr lang="el-GR" b="1" dirty="0" smtClean="0">
                  <a:solidFill>
                    <a:srgbClr val="F0EEF0"/>
                  </a:solidFill>
                  <a:latin typeface="Book Antiqua" pitchFamily="18" charset="0"/>
                </a:rPr>
                <a:t>Περιορισμοί</a:t>
              </a:r>
              <a:endParaRPr lang="en-US" b="1" dirty="0">
                <a:solidFill>
                  <a:srgbClr val="F0EEF0"/>
                </a:solidFill>
                <a:latin typeface="Book Antiqua" pitchFamily="18" charset="0"/>
              </a:endParaRPr>
            </a:p>
          </p:txBody>
        </p:sp>
      </p:grpSp>
      <p:pic>
        <p:nvPicPr>
          <p:cNvPr id="86" name="Εικόνα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6538" y="268943"/>
            <a:ext cx="583257" cy="583257"/>
          </a:xfrm>
          <a:prstGeom prst="rect">
            <a:avLst/>
          </a:prstGeom>
        </p:spPr>
      </p:pic>
      <p:sp>
        <p:nvSpPr>
          <p:cNvPr id="87" name="TextBox 86"/>
          <p:cNvSpPr txBox="1"/>
          <p:nvPr/>
        </p:nvSpPr>
        <p:spPr>
          <a:xfrm>
            <a:off x="2648176" y="370488"/>
            <a:ext cx="4703140" cy="461665"/>
          </a:xfrm>
          <a:prstGeom prst="rect">
            <a:avLst/>
          </a:prstGeom>
          <a:noFill/>
        </p:spPr>
        <p:txBody>
          <a:bodyPr wrap="square" rtlCol="0">
            <a:spAutoFit/>
          </a:bodyPr>
          <a:lstStyle/>
          <a:p>
            <a:r>
              <a:rPr lang="el-GR" sz="2400" b="1" dirty="0" smtClean="0">
                <a:solidFill>
                  <a:srgbClr val="C00000"/>
                </a:solidFill>
                <a:latin typeface="Book Antiqua" pitchFamily="18" charset="0"/>
              </a:rPr>
              <a:t>Θεωρητικό Πλαίσιο (3/5)</a:t>
            </a:r>
            <a:endParaRPr lang="en-US" sz="2400" b="1" dirty="0">
              <a:solidFill>
                <a:srgbClr val="C00000"/>
              </a:solidFill>
              <a:latin typeface="Book Antiqua" pitchFamily="18" charset="0"/>
            </a:endParaRPr>
          </a:p>
        </p:txBody>
      </p:sp>
      <p:sp>
        <p:nvSpPr>
          <p:cNvPr id="3" name="Ορθογώνιο 2"/>
          <p:cNvSpPr/>
          <p:nvPr/>
        </p:nvSpPr>
        <p:spPr>
          <a:xfrm>
            <a:off x="2006294" y="1910344"/>
            <a:ext cx="7342518" cy="1754326"/>
          </a:xfrm>
          <a:prstGeom prst="rect">
            <a:avLst/>
          </a:prstGeom>
        </p:spPr>
        <p:txBody>
          <a:bodyPr wrap="square">
            <a:spAutoFit/>
          </a:bodyPr>
          <a:lstStyle/>
          <a:p>
            <a:pPr marL="285750" indent="-285750" algn="just">
              <a:buFont typeface="Wingdings" pitchFamily="2" charset="2"/>
              <a:buChar char="Ø"/>
            </a:pPr>
            <a:r>
              <a:rPr lang="el-GR" b="1" dirty="0" smtClean="0">
                <a:latin typeface="Book Antiqua" pitchFamily="18" charset="0"/>
              </a:rPr>
              <a:t>Επιμόρφωση Εκπαιδευτικών</a:t>
            </a:r>
          </a:p>
          <a:p>
            <a:pPr algn="just"/>
            <a:r>
              <a:rPr lang="el-GR" dirty="0" smtClean="0">
                <a:latin typeface="Book Antiqua" pitchFamily="18" charset="0"/>
              </a:rPr>
              <a:t>Έρευνες δείχνουν </a:t>
            </a:r>
            <a:r>
              <a:rPr lang="el-GR" dirty="0">
                <a:latin typeface="Book Antiqua" pitchFamily="18" charset="0"/>
              </a:rPr>
              <a:t>ότι όλο και περισσότεροι εκπαιδευτικοί επιλέγουν να επιμορφωθούν </a:t>
            </a:r>
            <a:r>
              <a:rPr lang="el-GR" dirty="0" smtClean="0">
                <a:latin typeface="Book Antiqua" pitchFamily="18" charset="0"/>
              </a:rPr>
              <a:t>εξ αποστάσεως θέλοντας </a:t>
            </a:r>
            <a:r>
              <a:rPr lang="el-GR" dirty="0">
                <a:latin typeface="Book Antiqua" pitchFamily="18" charset="0"/>
              </a:rPr>
              <a:t>να εκμεταλλευτούν τα πλεονεκτήματα που </a:t>
            </a:r>
            <a:r>
              <a:rPr lang="el-GR" dirty="0" smtClean="0">
                <a:latin typeface="Book Antiqua" pitchFamily="18" charset="0"/>
              </a:rPr>
              <a:t>προσφέρει αυτός ο τύπος εκπαίδευσης, </a:t>
            </a:r>
            <a:r>
              <a:rPr lang="el-GR" dirty="0">
                <a:latin typeface="Book Antiqua" pitchFamily="18" charset="0"/>
              </a:rPr>
              <a:t>όπως η ευελιξία, η πρόσβαση </a:t>
            </a:r>
            <a:r>
              <a:rPr lang="el-GR" dirty="0" smtClean="0">
                <a:latin typeface="Book Antiqua" pitchFamily="18" charset="0"/>
              </a:rPr>
              <a:t>από οπουδήποτε, </a:t>
            </a:r>
            <a:r>
              <a:rPr lang="el-GR" dirty="0">
                <a:latin typeface="Book Antiqua" pitchFamily="18" charset="0"/>
              </a:rPr>
              <a:t>η παροχή μεγάλου όγκου πληροφοριών κ.α. (</a:t>
            </a:r>
            <a:r>
              <a:rPr lang="el-GR" dirty="0" err="1">
                <a:latin typeface="Book Antiqua" pitchFamily="18" charset="0"/>
              </a:rPr>
              <a:t>Στρίγκα</a:t>
            </a:r>
            <a:r>
              <a:rPr lang="el-GR" dirty="0">
                <a:latin typeface="Book Antiqua" pitchFamily="18" charset="0"/>
              </a:rPr>
              <a:t>, 2019</a:t>
            </a:r>
            <a:r>
              <a:rPr lang="el-GR" dirty="0" smtClean="0">
                <a:latin typeface="Book Antiqua" pitchFamily="18" charset="0"/>
              </a:rPr>
              <a:t>).</a:t>
            </a:r>
            <a:endParaRPr lang="en-US" dirty="0">
              <a:latin typeface="Book Antiqua" pitchFamily="18" charset="0"/>
            </a:endParaRPr>
          </a:p>
        </p:txBody>
      </p:sp>
      <p:grpSp>
        <p:nvGrpSpPr>
          <p:cNvPr id="131" name="Group 64">
            <a:extLst>
              <a:ext uri="{FF2B5EF4-FFF2-40B4-BE49-F238E27FC236}">
                <a16:creationId xmlns:a16="http://schemas.microsoft.com/office/drawing/2014/main" xmlns="" id="{B4722E80-26B1-49A7-A77F-B1A779C192A3}"/>
              </a:ext>
            </a:extLst>
          </p:cNvPr>
          <p:cNvGrpSpPr/>
          <p:nvPr/>
        </p:nvGrpSpPr>
        <p:grpSpPr>
          <a:xfrm>
            <a:off x="2025340" y="964592"/>
            <a:ext cx="7342521" cy="719405"/>
            <a:chOff x="5400369" y="1333172"/>
            <a:chExt cx="3927673" cy="1246785"/>
          </a:xfrm>
        </p:grpSpPr>
        <p:grpSp>
          <p:nvGrpSpPr>
            <p:cNvPr id="132" name="Group 65">
              <a:extLst>
                <a:ext uri="{FF2B5EF4-FFF2-40B4-BE49-F238E27FC236}">
                  <a16:creationId xmlns:a16="http://schemas.microsoft.com/office/drawing/2014/main" xmlns="" id="{3361FB6E-41F6-46EC-95A6-2BA02F153227}"/>
                </a:ext>
              </a:extLst>
            </p:cNvPr>
            <p:cNvGrpSpPr/>
            <p:nvPr/>
          </p:nvGrpSpPr>
          <p:grpSpPr>
            <a:xfrm>
              <a:off x="5413659" y="1364860"/>
              <a:ext cx="3914383" cy="1215097"/>
              <a:chOff x="3119461" y="2798299"/>
              <a:chExt cx="3914383" cy="1215097"/>
            </a:xfrm>
          </p:grpSpPr>
          <p:sp>
            <p:nvSpPr>
              <p:cNvPr id="135" name="Rectangle: Top Corners Rounded 69">
                <a:extLst>
                  <a:ext uri="{FF2B5EF4-FFF2-40B4-BE49-F238E27FC236}">
                    <a16:creationId xmlns:a16="http://schemas.microsoft.com/office/drawing/2014/main" xmlns="" id="{1CD8C1E3-BC7F-4186-82CA-C3C9C095A4B3}"/>
                  </a:ext>
                </a:extLst>
              </p:cNvPr>
              <p:cNvSpPr/>
              <p:nvPr/>
            </p:nvSpPr>
            <p:spPr>
              <a:xfrm rot="5400000">
                <a:off x="4469981" y="1447779"/>
                <a:ext cx="121334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reeform: Shape 70">
                <a:extLst>
                  <a:ext uri="{FF2B5EF4-FFF2-40B4-BE49-F238E27FC236}">
                    <a16:creationId xmlns:a16="http://schemas.microsoft.com/office/drawing/2014/main" xmlns="" id="{CA27B471-0242-4767-BD3A-CB39421E7FE6}"/>
                  </a:ext>
                </a:extLst>
              </p:cNvPr>
              <p:cNvSpPr/>
              <p:nvPr/>
            </p:nvSpPr>
            <p:spPr>
              <a:xfrm rot="5400000">
                <a:off x="6200922" y="3180475"/>
                <a:ext cx="1213343" cy="45250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 name="TextBox 132">
              <a:extLst>
                <a:ext uri="{FF2B5EF4-FFF2-40B4-BE49-F238E27FC236}">
                  <a16:creationId xmlns:a16="http://schemas.microsoft.com/office/drawing/2014/main" xmlns="" id="{ACFD994F-F7C6-4492-9FDB-2BCAC456E34E}"/>
                </a:ext>
              </a:extLst>
            </p:cNvPr>
            <p:cNvSpPr txBox="1"/>
            <p:nvPr/>
          </p:nvSpPr>
          <p:spPr>
            <a:xfrm>
              <a:off x="8925517" y="1373248"/>
              <a:ext cx="386009" cy="1120141"/>
            </a:xfrm>
            <a:prstGeom prst="rect">
              <a:avLst/>
            </a:prstGeom>
            <a:noFill/>
          </p:spPr>
          <p:txBody>
            <a:bodyPr wrap="none" rtlCol="0">
              <a:spAutoFit/>
            </a:bodyPr>
            <a:lstStyle/>
            <a:p>
              <a:r>
                <a:rPr lang="en-US" sz="3600" b="1" dirty="0" smtClean="0">
                  <a:solidFill>
                    <a:schemeClr val="bg1"/>
                  </a:solidFill>
                  <a:latin typeface="Century Gothic" panose="020B0502020202020204" pitchFamily="34" charset="0"/>
                </a:rPr>
                <a:t>2</a:t>
              </a:r>
              <a:r>
                <a:rPr lang="el-GR" sz="3600" b="1" dirty="0" smtClean="0">
                  <a:solidFill>
                    <a:schemeClr val="bg1"/>
                  </a:solidFill>
                  <a:latin typeface="Century Gothic" panose="020B0502020202020204" pitchFamily="34" charset="0"/>
                </a:rPr>
                <a:t>η</a:t>
              </a:r>
              <a:endParaRPr lang="en-US" sz="3600" b="1" dirty="0">
                <a:solidFill>
                  <a:schemeClr val="bg1"/>
                </a:solidFill>
                <a:latin typeface="Century Gothic" panose="020B0502020202020204" pitchFamily="34" charset="0"/>
              </a:endParaRPr>
            </a:p>
          </p:txBody>
        </p:sp>
        <p:sp>
          <p:nvSpPr>
            <p:cNvPr id="134" name="TextBox 133">
              <a:extLst>
                <a:ext uri="{FF2B5EF4-FFF2-40B4-BE49-F238E27FC236}">
                  <a16:creationId xmlns:a16="http://schemas.microsoft.com/office/drawing/2014/main" xmlns="" id="{3157329B-CD0A-4E8B-918E-A71BB255D9EE}"/>
                </a:ext>
              </a:extLst>
            </p:cNvPr>
            <p:cNvSpPr txBox="1"/>
            <p:nvPr/>
          </p:nvSpPr>
          <p:spPr>
            <a:xfrm>
              <a:off x="5400369" y="1333172"/>
              <a:ext cx="3509220" cy="1226821"/>
            </a:xfrm>
            <a:prstGeom prst="rect">
              <a:avLst/>
            </a:prstGeom>
            <a:noFill/>
          </p:spPr>
          <p:txBody>
            <a:bodyPr wrap="square" rtlCol="0">
              <a:spAutoFit/>
            </a:bodyPr>
            <a:lstStyle/>
            <a:p>
              <a:pPr algn="just"/>
              <a:r>
                <a:rPr lang="el-GR" sz="2000" b="1" dirty="0" smtClean="0">
                  <a:latin typeface="Book Antiqua" pitchFamily="18" charset="0"/>
                </a:rPr>
                <a:t>Επιμόρφωση Εκπαιδευτικών και Σχεδιασμός Πολυμεσικού Ε.Υ.</a:t>
              </a:r>
              <a:endParaRPr lang="en-US" sz="2000" b="1" dirty="0">
                <a:latin typeface="Book Antiqua" pitchFamily="18" charset="0"/>
              </a:endParaRPr>
            </a:p>
          </p:txBody>
        </p:sp>
      </p:grpSp>
      <p:sp>
        <p:nvSpPr>
          <p:cNvPr id="6" name="TextBox 5"/>
          <p:cNvSpPr txBox="1"/>
          <p:nvPr/>
        </p:nvSpPr>
        <p:spPr>
          <a:xfrm>
            <a:off x="2006288" y="3888902"/>
            <a:ext cx="7361573" cy="1200329"/>
          </a:xfrm>
          <a:prstGeom prst="rect">
            <a:avLst/>
          </a:prstGeom>
          <a:noFill/>
        </p:spPr>
        <p:txBody>
          <a:bodyPr wrap="square" rtlCol="0">
            <a:spAutoFit/>
          </a:bodyPr>
          <a:lstStyle/>
          <a:p>
            <a:pPr marL="285750" indent="-285750" algn="just">
              <a:buFont typeface="Wingdings" pitchFamily="2" charset="2"/>
              <a:buChar char="Ø"/>
            </a:pPr>
            <a:r>
              <a:rPr lang="el-GR" b="1" dirty="0" smtClean="0">
                <a:latin typeface="Book Antiqua" pitchFamily="18" charset="0"/>
              </a:rPr>
              <a:t>Εκπαιδευτικό υλικό</a:t>
            </a:r>
          </a:p>
          <a:p>
            <a:pPr algn="just"/>
            <a:r>
              <a:rPr lang="el-GR" dirty="0" smtClean="0">
                <a:latin typeface="Book Antiqua" pitchFamily="18" charset="0"/>
              </a:rPr>
              <a:t>Βασικό </a:t>
            </a:r>
            <a:r>
              <a:rPr lang="el-GR" dirty="0">
                <a:latin typeface="Book Antiqua" pitchFamily="18" charset="0"/>
              </a:rPr>
              <a:t>στοιχείο στην ΕξΑΕ θεωρείται το εκπαιδευτικό υλικό, το οποίο πρέπει να είναι αλληλεπιδραστικό και να προάγει την αυτόνομη </a:t>
            </a:r>
            <a:r>
              <a:rPr lang="el-GR" dirty="0" smtClean="0">
                <a:latin typeface="Book Antiqua" pitchFamily="18" charset="0"/>
              </a:rPr>
              <a:t>μάθηση (</a:t>
            </a:r>
            <a:r>
              <a:rPr lang="el-GR" dirty="0" err="1" smtClean="0">
                <a:latin typeface="Book Antiqua" pitchFamily="18" charset="0"/>
              </a:rPr>
              <a:t>Λιοναράκης</a:t>
            </a:r>
            <a:r>
              <a:rPr lang="el-GR" dirty="0">
                <a:latin typeface="Book Antiqua" pitchFamily="18" charset="0"/>
              </a:rPr>
              <a:t>, 2001</a:t>
            </a:r>
            <a:r>
              <a:rPr lang="el-GR" dirty="0" smtClean="0">
                <a:latin typeface="Book Antiqua" pitchFamily="18" charset="0"/>
              </a:rPr>
              <a:t>).</a:t>
            </a:r>
            <a:endParaRPr lang="el-GR" dirty="0">
              <a:latin typeface="Book Antiqua" pitchFamily="18" charset="0"/>
            </a:endParaRPr>
          </a:p>
        </p:txBody>
      </p:sp>
      <p:sp>
        <p:nvSpPr>
          <p:cNvPr id="2" name="Ορθογώνιο 1"/>
          <p:cNvSpPr/>
          <p:nvPr/>
        </p:nvSpPr>
        <p:spPr>
          <a:xfrm>
            <a:off x="2015971" y="5423500"/>
            <a:ext cx="7244157" cy="923330"/>
          </a:xfrm>
          <a:prstGeom prst="rect">
            <a:avLst/>
          </a:prstGeom>
        </p:spPr>
        <p:txBody>
          <a:bodyPr wrap="square">
            <a:spAutoFit/>
          </a:bodyPr>
          <a:lstStyle/>
          <a:p>
            <a:pPr algn="just"/>
            <a:r>
              <a:rPr lang="el-GR" b="1" dirty="0" err="1" smtClean="0">
                <a:solidFill>
                  <a:srgbClr val="C00000"/>
                </a:solidFill>
                <a:latin typeface="Book Antiqua" pitchFamily="18" charset="0"/>
              </a:rPr>
              <a:t>Πολυμεσική</a:t>
            </a:r>
            <a:r>
              <a:rPr lang="el-GR" b="1" dirty="0" smtClean="0">
                <a:solidFill>
                  <a:srgbClr val="C00000"/>
                </a:solidFill>
                <a:latin typeface="Book Antiqua" pitchFamily="18" charset="0"/>
              </a:rPr>
              <a:t> Θεωρία Μάθησης: </a:t>
            </a:r>
            <a:r>
              <a:rPr lang="el-GR" dirty="0" smtClean="0">
                <a:latin typeface="Book Antiqua" pitchFamily="18" charset="0"/>
              </a:rPr>
              <a:t>Το άτομο </a:t>
            </a:r>
            <a:r>
              <a:rPr lang="el-GR" dirty="0">
                <a:latin typeface="Book Antiqua" pitchFamily="18" charset="0"/>
              </a:rPr>
              <a:t>μαθαίνει </a:t>
            </a:r>
            <a:r>
              <a:rPr lang="el-GR" dirty="0" smtClean="0">
                <a:latin typeface="Book Antiqua" pitchFamily="18" charset="0"/>
              </a:rPr>
              <a:t>εις βάθος καλύτερα </a:t>
            </a:r>
            <a:r>
              <a:rPr lang="el-GR" dirty="0">
                <a:latin typeface="Book Antiqua" pitchFamily="18" charset="0"/>
              </a:rPr>
              <a:t>μέσα από τις λέξεις και τις εικόνες παρότι μόνο με </a:t>
            </a:r>
            <a:r>
              <a:rPr lang="el-GR" dirty="0" smtClean="0">
                <a:latin typeface="Book Antiqua" pitchFamily="18" charset="0"/>
              </a:rPr>
              <a:t>λέξεις (</a:t>
            </a:r>
            <a:r>
              <a:rPr lang="en-US" dirty="0" smtClean="0">
                <a:latin typeface="Book Antiqua" pitchFamily="18" charset="0"/>
              </a:rPr>
              <a:t>Mayer, 2001</a:t>
            </a:r>
            <a:r>
              <a:rPr lang="el-GR" dirty="0" smtClean="0">
                <a:latin typeface="Book Antiqua" pitchFamily="18" charset="0"/>
              </a:rPr>
              <a:t>).</a:t>
            </a:r>
            <a:endParaRPr lang="en-US" dirty="0">
              <a:latin typeface="Book Antiqua" pitchFamily="18" charset="0"/>
            </a:endParaRPr>
          </a:p>
        </p:txBody>
      </p:sp>
    </p:spTree>
    <p:extLst>
      <p:ext uri="{BB962C8B-B14F-4D97-AF65-F5344CB8AC3E}">
        <p14:creationId xmlns:p14="http://schemas.microsoft.com/office/powerpoint/2010/main" val="28292434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10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2000"/>
                            </p:stCondLst>
                            <p:childTnLst>
                              <p:par>
                                <p:cTn id="17" presetID="42" presetClass="entr" presetSubtype="0" fill="hold" grpId="0" nodeType="afterEffect">
                                  <p:stCondLst>
                                    <p:cond delay="50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8565</TotalTime>
  <Words>4210</Words>
  <Application>Microsoft Office PowerPoint</Application>
  <PresentationFormat>Προσαρμογή</PresentationFormat>
  <Paragraphs>878</Paragraphs>
  <Slides>33</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Μαρκελα Τσιλεδακη</dc:creator>
  <cp:lastModifiedBy>Markela</cp:lastModifiedBy>
  <cp:revision>583</cp:revision>
  <dcterms:created xsi:type="dcterms:W3CDTF">2017-01-05T13:17:27Z</dcterms:created>
  <dcterms:modified xsi:type="dcterms:W3CDTF">2020-11-27T15:14:17Z</dcterms:modified>
</cp:coreProperties>
</file>