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6"/>
  </p:notesMasterIdLst>
  <p:sldIdLst>
    <p:sldId id="1482" r:id="rId2"/>
    <p:sldId id="2013" r:id="rId3"/>
    <p:sldId id="2043" r:id="rId4"/>
    <p:sldId id="2021" r:id="rId5"/>
    <p:sldId id="2014" r:id="rId6"/>
    <p:sldId id="2042" r:id="rId7"/>
    <p:sldId id="2023" r:id="rId8"/>
    <p:sldId id="2012" r:id="rId9"/>
    <p:sldId id="2025" r:id="rId10"/>
    <p:sldId id="2028" r:id="rId11"/>
    <p:sldId id="2029" r:id="rId12"/>
    <p:sldId id="2030" r:id="rId13"/>
    <p:sldId id="2031" r:id="rId14"/>
    <p:sldId id="2032" r:id="rId15"/>
    <p:sldId id="2033" r:id="rId16"/>
    <p:sldId id="2034" r:id="rId17"/>
    <p:sldId id="2035" r:id="rId18"/>
    <p:sldId id="2018" r:id="rId19"/>
    <p:sldId id="2041" r:id="rId20"/>
    <p:sldId id="2037" r:id="rId21"/>
    <p:sldId id="2038" r:id="rId22"/>
    <p:sldId id="2039" r:id="rId23"/>
    <p:sldId id="2040" r:id="rId24"/>
    <p:sldId id="2019" r:id="rId25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90" autoAdjust="0"/>
    <p:restoredTop sz="89567" autoAdjust="0"/>
  </p:normalViewPr>
  <p:slideViewPr>
    <p:cSldViewPr>
      <p:cViewPr varScale="1">
        <p:scale>
          <a:sx n="95" d="100"/>
          <a:sy n="95" d="100"/>
        </p:scale>
        <p:origin x="1256" y="176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7414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12/11/20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12/11/20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12/11/20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12/11/20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12/11/20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12/11/20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12/11/20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12/11/20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12/11/20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12/11/20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chamilo.datacenter.uoc.gr/metchamilo/courses/PTYXIAKHDOKIMASTIKO/index.php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35809" y="1221858"/>
            <a:ext cx="7288133" cy="2017117"/>
          </a:xfrm>
        </p:spPr>
        <p:txBody>
          <a:bodyPr>
            <a:noAutofit/>
          </a:bodyPr>
          <a:lstStyle/>
          <a:p>
            <a:r>
              <a:rPr lang="el-GR" sz="2800" dirty="0"/>
              <a:t>Σχεδιασμός υλοποίηση και αποτίμηση εκπαιδευτικού́ υλικού́ με τη μέθοδο της </a:t>
            </a:r>
            <a:r>
              <a:rPr lang="el-GR" sz="2800" dirty="0" err="1"/>
              <a:t>εξΑΕ</a:t>
            </a:r>
            <a:r>
              <a:rPr lang="el-GR" sz="2800" dirty="0"/>
              <a:t> χρησιμοποιώντας τη μέθοδο της ανεστραμμένης τάξης για τη διδασκαλία της </a:t>
            </a:r>
            <a:r>
              <a:rPr lang="el-GR" sz="2800" dirty="0" err="1"/>
              <a:t>υποδικτύωσης</a:t>
            </a:r>
            <a:r>
              <a:rPr lang="el-GR" sz="2800" dirty="0"/>
              <a:t> στους μαθητές της Γ’ τάξης ΕΠΑΛ </a:t>
            </a: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</a:t>
            </a:r>
            <a:r>
              <a:rPr kumimoji="0" lang="el-GR" sz="20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el-GR" sz="2000" b="0" i="1" u="none" strike="noStrike" cap="none" normalizeH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2020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err="1"/>
              <a:t>Κοκκινάκης</a:t>
            </a:r>
            <a:r>
              <a:rPr lang="el-GR" sz="3200" dirty="0"/>
              <a:t> Εμμανουήλ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04669"/>
              </p:ext>
            </p:extLst>
          </p:nvPr>
        </p:nvGraphicFramePr>
        <p:xfrm>
          <a:off x="1908189" y="5015409"/>
          <a:ext cx="6096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2583">
                <a:tc>
                  <a:txBody>
                    <a:bodyPr/>
                    <a:lstStyle/>
                    <a:p>
                      <a:r>
                        <a:rPr lang="el-GR" sz="1800" b="1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κ. </a:t>
                      </a:r>
                      <a:r>
                        <a:rPr lang="el-GR" sz="1800" b="1" kern="12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Μουζάκης</a:t>
                      </a:r>
                      <a:r>
                        <a:rPr lang="el-GR" sz="1800" b="1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Χαράλαμπος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kern="12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κα.Μανούσου</a:t>
                      </a:r>
                      <a:r>
                        <a:rPr lang="el-GR" sz="1800" b="1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Ευαγγελία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1800" b="1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κα. </a:t>
                      </a:r>
                      <a:r>
                        <a:rPr lang="el-GR" sz="1800" b="1" kern="120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Τρούλη</a:t>
                      </a:r>
                      <a:r>
                        <a:rPr lang="el-GR" sz="1800" b="1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Καλλιόπη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809" y="4544582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92433" y="332656"/>
            <a:ext cx="7956376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Παραγόμενο εκπαιδευτικό υλικό (</a:t>
            </a:r>
            <a:r>
              <a:rPr lang="en-US" sz="3600" dirty="0"/>
              <a:t>1/3)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99591" y="1340768"/>
            <a:ext cx="8049217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l-GR" sz="3200" b="1" dirty="0"/>
              <a:t>ΣΚΟΠΟΣ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800" dirty="0"/>
              <a:t>Να αποτελέσει ένα εργαλείο μάθησης το οποίο θα βοηθήσει τους μαθητές της Γ΄ τάξης ΕΠΑΛ να εξοικειωθούν με την έννοια της </a:t>
            </a:r>
            <a:r>
              <a:rPr lang="el-GR" sz="2800" dirty="0" err="1"/>
              <a:t>υποδικτύωσης</a:t>
            </a:r>
            <a:r>
              <a:rPr lang="el-GR" sz="2800" dirty="0"/>
              <a:t> και πιο συγκεκριμένα να γνωρίσουν με ποιον τρόπο ένα δίκτυο υπολογιστών μπορεί να χωριστεί σε μικρότερα </a:t>
            </a:r>
            <a:r>
              <a:rPr lang="el-GR" sz="2800" dirty="0" err="1"/>
              <a:t>υποδίκτυα</a:t>
            </a:r>
            <a:r>
              <a:rPr lang="el-GR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84593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92433" y="332656"/>
            <a:ext cx="7956376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Παραγόμενο εκπαιδευτικό υλικό (2</a:t>
            </a:r>
            <a:r>
              <a:rPr lang="en-US" sz="3600" dirty="0"/>
              <a:t>/3)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99592" y="1340768"/>
            <a:ext cx="79563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l-GR" sz="3200" b="1" dirty="0"/>
              <a:t>Αρχές ανάπτυξης: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800" dirty="0"/>
              <a:t>Να </a:t>
            </a:r>
            <a:r>
              <a:rPr lang="el-GR" sz="2800" dirty="0" err="1"/>
              <a:t>διέπεται</a:t>
            </a:r>
            <a:r>
              <a:rPr lang="el-GR" sz="2800" dirty="0"/>
              <a:t> από ξεκάθαρους μαθησιακούς στόχους και να εστιάζει σε καθορισμένα προσδοκώμενα αποτελέσματα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800" dirty="0"/>
              <a:t>Να ενθαρρύνει το μαθητή για να έχει ενεργή συμμετοχή στην πορεία μάθησής του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800" dirty="0"/>
              <a:t>Να συνδυάζει τη χρήση τεχνολογίας με βάση τους στόχους που έχουν τεθεί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l-GR" sz="2800" dirty="0"/>
              <a:t>Να στηρίζει την αλληλεπίδραση με τον εκπαιδευόμενο</a:t>
            </a:r>
          </a:p>
          <a:p>
            <a:pPr algn="just"/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471605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92433" y="332656"/>
            <a:ext cx="7956376" cy="765652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Παραγόμενο εκπαιδευτικό υλικό (3</a:t>
            </a:r>
            <a:r>
              <a:rPr lang="en-US" sz="3600" dirty="0"/>
              <a:t>/3)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99592" y="1340768"/>
            <a:ext cx="7956376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l-GR" sz="3200" b="1" dirty="0"/>
              <a:t>Περιεχόμενο 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Πλατφόρμα </a:t>
            </a:r>
            <a:r>
              <a:rPr lang="en-US" sz="3200" dirty="0"/>
              <a:t>LMS </a:t>
            </a:r>
            <a:r>
              <a:rPr lang="en-US" sz="3200" dirty="0" err="1"/>
              <a:t>Chamilo</a:t>
            </a:r>
            <a:endParaRPr lang="en-US" sz="3200" dirty="0"/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Πρωτόκολλο </a:t>
            </a:r>
            <a:r>
              <a:rPr lang="en-US" sz="3200" dirty="0"/>
              <a:t>H5P</a:t>
            </a:r>
            <a:endParaRPr lang="el-GR" sz="3200" dirty="0"/>
          </a:p>
          <a:p>
            <a:pPr>
              <a:spcAft>
                <a:spcPts val="1800"/>
              </a:spcAft>
            </a:pPr>
            <a:endParaRPr lang="en-US" sz="3200" dirty="0"/>
          </a:p>
          <a:p>
            <a:pPr>
              <a:spcAft>
                <a:spcPts val="1800"/>
              </a:spcAft>
            </a:pPr>
            <a:r>
              <a:rPr lang="el-GR" sz="3200" b="1" dirty="0"/>
              <a:t>Περιβάλλον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>
                <a:hlinkClick r:id="rId2"/>
              </a:rPr>
              <a:t>Μετάβαση στο εκπαιδευτικό υλικό </a:t>
            </a:r>
            <a:endParaRPr lang="el-GR" sz="3200" dirty="0"/>
          </a:p>
          <a:p>
            <a:pPr>
              <a:spcAft>
                <a:spcPts val="1800"/>
              </a:spcAft>
            </a:pP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583750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Μεθοδολογία (1/3)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/>
              <a:t>Σκοπός της έρευνας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/>
              <a:t>Η αποτίμηση του εκπαιδευτικού υλικού που έχει δημιουργηθεί</a:t>
            </a:r>
          </a:p>
          <a:p>
            <a:endParaRPr lang="el-GR" sz="3200" dirty="0"/>
          </a:p>
          <a:p>
            <a:r>
              <a:rPr lang="el-GR" sz="3200" b="1" dirty="0"/>
              <a:t>Είδος της έρευνας</a:t>
            </a:r>
            <a:endParaRPr lang="el-GR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/>
              <a:t>Ποιοτική έρευνα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/>
              <a:t>Ανάλυση περιεχομένου στις απαντήσεις των ερωτηθέντων</a:t>
            </a:r>
          </a:p>
        </p:txBody>
      </p:sp>
    </p:spTree>
    <p:extLst>
      <p:ext uri="{BB962C8B-B14F-4D97-AF65-F5344CB8AC3E}">
        <p14:creationId xmlns:p14="http://schemas.microsoft.com/office/powerpoint/2010/main" val="3364831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Μεθοδολογία (2/3)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012812" y="1340768"/>
            <a:ext cx="7632848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l-GR" sz="3200" b="1" dirty="0"/>
              <a:t>Συμμετέχοντες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Ενήλικες εκπαιδευτικοί α/</a:t>
            </a:r>
            <a:r>
              <a:rPr lang="el-GR" sz="3200" dirty="0" err="1"/>
              <a:t>βάθμιας</a:t>
            </a:r>
            <a:r>
              <a:rPr lang="el-GR" sz="3200" dirty="0"/>
              <a:t> και β/</a:t>
            </a:r>
            <a:r>
              <a:rPr lang="el-GR" sz="3200" dirty="0" err="1"/>
              <a:t>βάθμιας</a:t>
            </a:r>
            <a:r>
              <a:rPr lang="el-GR" sz="3200" dirty="0"/>
              <a:t> εκπαίδευσης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5 από ΕΠΑΛ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3 από γενική παιδεία (1 από β/</a:t>
            </a:r>
            <a:r>
              <a:rPr lang="el-GR" sz="3200" dirty="0" err="1"/>
              <a:t>βθμια</a:t>
            </a:r>
            <a:r>
              <a:rPr lang="el-GR" sz="3200" dirty="0"/>
              <a:t>)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Ηλικίες από 31-50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Εξοικειωμένοι με ΤΠΕ και χρήση </a:t>
            </a:r>
            <a:r>
              <a:rPr lang="el-GR" sz="3200" dirty="0" err="1"/>
              <a:t>εξΑΕ</a:t>
            </a:r>
            <a:r>
              <a:rPr lang="el-GR" sz="3200" dirty="0"/>
              <a:t> με ΤΠΕ</a:t>
            </a:r>
          </a:p>
        </p:txBody>
      </p:sp>
    </p:spTree>
    <p:extLst>
      <p:ext uri="{BB962C8B-B14F-4D97-AF65-F5344CB8AC3E}">
        <p14:creationId xmlns:p14="http://schemas.microsoft.com/office/powerpoint/2010/main" val="316355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Μεθοδολογία (3/3)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/>
              <a:t>Εργαλείο συλλογής δεδομένων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/>
              <a:t>Ερωτηματολόγιο</a:t>
            </a:r>
            <a:r>
              <a:rPr lang="el-GR" sz="3200" dirty="0"/>
              <a:t> </a:t>
            </a:r>
          </a:p>
          <a:p>
            <a:r>
              <a:rPr lang="el-GR" sz="3200" b="1" dirty="0"/>
              <a:t>Ανάλυση δεδομένων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dirty="0"/>
              <a:t>Λογισμικό </a:t>
            </a:r>
            <a:r>
              <a:rPr lang="en-US" sz="2800" dirty="0"/>
              <a:t>atlas-</a:t>
            </a:r>
            <a:r>
              <a:rPr lang="en-US" sz="2800" dirty="0" err="1"/>
              <a:t>ti</a:t>
            </a:r>
            <a:endParaRPr lang="en-US" sz="2800" dirty="0"/>
          </a:p>
          <a:p>
            <a:r>
              <a:rPr lang="el-GR" sz="3200" b="1" dirty="0"/>
              <a:t>Στοιχεία αξιοπιστίας και εγκυρότητας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2800" dirty="0"/>
              <a:t>Κατηγοριοποίηση ερωτήσεων με βάση τις αρχές δημιουργίας υλικού </a:t>
            </a:r>
            <a:r>
              <a:rPr lang="el-GR" sz="2800" dirty="0" err="1"/>
              <a:t>εξΑΕ</a:t>
            </a:r>
            <a:r>
              <a:rPr lang="el-GR" sz="2800" dirty="0"/>
              <a:t> (</a:t>
            </a:r>
            <a:r>
              <a:rPr lang="el-GR" sz="2800" dirty="0" err="1"/>
              <a:t>Ραλιάς</a:t>
            </a:r>
            <a:r>
              <a:rPr lang="el-GR" sz="2800" dirty="0"/>
              <a:t>, Αναστασιάδης, 2015)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2800" dirty="0"/>
              <a:t>Μικρό δείγμα συμμετεχόντων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l-GR" sz="2800" dirty="0"/>
              <a:t>Απαντήσεις χωρίς ιδιαίτερα σχόλια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3200" dirty="0"/>
          </a:p>
          <a:p>
            <a:endParaRPr lang="el-GR" sz="3200" dirty="0"/>
          </a:p>
          <a:p>
            <a:endParaRPr lang="el-GR" sz="3200" dirty="0"/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649574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- Κύρια ευρήματα  (1/4)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99592" y="1268760"/>
            <a:ext cx="7632848" cy="472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Θεωρείται ότι το έχει επιστημονική συνοχή και τεκμηρίωση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Παρουσιάζει απλά και κατανοητά το γνωστικό αντικείμενο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Είναι εύχρηστο και φιλικό προς το χρήστη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Δίνει έμφαση σε συγκεκριμένα σημεία και καθοδηγεί τον εκπαιδευόμενο στη μελέτη του</a:t>
            </a:r>
          </a:p>
        </p:txBody>
      </p:sp>
    </p:spTree>
    <p:extLst>
      <p:ext uri="{BB962C8B-B14F-4D97-AF65-F5344CB8AC3E}">
        <p14:creationId xmlns:p14="http://schemas.microsoft.com/office/powerpoint/2010/main" val="2994027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- Κύρια ευρήματα  (2/4)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99592" y="1340768"/>
            <a:ext cx="7632848" cy="472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Προσφέρει δραστηριότητες που βοηθούν στην αλληλεπίδραση του με το μαθητή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Παρέχει δραστηριότητες </a:t>
            </a:r>
            <a:r>
              <a:rPr lang="el-GR" sz="3200" dirty="0" err="1"/>
              <a:t>αναστοχασμού</a:t>
            </a:r>
            <a:r>
              <a:rPr lang="el-GR" sz="3200" dirty="0"/>
              <a:t> και </a:t>
            </a:r>
            <a:r>
              <a:rPr lang="el-GR" sz="3200" dirty="0" err="1"/>
              <a:t>αυτοαξιολόγησης</a:t>
            </a:r>
            <a:endParaRPr lang="el-GR" sz="3200" dirty="0"/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Σαφής διατύπωση σκοπού και προσδοκώμενων αποτελεσμάτων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Συμφωνεί κατά κύριο </a:t>
            </a:r>
            <a:r>
              <a:rPr lang="el-GR" sz="3200"/>
              <a:t>λόγο με τις </a:t>
            </a:r>
            <a:r>
              <a:rPr lang="el-GR" sz="3200" dirty="0"/>
              <a:t>αρχές της </a:t>
            </a:r>
            <a:r>
              <a:rPr lang="el-GR" sz="3200" dirty="0" err="1"/>
              <a:t>Πολυμεσικής</a:t>
            </a:r>
            <a:r>
              <a:rPr lang="el-GR" sz="3200" dirty="0"/>
              <a:t> Μάθησης </a:t>
            </a:r>
          </a:p>
        </p:txBody>
      </p:sp>
    </p:spTree>
    <p:extLst>
      <p:ext uri="{BB962C8B-B14F-4D97-AF65-F5344CB8AC3E}">
        <p14:creationId xmlns:p14="http://schemas.microsoft.com/office/powerpoint/2010/main" val="5293284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– Κύρια ευρήματα (3/4)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268760"/>
            <a:ext cx="7992888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600"/>
              </a:spcAft>
            </a:pPr>
            <a:r>
              <a:rPr lang="el-GR" sz="3200" b="1" dirty="0"/>
              <a:t>Δυνατά σημεία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Πολλές δραστηριότητες και ασκήσεις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Κατανόηση και ευχρηστία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Στήριξη και καθοδήγηση του μαθητή στη μελέτη του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Πληρότητα στην παράθεση πληροφοριών</a:t>
            </a:r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– Κύρια ευρήματα (4/4)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268760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600"/>
              </a:spcAft>
            </a:pPr>
            <a:r>
              <a:rPr lang="el-GR" sz="3200" b="1" dirty="0"/>
              <a:t>Αδύνατα σημεία</a:t>
            </a:r>
          </a:p>
          <a:p>
            <a:pPr marL="520700" lvl="1" indent="-5207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Βελτίωση τμημάτων αλληλεπίδρασης του εκπαιδευόμενου με το υλικό</a:t>
            </a:r>
          </a:p>
          <a:p>
            <a:pPr marL="520700" lvl="1" indent="-5207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Προσθήκη </a:t>
            </a:r>
            <a:r>
              <a:rPr lang="el-GR" sz="3200" dirty="0" err="1"/>
              <a:t>ομαδοσυνεργατικών</a:t>
            </a:r>
            <a:r>
              <a:rPr lang="el-GR" sz="3200" dirty="0"/>
              <a:t> δραστηριοτήτων</a:t>
            </a:r>
          </a:p>
          <a:p>
            <a:pPr marL="520700" lvl="1" indent="-5207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Καλύτερο γραφικό περιβάλλον</a:t>
            </a:r>
          </a:p>
        </p:txBody>
      </p:sp>
    </p:spTree>
    <p:extLst>
      <p:ext uri="{BB962C8B-B14F-4D97-AF65-F5344CB8AC3E}">
        <p14:creationId xmlns:p14="http://schemas.microsoft.com/office/powerpoint/2010/main" val="1318887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Ευχαριστίες ή αφιέρωση</a:t>
            </a:r>
            <a:endParaRPr lang="el-GR" sz="3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E32213-88AD-3B4F-92BD-D74A7FC4021D}"/>
              </a:ext>
            </a:extLst>
          </p:cNvPr>
          <p:cNvSpPr txBox="1"/>
          <p:nvPr/>
        </p:nvSpPr>
        <p:spPr>
          <a:xfrm>
            <a:off x="1384792" y="1788922"/>
            <a:ext cx="62508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i="1" dirty="0"/>
              <a:t>«Ευχαριστώ, </a:t>
            </a:r>
            <a:endParaRPr lang="en-US" i="1" dirty="0"/>
          </a:p>
          <a:p>
            <a:pPr algn="r"/>
            <a:r>
              <a:rPr lang="el-GR" i="1" dirty="0"/>
              <a:t>Τον επιβλέποντα καθηγητή</a:t>
            </a:r>
            <a:r>
              <a:rPr lang="en-US" i="1" dirty="0"/>
              <a:t> </a:t>
            </a:r>
            <a:r>
              <a:rPr lang="el-GR" i="1" dirty="0"/>
              <a:t>κ. Χαράλαμπο </a:t>
            </a:r>
            <a:r>
              <a:rPr lang="el-GR" i="1" dirty="0" err="1"/>
              <a:t>Μουζάκη</a:t>
            </a:r>
            <a:r>
              <a:rPr lang="el-GR" i="1" dirty="0"/>
              <a:t> για την καθοδήγηση του, τους συμφοιτητές μου, ειδικότερα αυτούς της ιδίας ομάδας του Μεταπτυχιακού́, για την πολύ καλή συνεργασία και την οικογένειά μου για τη βοήθεια που μου παρείχε» </a:t>
            </a:r>
            <a:endParaRPr lang="el-GR" dirty="0"/>
          </a:p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(1/4)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329727"/>
            <a:ext cx="799288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Υπάρχει παράθεση πληροφοριών με βιβλιογραφική τεκμηρίωση.</a:t>
            </a:r>
          </a:p>
          <a:p>
            <a:pPr marL="469900" lvl="1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Κινείται η περιέργεια για περαιτέρω μελέτη</a:t>
            </a:r>
          </a:p>
          <a:p>
            <a:pPr marL="469900" lvl="2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Εύκολο να μελετηθεί</a:t>
            </a:r>
          </a:p>
          <a:p>
            <a:pPr marL="469900" lvl="3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Καθοδηγεί το χρήστη στο πως να το μελετήσει</a:t>
            </a:r>
          </a:p>
          <a:p>
            <a:pPr marL="469900" lvl="3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Παρέχει αλληλεπίδραση μαζί του</a:t>
            </a:r>
          </a:p>
        </p:txBody>
      </p:sp>
    </p:spTree>
    <p:extLst>
      <p:ext uri="{BB962C8B-B14F-4D97-AF65-F5344CB8AC3E}">
        <p14:creationId xmlns:p14="http://schemas.microsoft.com/office/powerpoint/2010/main" val="29187358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(2/4)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308531"/>
            <a:ext cx="7992888" cy="472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Η εμπλοκή με τις δραστηριότητες προσφέρει ανατροφοδότηση και </a:t>
            </a:r>
            <a:r>
              <a:rPr lang="el-GR" sz="3200" dirty="0" err="1"/>
              <a:t>αυτοαξιολόγηση</a:t>
            </a:r>
            <a:endParaRPr lang="el-GR" sz="3200" dirty="0"/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Προσδιορίζονται ο σκοπός και τα προσδοκώμενα αποτελέσματα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Ικανοποιεί τις περισσότερες αρχές της </a:t>
            </a:r>
            <a:r>
              <a:rPr lang="el-GR" sz="3200" dirty="0" err="1"/>
              <a:t>πολυμεσικής</a:t>
            </a:r>
            <a:r>
              <a:rPr lang="el-GR" sz="3200" dirty="0"/>
              <a:t> μάθησης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Μπορεί να αξιοποιηθεί για το μοντέλο της ανεστραμμένης τάξης. </a:t>
            </a:r>
          </a:p>
        </p:txBody>
      </p:sp>
    </p:spTree>
    <p:extLst>
      <p:ext uri="{BB962C8B-B14F-4D97-AF65-F5344CB8AC3E}">
        <p14:creationId xmlns:p14="http://schemas.microsoft.com/office/powerpoint/2010/main" val="14900221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(3/4)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268760"/>
            <a:ext cx="7992888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600"/>
              </a:spcAft>
            </a:pPr>
            <a:r>
              <a:rPr lang="el-GR" sz="3200" b="1" dirty="0"/>
              <a:t>Περιορισμοί και δυσκολίες της έρευνας.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Κλειστά σχολεία 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Δεν έγινε χρήση μοντέλου ανεστραμμένης τάξης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Υποχρεωτική αποτίμησή του από ενήλικες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Πολύ μικρό δείγμα έρευνας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Απαντήσεις χωρίς ιδιαίτερη τεκμηρίωση</a:t>
            </a:r>
          </a:p>
        </p:txBody>
      </p:sp>
    </p:spTree>
    <p:extLst>
      <p:ext uri="{BB962C8B-B14F-4D97-AF65-F5344CB8AC3E}">
        <p14:creationId xmlns:p14="http://schemas.microsoft.com/office/powerpoint/2010/main" val="3516003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(4/4)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268760"/>
            <a:ext cx="7992888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600"/>
              </a:spcAft>
            </a:pPr>
            <a:r>
              <a:rPr lang="el-GR" sz="3200" b="1" dirty="0"/>
              <a:t>Προτάσεις για περαιτέρω έρευνα.</a:t>
            </a:r>
          </a:p>
          <a:p>
            <a:pPr marL="457200" indent="-457200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Να γίνουν επιπλέον έρευνες στο ίδιο γνωστικό αντικείμενο</a:t>
            </a:r>
          </a:p>
          <a:p>
            <a:pPr marL="457200" indent="-457200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Να χρησιμοποιηθεί το μοντέλο της ανεστραμμένης τάξης</a:t>
            </a:r>
          </a:p>
          <a:p>
            <a:pPr marL="457200" indent="-457200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l-GR" sz="3200" dirty="0"/>
              <a:t>Η αποτίμηση του υλικού και της διαδικασίας να προέρχεται από μαθητές</a:t>
            </a:r>
          </a:p>
        </p:txBody>
      </p:sp>
    </p:spTree>
    <p:extLst>
      <p:ext uri="{BB962C8B-B14F-4D97-AF65-F5344CB8AC3E}">
        <p14:creationId xmlns:p14="http://schemas.microsoft.com/office/powerpoint/2010/main" val="26284351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477641" y="285293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Σας ευχαριστώ για την προσοχή σας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Σκοπός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99592" y="1772816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Σκοπός της παρούσας εργασίας είναι να δημιουργηθεί και να αποτιμηθεί ένα εκπαιδευτικό υλικό το οποίο σχεδιάστηκε για να διδαχθεί, η ενότητα της </a:t>
            </a:r>
            <a:r>
              <a:rPr lang="el-GR" dirty="0" err="1"/>
              <a:t>υποδικτύωσης</a:t>
            </a:r>
            <a:r>
              <a:rPr lang="el-GR" dirty="0"/>
              <a:t>, στους μαθητές της Γ ́ τάξης Επαγγελματικών Λυκείων (ΕΠΑ.Λ.), με τη μέθοδο της εξ αποστάσεως εκπαίδευσης, χρησιμοποιώντας το μοντέλο της ανεστραμμένης τάξης.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777250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Συνεισφορά της διπλωματικής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05396"/>
            <a:ext cx="806489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2800" dirty="0"/>
              <a:t>Δεν υπάρχει κάποιο επίσημο υλικό για την ενότητα της </a:t>
            </a:r>
            <a:r>
              <a:rPr lang="el-GR" sz="2800" dirty="0" err="1"/>
              <a:t>υποδικτύωσης</a:t>
            </a:r>
            <a:r>
              <a:rPr lang="el-GR" sz="2800" dirty="0"/>
              <a:t> στη Γ’ ΕΠΑΛ και το παρόν υλικό αποσκοπεί στο να καλύψει το κενό  αυτό</a:t>
            </a:r>
          </a:p>
          <a:p>
            <a:pPr marL="457200" indent="-4572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l-GR" sz="2800" dirty="0"/>
              <a:t>Επιπλέον καλούμαστε να διερευνήσουμε αν το υλικό που δημιουργήθηκε είναι κατάλληλο για εκπαίδευση από απόσταση, χρησιμοποιώντας την ανεστραμμένη τάξη για την ενότητα την οποία πραγματεύεται</a:t>
            </a: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Ερευνητικά Ερωτήματα (1/2)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992888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l-GR" sz="2800" dirty="0"/>
              <a:t>Υπάρχει Επιστημονική συνοχή και Τεκμηρίωση  του Ε.Υ.</a:t>
            </a:r>
            <a:endParaRPr lang="en-GR" sz="2800" dirty="0"/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l-GR" sz="2800" dirty="0"/>
              <a:t>Το Ε.Υ. συμβάλει στην απλή και κατανοητή παρουσίαση του Γνωστικού Αντικειμένου;</a:t>
            </a:r>
            <a:endParaRPr lang="en-GR" sz="2800" dirty="0"/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l-GR" sz="2800" dirty="0"/>
              <a:t>Είναι το  Ε.Υ.  εύχρηστο;</a:t>
            </a:r>
            <a:endParaRPr lang="en-GR" sz="2800" dirty="0"/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el-GR" sz="2800" dirty="0"/>
              <a:t>Το Ε.Υ. υποστηρίζει - καθοδηγεί τον εκπαιδευόμενο στη μελέτη του;</a:t>
            </a:r>
            <a:endParaRPr lang="en-GR" sz="2800" dirty="0"/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Ερευνητικά Ερωτήματα (1/2)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39364"/>
            <a:ext cx="799288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Aft>
                <a:spcPts val="1200"/>
              </a:spcAft>
              <a:buFont typeface="+mj-lt"/>
              <a:buAutoNum type="arabicPeriod" startAt="5"/>
            </a:pPr>
            <a:r>
              <a:rPr lang="el-GR" sz="3200" dirty="0"/>
              <a:t>Ο εκπαιδευόμενος υποστηρίζεται στην αλληλεπίδραση με το Ε.Υ. στη μελέτη του; </a:t>
            </a:r>
            <a:endParaRPr lang="en-GR" sz="3200" dirty="0"/>
          </a:p>
          <a:p>
            <a:pPr marL="514350" indent="-514350">
              <a:spcAft>
                <a:spcPts val="1200"/>
              </a:spcAft>
              <a:buFont typeface="+mj-lt"/>
              <a:buAutoNum type="arabicPeriod" startAt="5"/>
            </a:pPr>
            <a:r>
              <a:rPr lang="el-GR" sz="3200" dirty="0"/>
              <a:t>Το Ε.Υ. παρέχει δυνατότητα </a:t>
            </a:r>
            <a:r>
              <a:rPr lang="el-GR" sz="3200" dirty="0" err="1"/>
              <a:t>Αναστοχασμού</a:t>
            </a:r>
            <a:r>
              <a:rPr lang="el-GR" sz="3200" dirty="0"/>
              <a:t> - </a:t>
            </a:r>
            <a:r>
              <a:rPr lang="el-GR" sz="3200" dirty="0" err="1"/>
              <a:t>Αυτοαξιολόγησης</a:t>
            </a:r>
            <a:r>
              <a:rPr lang="el-GR" sz="3200" dirty="0"/>
              <a:t> στον εκπαιδευόμενο;</a:t>
            </a:r>
            <a:endParaRPr lang="en-GR" sz="3200" dirty="0"/>
          </a:p>
          <a:p>
            <a:pPr marL="514350" indent="-514350">
              <a:spcAft>
                <a:spcPts val="1200"/>
              </a:spcAft>
              <a:buFont typeface="+mj-lt"/>
              <a:buAutoNum type="arabicPeriod" startAt="5"/>
            </a:pPr>
            <a:r>
              <a:rPr lang="el-GR" sz="3200" dirty="0"/>
              <a:t>Στο Ε.Υ. προσδιορίζονται με σαφήνεια ο Σκοπός και τα Προσδοκώμενα Αποτελέσματα;</a:t>
            </a:r>
            <a:endParaRPr lang="en-GR" sz="3200" dirty="0"/>
          </a:p>
          <a:p>
            <a:pPr marL="514350" indent="-514350">
              <a:spcAft>
                <a:spcPts val="1200"/>
              </a:spcAft>
              <a:buFont typeface="+mj-lt"/>
              <a:buAutoNum type="arabicPeriod" startAt="5"/>
            </a:pPr>
            <a:r>
              <a:rPr lang="el-GR" sz="3200" dirty="0"/>
              <a:t>Το Ε.Υ. έχει δημιουργηθεί σύμφωνα με τις αρχές της </a:t>
            </a:r>
            <a:r>
              <a:rPr lang="el-GR" sz="3200" dirty="0" err="1"/>
              <a:t>Πολυμεσικής</a:t>
            </a:r>
            <a:r>
              <a:rPr lang="el-GR" sz="3200" dirty="0"/>
              <a:t> Μάθησης;</a:t>
            </a:r>
            <a:endParaRPr lang="en-GR" sz="3200" dirty="0"/>
          </a:p>
        </p:txBody>
      </p:sp>
    </p:spTree>
    <p:extLst>
      <p:ext uri="{BB962C8B-B14F-4D97-AF65-F5344CB8AC3E}">
        <p14:creationId xmlns:p14="http://schemas.microsoft.com/office/powerpoint/2010/main" val="1874757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Δομή της εργασίας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405208" y="1556792"/>
            <a:ext cx="7487272" cy="3697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3200" dirty="0"/>
              <a:t>Θεωρητικό Πλαίσιο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3200" dirty="0"/>
              <a:t>Παραγόμενο εκπαιδευτικό υλικό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3200" dirty="0"/>
              <a:t>Μεθοδολογία έρευνας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3200" dirty="0"/>
              <a:t>Αποτελέσματα έρευνας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3200"/>
              <a:t>Συμπεράσματα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911726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559280" cy="765652"/>
          </a:xfrm>
        </p:spPr>
        <p:txBody>
          <a:bodyPr>
            <a:noAutofit/>
          </a:bodyPr>
          <a:lstStyle/>
          <a:p>
            <a:r>
              <a:rPr lang="el-GR" sz="3600" dirty="0"/>
              <a:t>Θεωρητικό Πλαίσιο (1</a:t>
            </a:r>
            <a:r>
              <a:rPr lang="en-US" sz="3600" dirty="0"/>
              <a:t>/</a:t>
            </a:r>
            <a:r>
              <a:rPr lang="el-GR" sz="3600" dirty="0"/>
              <a:t>2</a:t>
            </a:r>
            <a:r>
              <a:rPr lang="en-US" sz="3600" dirty="0"/>
              <a:t>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293045"/>
            <a:ext cx="799288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l-GR" sz="2800" b="1" dirty="0"/>
              <a:t>Ορισμός και χαρακτηριστικά εξ’ αποστάσεως εκπαίδευσης</a:t>
            </a:r>
          </a:p>
          <a:p>
            <a:pPr marL="825500" lvl="2" indent="-342900">
              <a:buFont typeface="Wingdings" pitchFamily="2" charset="2"/>
              <a:buChar char="Ø"/>
            </a:pPr>
            <a:r>
              <a:rPr lang="el-GR" dirty="0"/>
              <a:t>Διδάσκει το μαθητή να μαθαίνει μόνος του </a:t>
            </a:r>
          </a:p>
          <a:p>
            <a:pPr marL="825500" lvl="2" indent="-342900">
              <a:buFont typeface="Wingdings" pitchFamily="2" charset="2"/>
              <a:buChar char="Ø"/>
            </a:pPr>
            <a:r>
              <a:rPr lang="el-GR" dirty="0"/>
              <a:t>Ο εκπαιδευτής είναι μακριά απ’ το μαθητή σχεδόν σε μόνιμη βάση σε όλη τη μαθησιακή </a:t>
            </a:r>
            <a:r>
              <a:rPr lang="el-GR" dirty="0" err="1"/>
              <a:t>δαδικασία</a:t>
            </a:r>
            <a:endParaRPr lang="el-GR" dirty="0"/>
          </a:p>
          <a:p>
            <a:pPr marL="825500" lvl="2" indent="-342900">
              <a:buFont typeface="Wingdings" pitchFamily="2" charset="2"/>
              <a:buChar char="Ø"/>
            </a:pPr>
            <a:r>
              <a:rPr lang="el-GR" dirty="0"/>
              <a:t>Χρήση τεχνολογικών μεσών.</a:t>
            </a:r>
          </a:p>
          <a:p>
            <a:pPr marL="825500" lvl="2" indent="-342900">
              <a:buFont typeface="Wingdings" pitchFamily="2" charset="2"/>
              <a:buChar char="Ø"/>
            </a:pPr>
            <a:r>
              <a:rPr lang="el-GR" dirty="0"/>
              <a:t>Εξασφάλιση  αμφίδρομης επικοινωνίας, εκπαιδευτή εκπαιδευόμενου</a:t>
            </a:r>
          </a:p>
          <a:p>
            <a:pPr marL="457200" lvl="2" indent="-457200">
              <a:buFont typeface="Arial" panose="020B0604020202020204" pitchFamily="34" charset="0"/>
              <a:buChar char="•"/>
            </a:pPr>
            <a:r>
              <a:rPr lang="el-GR" sz="2800" b="1" dirty="0"/>
              <a:t>Εκπαιδευτικό υλικό</a:t>
            </a:r>
          </a:p>
          <a:p>
            <a:pPr marL="800100" lvl="3" indent="-342900">
              <a:buFont typeface="Wingdings" pitchFamily="2" charset="2"/>
              <a:buChar char="Ø"/>
            </a:pPr>
            <a:r>
              <a:rPr lang="el-GR" dirty="0"/>
              <a:t>Έχει τον πιο σημαντικό́ ρόλο</a:t>
            </a:r>
          </a:p>
          <a:p>
            <a:pPr marL="800100" lvl="3" indent="-342900">
              <a:buFont typeface="Wingdings" pitchFamily="2" charset="2"/>
              <a:buChar char="Ø"/>
            </a:pPr>
            <a:r>
              <a:rPr lang="el-GR" dirty="0"/>
              <a:t>Ενεργοποιεί το μαθητή στο να μαθαίνει μόνος του 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559280" cy="765652"/>
          </a:xfrm>
        </p:spPr>
        <p:txBody>
          <a:bodyPr>
            <a:noAutofit/>
          </a:bodyPr>
          <a:lstStyle/>
          <a:p>
            <a:r>
              <a:rPr lang="el-GR" sz="3600" dirty="0"/>
              <a:t>Θεωρητικό Πλαίσιο (2</a:t>
            </a:r>
            <a:r>
              <a:rPr lang="en-US" sz="3600" dirty="0"/>
              <a:t>/</a:t>
            </a:r>
            <a:r>
              <a:rPr lang="el-GR" sz="3600" dirty="0"/>
              <a:t>2</a:t>
            </a:r>
            <a:r>
              <a:rPr lang="en-US" sz="3600" dirty="0"/>
              <a:t>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293045"/>
            <a:ext cx="7992888" cy="4816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800" b="1" dirty="0"/>
              <a:t>Η ανεστραμμένη τάξη</a:t>
            </a:r>
          </a:p>
          <a:p>
            <a:pPr marL="800100" lvl="1" indent="-342900">
              <a:spcBef>
                <a:spcPts val="0"/>
              </a:spcBef>
              <a:buFont typeface="Wingdings" pitchFamily="2" charset="2"/>
              <a:buChar char="Ø"/>
            </a:pPr>
            <a:r>
              <a:rPr lang="el-GR" dirty="0"/>
              <a:t>Αναδιάταξη του παραδοσιακού σχήματος της διδακτικής πραγματικότητας</a:t>
            </a:r>
          </a:p>
          <a:p>
            <a:pPr marL="800100" lvl="1" indent="-342900">
              <a:lnSpc>
                <a:spcPct val="200000"/>
              </a:lnSpc>
              <a:buFont typeface="Wingdings" pitchFamily="2" charset="2"/>
              <a:buChar char="Ø"/>
            </a:pPr>
            <a:r>
              <a:rPr lang="el-GR" dirty="0"/>
              <a:t>Έχει 3 στάδια (πριν, μέσα και μετά την τάξη)</a:t>
            </a:r>
          </a:p>
          <a:p>
            <a:pPr marL="825500" lvl="2" indent="-342900">
              <a:lnSpc>
                <a:spcPct val="200000"/>
              </a:lnSpc>
              <a:buFont typeface="Wingdings" pitchFamily="2" charset="2"/>
              <a:buChar char="Ø"/>
            </a:pPr>
            <a:r>
              <a:rPr lang="el-GR" dirty="0"/>
              <a:t>Η τεχνολογία συνέβαλλε στην προώθησή της	</a:t>
            </a:r>
          </a:p>
          <a:p>
            <a:pPr marL="825500" lvl="2" indent="-342900">
              <a:lnSpc>
                <a:spcPct val="200000"/>
              </a:lnSpc>
              <a:buFont typeface="Wingdings" pitchFamily="2" charset="2"/>
              <a:buChar char="Ø"/>
            </a:pPr>
            <a:r>
              <a:rPr lang="el-GR" dirty="0"/>
              <a:t>Ο ρόλος του εκπαιδευτικού είναι πολύ σημαντικός</a:t>
            </a:r>
            <a:endParaRPr lang="el-GR" sz="3200" dirty="0"/>
          </a:p>
          <a:p>
            <a:pPr marL="454025" lvl="2" indent="-441325">
              <a:buFont typeface="Arial" panose="020B0604020202020204" pitchFamily="34" charset="0"/>
              <a:buChar char="•"/>
            </a:pPr>
            <a:r>
              <a:rPr lang="el-GR" b="1" dirty="0"/>
              <a:t>Η επαγγελματική εκπαίδευση και το μάθημα των Δικτύων</a:t>
            </a:r>
          </a:p>
          <a:p>
            <a:pPr marL="911225" lvl="3" indent="-441325">
              <a:spcBef>
                <a:spcPts val="1200"/>
              </a:spcBef>
              <a:buFont typeface="Wingdings" pitchFamily="2" charset="2"/>
              <a:buChar char="Ø"/>
            </a:pPr>
            <a:r>
              <a:rPr lang="el-GR" dirty="0"/>
              <a:t>Δυσκολία κατανόησης του μαθήματος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83957037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2765</TotalTime>
  <Words>971</Words>
  <Application>Microsoft Macintosh PowerPoint</Application>
  <PresentationFormat>On-screen Show (4:3)</PresentationFormat>
  <Paragraphs>138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Book Antiqua</vt:lpstr>
      <vt:lpstr>Calibri</vt:lpstr>
      <vt:lpstr>Calibri Light</vt:lpstr>
      <vt:lpstr>Times New Roman</vt:lpstr>
      <vt:lpstr>Wingdings</vt:lpstr>
      <vt:lpstr>Θέμα του Office</vt:lpstr>
      <vt:lpstr>Σχεδιασμός υλοποίηση και αποτίμηση εκπαιδευτικού́ υλικού́ με τη μέθοδο της εξΑΕ χρησιμοποιώντας τη μέθοδο της ανεστραμμένης τάξης για τη διδασκαλία της υποδικτύωσης στους μαθητές της Γ’ τάξης ΕΠΑΛ </vt:lpstr>
      <vt:lpstr>Ευχαριστίες ή αφιέρωση</vt:lpstr>
      <vt:lpstr>Σκοπός</vt:lpstr>
      <vt:lpstr>Συνεισφορά της διπλωματικής</vt:lpstr>
      <vt:lpstr>Ερευνητικά Ερωτήματα (1/2)</vt:lpstr>
      <vt:lpstr>Ερευνητικά Ερωτήματα (1/2)</vt:lpstr>
      <vt:lpstr>Δομή της εργασίας</vt:lpstr>
      <vt:lpstr>Θεωρητικό Πλαίσιο (1/2)</vt:lpstr>
      <vt:lpstr>Θεωρητικό Πλαίσιο (2/2)</vt:lpstr>
      <vt:lpstr> Παραγόμενο εκπαιδευτικό υλικό (1/3)</vt:lpstr>
      <vt:lpstr> Παραγόμενο εκπαιδευτικό υλικό (2/3)</vt:lpstr>
      <vt:lpstr> Παραγόμενο εκπαιδευτικό υλικό (3/3)</vt:lpstr>
      <vt:lpstr>Μεθοδολογία (1/3)</vt:lpstr>
      <vt:lpstr>Μεθοδολογία (2/3)</vt:lpstr>
      <vt:lpstr>Μεθοδολογία (3/3)</vt:lpstr>
      <vt:lpstr>Αποτελέσματα - Κύρια ευρήματα  (1/4)</vt:lpstr>
      <vt:lpstr>Αποτελέσματα - Κύρια ευρήματα  (2/4)</vt:lpstr>
      <vt:lpstr>Αποτελέσματα – Κύρια ευρήματα (3/4)</vt:lpstr>
      <vt:lpstr>Αποτελέσματα – Κύρια ευρήματα (4/4)</vt:lpstr>
      <vt:lpstr>Συμπεράσματα (1/4)</vt:lpstr>
      <vt:lpstr>Συμπεράσματα (2/4)</vt:lpstr>
      <vt:lpstr>Συμπεράσματα (3/4)</vt:lpstr>
      <vt:lpstr>Συμπεράσματα (4/4)</vt:lpstr>
      <vt:lpstr>PowerPoint Presentation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manolis lamousis</cp:lastModifiedBy>
  <cp:revision>1710</cp:revision>
  <dcterms:created xsi:type="dcterms:W3CDTF">2003-10-16T17:37:47Z</dcterms:created>
  <dcterms:modified xsi:type="dcterms:W3CDTF">2020-12-11T18:09:49Z</dcterms:modified>
</cp:coreProperties>
</file>