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7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7345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de-DE" sz="2400" b="0" strike="noStrike" spc="-1">
                <a:solidFill>
                  <a:srgbClr val="000000"/>
                </a:solidFill>
                <a:latin typeface="Times New Roman"/>
              </a:rPr>
              <a:t>Click to move the slide</a:t>
            </a: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l-GR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4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l-GR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4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l-GR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4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l-GR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4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CBC2B91-497C-4CA6-BADB-41D994F95D19}" type="slidenum">
              <a:rPr lang="el-GR" sz="1400" b="0" strike="noStrike" spc="-1">
                <a:latin typeface="Times New Roman"/>
              </a:rPr>
              <a:t>‹#›</a:t>
            </a:fld>
            <a:endParaRPr lang="el-G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6302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6950" y="730250"/>
            <a:ext cx="4864100" cy="3649663"/>
          </a:xfrm>
          <a:prstGeom prst="rect">
            <a:avLst/>
          </a:prstGeom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85800" y="4624560"/>
            <a:ext cx="5486040" cy="43794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l-GR" sz="2000" b="0" strike="noStrike" spc="-1">
              <a:latin typeface="Arial"/>
            </a:endParaRPr>
          </a:p>
        </p:txBody>
      </p:sp>
      <p:sp>
        <p:nvSpPr>
          <p:cNvPr id="199" name="TextShape 3"/>
          <p:cNvSpPr txBox="1"/>
          <p:nvPr/>
        </p:nvSpPr>
        <p:spPr>
          <a:xfrm>
            <a:off x="3884760" y="9245520"/>
            <a:ext cx="2971440" cy="48708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BD645F3-4EA2-49A3-AA56-946EED1CF15F}" type="slidenum">
              <a:rPr lang="el-GR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</a:t>
            </a:fld>
            <a:endParaRPr lang="el-GR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9775"/>
            <a:ext cx="4867275" cy="3649663"/>
          </a:xfrm>
          <a:prstGeom prst="rect">
            <a:avLst/>
          </a:prstGeom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85800" y="4623840"/>
            <a:ext cx="5486040" cy="438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9775"/>
            <a:ext cx="4867275" cy="3649663"/>
          </a:xfrm>
          <a:prstGeom prst="rect">
            <a:avLst/>
          </a:prstGeom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623840"/>
            <a:ext cx="5486040" cy="438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l-GR" sz="2000" b="0" strike="noStrike" spc="-1">
              <a:latin typeface="Arial"/>
            </a:endParaRPr>
          </a:p>
          <a:p>
            <a:endParaRPr lang="el-G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1143000" y="365040"/>
            <a:ext cx="7372080" cy="49842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ubTitle"/>
          </p:nvPr>
        </p:nvSpPr>
        <p:spPr>
          <a:xfrm>
            <a:off x="1143000" y="365040"/>
            <a:ext cx="7372080" cy="49842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143000" y="365040"/>
            <a:ext cx="7372080" cy="49842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1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163800" y="796680"/>
            <a:ext cx="865800" cy="781560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5B9BD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PlaceHolder 2"/>
          <p:cNvSpPr>
            <a:spLocks noGrp="1"/>
          </p:cNvSpPr>
          <p:nvPr>
            <p:ph type="title"/>
          </p:nvPr>
        </p:nvSpPr>
        <p:spPr>
          <a:xfrm>
            <a:off x="1143000" y="784080"/>
            <a:ext cx="6857640" cy="238716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l-GR" sz="6000" b="1" strike="noStrike" spc="-1">
                <a:solidFill>
                  <a:srgbClr val="000000"/>
                </a:solidFill>
                <a:latin typeface="Calibri Light"/>
              </a:rPr>
              <a:t>Στυλ κύριου τίτλου</a:t>
            </a:r>
            <a:endParaRPr lang="de-DE" sz="6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BE5079-DB07-4B78-8D3D-BC73F1A72311}" type="slidenum">
              <a:rPr lang="de-DE" sz="9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el-GR" sz="900" b="0" strike="noStrike" spc="-1">
              <a:latin typeface="Times New Roman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0" y="0"/>
            <a:ext cx="467280" cy="6857640"/>
          </a:xfrm>
          <a:prstGeom prst="rect">
            <a:avLst/>
          </a:prstGeom>
          <a:solidFill>
            <a:srgbClr val="931B1B"/>
          </a:solidFill>
          <a:ln w="64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467640" y="764640"/>
            <a:ext cx="575640" cy="10076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467640" y="2316240"/>
            <a:ext cx="675000" cy="791640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1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5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35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35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163800" y="796680"/>
            <a:ext cx="865800" cy="781560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5B9BD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150000"/>
              </a:lnSpc>
              <a:spcBef>
                <a:spcPts val="7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4400" b="0" strike="noStrike" spc="-1">
                <a:solidFill>
                  <a:srgbClr val="000000"/>
                </a:solidFill>
                <a:latin typeface="Calibri"/>
              </a:rPr>
              <a:t>Στυλ υποδείγματος κειμένου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4000" b="0" strike="noStrike" spc="-1">
                <a:solidFill>
                  <a:srgbClr val="000000"/>
                </a:solidFill>
                <a:latin typeface="Calibri"/>
              </a:rPr>
              <a:t>Δεύτερου επιπέδου</a:t>
            </a:r>
            <a:endParaRPr lang="de-DE" sz="40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Calibri"/>
              </a:rPr>
              <a:t>Τρίτου επιπέδου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Calibri"/>
              </a:rPr>
              <a:t>Τέταρτου επιπέδου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800" b="0" strike="noStrike" spc="-1">
                <a:solidFill>
                  <a:srgbClr val="000000"/>
                </a:solidFill>
                <a:latin typeface="Calibri"/>
              </a:rPr>
              <a:t>Πέμπτου επιπέδου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l-GR" sz="900" b="0" strike="noStrike" spc="-1">
                <a:solidFill>
                  <a:srgbClr val="8B8B8B"/>
                </a:solidFill>
                <a:latin typeface="Times New Roman"/>
              </a:rPr>
              <a:t>2016</a:t>
            </a:r>
            <a:endParaRPr lang="el-GR" sz="900" b="0" strike="noStrike" spc="-1"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900" b="0" strike="noStrike" spc="-1">
                <a:solidFill>
                  <a:srgbClr val="8B8B8B"/>
                </a:solidFill>
                <a:latin typeface="Times New Roman"/>
              </a:rPr>
              <a:t>Δρ Χαράλαμπος Μουζάκης</a:t>
            </a:r>
            <a:endParaRPr lang="el-GR" sz="900" b="0" strike="noStrike" spc="-1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3BDA5BB-73C8-4DA5-B20B-ED266311C5BC}" type="slidenum">
              <a:rPr lang="en-US" sz="9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el-GR" sz="900" b="0" strike="noStrike" spc="-1">
              <a:latin typeface="Times New Roman"/>
            </a:endParaRPr>
          </a:p>
        </p:txBody>
      </p:sp>
      <p:sp>
        <p:nvSpPr>
          <p:cNvPr id="50" name="CustomShape 6"/>
          <p:cNvSpPr/>
          <p:nvPr/>
        </p:nvSpPr>
        <p:spPr>
          <a:xfrm>
            <a:off x="0" y="0"/>
            <a:ext cx="467280" cy="6857640"/>
          </a:xfrm>
          <a:prstGeom prst="rect">
            <a:avLst/>
          </a:prstGeom>
          <a:solidFill>
            <a:srgbClr val="931B1B"/>
          </a:solidFill>
          <a:ln w="64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Line 7"/>
          <p:cNvSpPr/>
          <p:nvPr/>
        </p:nvSpPr>
        <p:spPr>
          <a:xfrm>
            <a:off x="1521720" y="1194120"/>
            <a:ext cx="7034400" cy="7560"/>
          </a:xfrm>
          <a:prstGeom prst="line">
            <a:avLst/>
          </a:prstGeom>
          <a:ln w="9360">
            <a:solidFill>
              <a:srgbClr val="5B9BD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Line 8"/>
          <p:cNvSpPr/>
          <p:nvPr/>
        </p:nvSpPr>
        <p:spPr>
          <a:xfrm>
            <a:off x="467280" y="6453000"/>
            <a:ext cx="8476560" cy="19800"/>
          </a:xfrm>
          <a:prstGeom prst="line">
            <a:avLst/>
          </a:prstGeom>
          <a:ln w="9360">
            <a:solidFill>
              <a:srgbClr val="FFC61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9"/>
          <p:cNvSpPr/>
          <p:nvPr/>
        </p:nvSpPr>
        <p:spPr>
          <a:xfrm>
            <a:off x="467640" y="628560"/>
            <a:ext cx="575640" cy="10076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10"/>
          <p:cNvSpPr/>
          <p:nvPr/>
        </p:nvSpPr>
        <p:spPr>
          <a:xfrm>
            <a:off x="467640" y="603720"/>
            <a:ext cx="675000" cy="791640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PlaceHolder 1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400" b="1" strike="noStrike" spc="-1">
                <a:solidFill>
                  <a:srgbClr val="000000"/>
                </a:solidFill>
                <a:latin typeface="Calibri Light"/>
              </a:rPr>
              <a:t>Στυλ κύριου τίτλου</a:t>
            </a:r>
            <a:endParaRPr lang="de-DE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163800" y="796680"/>
            <a:ext cx="865800" cy="781560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5B9BD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150000"/>
              </a:lnSpc>
              <a:spcBef>
                <a:spcPts val="7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4400" b="0" strike="noStrike" spc="-1">
                <a:solidFill>
                  <a:srgbClr val="000000"/>
                </a:solidFill>
                <a:latin typeface="Calibri"/>
              </a:rPr>
              <a:t>Στυλ υποδείγματος κειμένου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4000" b="0" strike="noStrike" spc="-1">
                <a:solidFill>
                  <a:srgbClr val="000000"/>
                </a:solidFill>
                <a:latin typeface="Calibri"/>
              </a:rPr>
              <a:t>Δεύτερου επιπέδου</a:t>
            </a:r>
            <a:endParaRPr lang="de-DE" sz="40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Calibri"/>
              </a:rPr>
              <a:t>Τρίτου επιπέδου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Calibri"/>
              </a:rPr>
              <a:t>Τέταρτου επιπέδου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15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800" b="0" strike="noStrike" spc="-1">
                <a:solidFill>
                  <a:srgbClr val="000000"/>
                </a:solidFill>
                <a:latin typeface="Calibri"/>
              </a:rPr>
              <a:t>Πέμπτου επιπέδου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l-GR" sz="900" b="0" strike="noStrike" spc="-1">
                <a:solidFill>
                  <a:srgbClr val="8B8B8B"/>
                </a:solidFill>
                <a:latin typeface="Times New Roman"/>
              </a:rPr>
              <a:t>2016</a:t>
            </a:r>
            <a:endParaRPr lang="el-GR" sz="900" b="0" strike="noStrike" spc="-1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900" b="0" strike="noStrike" spc="-1">
                <a:solidFill>
                  <a:srgbClr val="8B8B8B"/>
                </a:solidFill>
                <a:latin typeface="Times New Roman"/>
              </a:rPr>
              <a:t>Δρ Χαράλαμπος Μουζάκης</a:t>
            </a:r>
            <a:endParaRPr lang="el-GR" sz="900" b="0" strike="noStrike" spc="-1"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22FCB66-4C6C-4B7E-9CAF-8B81264E2B77}" type="slidenum">
              <a:rPr lang="en-US" sz="9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el-GR" sz="900" b="0" strike="noStrike" spc="-1">
              <a:latin typeface="Times New Roman"/>
            </a:endParaRPr>
          </a:p>
        </p:txBody>
      </p:sp>
      <p:sp>
        <p:nvSpPr>
          <p:cNvPr id="97" name="CustomShape 6"/>
          <p:cNvSpPr/>
          <p:nvPr/>
        </p:nvSpPr>
        <p:spPr>
          <a:xfrm>
            <a:off x="0" y="0"/>
            <a:ext cx="467280" cy="6857640"/>
          </a:xfrm>
          <a:prstGeom prst="rect">
            <a:avLst/>
          </a:prstGeom>
          <a:solidFill>
            <a:srgbClr val="931B1B"/>
          </a:solidFill>
          <a:ln w="64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8" name="Line 7"/>
          <p:cNvSpPr/>
          <p:nvPr/>
        </p:nvSpPr>
        <p:spPr>
          <a:xfrm>
            <a:off x="1521720" y="1194120"/>
            <a:ext cx="7034400" cy="7560"/>
          </a:xfrm>
          <a:prstGeom prst="line">
            <a:avLst/>
          </a:prstGeom>
          <a:ln w="9360">
            <a:solidFill>
              <a:srgbClr val="5B9BD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Line 8"/>
          <p:cNvSpPr/>
          <p:nvPr/>
        </p:nvSpPr>
        <p:spPr>
          <a:xfrm>
            <a:off x="467280" y="6453000"/>
            <a:ext cx="8476560" cy="19800"/>
          </a:xfrm>
          <a:prstGeom prst="line">
            <a:avLst/>
          </a:prstGeom>
          <a:ln w="9360">
            <a:solidFill>
              <a:srgbClr val="FFC61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0" name="CustomShape 9"/>
          <p:cNvSpPr/>
          <p:nvPr/>
        </p:nvSpPr>
        <p:spPr>
          <a:xfrm>
            <a:off x="467640" y="628560"/>
            <a:ext cx="575640" cy="10076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CustomShape 10"/>
          <p:cNvSpPr/>
          <p:nvPr/>
        </p:nvSpPr>
        <p:spPr>
          <a:xfrm>
            <a:off x="467640" y="603720"/>
            <a:ext cx="675000" cy="791640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PlaceHolder 1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107496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400" b="1" strike="noStrike" spc="-1">
                <a:solidFill>
                  <a:srgbClr val="000000"/>
                </a:solidFill>
                <a:latin typeface="Calibri Light"/>
              </a:rPr>
              <a:t>Στυλ κύριου τίτλου</a:t>
            </a:r>
            <a:endParaRPr lang="de-DE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hamilo.datacenter.uoc.gr/metchamilo/courses/PIMORFWSHSEKPAIDEYTIKWNPRWTOBA8MIASEK/index.php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flaticon.com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data.oecd.org/pisa/science-performance-pisa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1440000" y="1368000"/>
            <a:ext cx="7380000" cy="1872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el-GR" sz="2200" b="1" strike="noStrike" spc="-1" dirty="0">
                <a:solidFill>
                  <a:srgbClr val="000000"/>
                </a:solidFill>
                <a:latin typeface="Calibri" pitchFamily="34" charset="0"/>
                <a:ea typeface="Noto Sans CJK SC"/>
                <a:cs typeface="Calibri" pitchFamily="34" charset="0"/>
              </a:rPr>
              <a:t>Σχεδιασμός, υλοποίηση και αποτίμηση, εξ αποστάσεως επιμόρφωσης εκπαιδευτικών πρωτοβάθμιας εκπαίδευσης για την διδασκαλία της Φυσικής: </a:t>
            </a:r>
            <a:r>
              <a:rPr lang="el-GR" sz="2200" b="1" strike="noStrike" spc="-1" dirty="0" smtClean="0">
                <a:solidFill>
                  <a:srgbClr val="000000"/>
                </a:solidFill>
                <a:latin typeface="Calibri" pitchFamily="34" charset="0"/>
                <a:ea typeface="Noto Sans CJK SC"/>
                <a:cs typeface="Calibri" pitchFamily="34" charset="0"/>
              </a:rPr>
              <a:t>Η </a:t>
            </a:r>
            <a:r>
              <a:rPr lang="el-GR" sz="2200" b="1" strike="noStrike" spc="-1" dirty="0">
                <a:solidFill>
                  <a:srgbClr val="000000"/>
                </a:solidFill>
                <a:latin typeface="Calibri" pitchFamily="34" charset="0"/>
                <a:ea typeface="Noto Sans CJK SC"/>
                <a:cs typeface="Calibri" pitchFamily="34" charset="0"/>
              </a:rPr>
              <a:t>ενότητα «Φως - Στ’ Δημοτικού».</a:t>
            </a:r>
            <a:endParaRPr lang="de-DE" sz="22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6" name="Line 2"/>
          <p:cNvSpPr/>
          <p:nvPr/>
        </p:nvSpPr>
        <p:spPr>
          <a:xfrm>
            <a:off x="1789560" y="1045080"/>
            <a:ext cx="7034040" cy="7560"/>
          </a:xfrm>
          <a:prstGeom prst="line">
            <a:avLst/>
          </a:prstGeom>
          <a:ln w="9360">
            <a:solidFill>
              <a:srgbClr val="5B9BD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3"/>
          <p:cNvSpPr/>
          <p:nvPr/>
        </p:nvSpPr>
        <p:spPr>
          <a:xfrm>
            <a:off x="1611043" y="332656"/>
            <a:ext cx="7403400" cy="51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1400" b="0" strike="noStrike" spc="-1" dirty="0">
                <a:solidFill>
                  <a:srgbClr val="000000"/>
                </a:solidFill>
                <a:latin typeface="Book Antiqua"/>
              </a:rPr>
              <a:t>Πρόγραμμα Μεταπτυχιακών Σπουδών: </a:t>
            </a:r>
            <a:endParaRPr lang="el-GR" sz="1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400" b="0" strike="noStrike" spc="-1" dirty="0">
                <a:solidFill>
                  <a:srgbClr val="000000"/>
                </a:solidFill>
                <a:latin typeface="Book Antiqua"/>
              </a:rPr>
              <a:t>«Επιστήμες της Αγωγής - Εξ Αποστάσεως Εκπαίδευση  με την χρήση των ΤΠΕ (e-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Book Antiqua"/>
              </a:rPr>
              <a:t>Learnin</a:t>
            </a:r>
            <a:r>
              <a:rPr lang="el-GR" sz="1400" b="0" strike="noStrike" spc="-1" dirty="0">
                <a:solidFill>
                  <a:srgbClr val="000000"/>
                </a:solidFill>
                <a:latin typeface="Book Antiqua"/>
              </a:rPr>
              <a:t>g)»</a:t>
            </a:r>
            <a:endParaRPr lang="el-GR" sz="1400" b="0" strike="noStrike" spc="-1" dirty="0">
              <a:latin typeface="Arial"/>
            </a:endParaRPr>
          </a:p>
        </p:txBody>
      </p:sp>
      <p:sp>
        <p:nvSpPr>
          <p:cNvPr id="148" name="CustomShape 4"/>
          <p:cNvSpPr/>
          <p:nvPr/>
        </p:nvSpPr>
        <p:spPr>
          <a:xfrm>
            <a:off x="1187640" y="5934960"/>
            <a:ext cx="72039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l-GR" sz="2000" b="0" i="1" strike="noStrike" spc="-1">
                <a:solidFill>
                  <a:srgbClr val="000000"/>
                </a:solidFill>
                <a:latin typeface="Book Antiqua"/>
                <a:ea typeface="Times New Roman"/>
              </a:rPr>
              <a:t>Ρέθυμνο, 2020</a:t>
            </a:r>
            <a:endParaRPr lang="el-GR" sz="2000" b="0" strike="noStrike" spc="-1">
              <a:latin typeface="Arial"/>
            </a:endParaRPr>
          </a:p>
        </p:txBody>
      </p:sp>
      <p:sp>
        <p:nvSpPr>
          <p:cNvPr id="149" name="Line 5"/>
          <p:cNvSpPr/>
          <p:nvPr/>
        </p:nvSpPr>
        <p:spPr>
          <a:xfrm>
            <a:off x="1789560" y="1101240"/>
            <a:ext cx="7034040" cy="0"/>
          </a:xfrm>
          <a:prstGeom prst="line">
            <a:avLst/>
          </a:prstGeom>
          <a:ln w="9360">
            <a:solidFill>
              <a:srgbClr val="5B9BD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Line 6"/>
          <p:cNvSpPr/>
          <p:nvPr/>
        </p:nvSpPr>
        <p:spPr>
          <a:xfrm>
            <a:off x="1638360" y="5589000"/>
            <a:ext cx="6991920" cy="12960"/>
          </a:xfrm>
          <a:prstGeom prst="line">
            <a:avLst/>
          </a:prstGeom>
          <a:ln w="9360">
            <a:solidFill>
              <a:srgbClr val="FFC61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CustomShape 7"/>
          <p:cNvSpPr/>
          <p:nvPr/>
        </p:nvSpPr>
        <p:spPr>
          <a:xfrm>
            <a:off x="1369440" y="3484080"/>
            <a:ext cx="684036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3200" b="0" strike="noStrike" spc="-1">
                <a:solidFill>
                  <a:srgbClr val="000000"/>
                </a:solidFill>
                <a:latin typeface="Times New Roman"/>
              </a:rPr>
              <a:t>Αναστασάκης Νικόλαος</a:t>
            </a:r>
            <a:endParaRPr lang="el-GR" sz="3200" b="0" strike="noStrike" spc="-1">
              <a:latin typeface="Arial"/>
            </a:endParaRPr>
          </a:p>
        </p:txBody>
      </p:sp>
      <p:graphicFrame>
        <p:nvGraphicFramePr>
          <p:cNvPr id="152" name="Table 8"/>
          <p:cNvGraphicFramePr/>
          <p:nvPr/>
        </p:nvGraphicFramePr>
        <p:xfrm>
          <a:off x="1908360" y="5015520"/>
          <a:ext cx="6095520" cy="407160"/>
        </p:xfrm>
        <a:graphic>
          <a:graphicData uri="http://schemas.openxmlformats.org/drawingml/2006/table">
            <a:tbl>
              <a:tblPr/>
              <a:tblGrid>
                <a:gridCol w="2031840"/>
                <a:gridCol w="2031840"/>
                <a:gridCol w="2031840"/>
              </a:tblGrid>
              <a:tr h="407160">
                <a:tc>
                  <a:txBody>
                    <a:bodyPr/>
                    <a:lstStyle/>
                    <a:p>
                      <a:pPr algn="ctr"/>
                      <a:r>
                        <a:rPr lang="el-GR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Noto Sans CJK SC"/>
                        </a:rPr>
                        <a:t>Παπαβασιλείου Ε.</a:t>
                      </a:r>
                      <a:endParaRPr lang="el-G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Noto Sans CJK SC"/>
                        </a:rPr>
                        <a:t>Αναστασιάδης Π.</a:t>
                      </a:r>
                      <a:endParaRPr lang="el-G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strike="noStrike" spc="-1">
                          <a:solidFill>
                            <a:srgbClr val="000000"/>
                          </a:solidFill>
                          <a:latin typeface="Calibri"/>
                          <a:ea typeface="Noto Sans CJK SC"/>
                        </a:rPr>
                        <a:t>Μανταδάκης Ε. </a:t>
                      </a:r>
                      <a:endParaRPr lang="el-G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3" name="CustomShape 9"/>
          <p:cNvSpPr/>
          <p:nvPr/>
        </p:nvSpPr>
        <p:spPr>
          <a:xfrm>
            <a:off x="1535760" y="4544640"/>
            <a:ext cx="6840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</a:rPr>
              <a:t>Επιτροπή Κρίσης ΔΕ</a:t>
            </a:r>
            <a:endParaRPr lang="el-GR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1619640" y="1519560"/>
            <a:ext cx="6840360" cy="49229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0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Επιμόρφωση Ενηλίκων</a:t>
            </a:r>
            <a:endParaRPr lang="el-GR" sz="20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i="1" strike="noStrike" spc="-1" dirty="0">
                <a:solidFill>
                  <a:srgbClr val="000000"/>
                </a:solidFill>
                <a:latin typeface="Times New Roman"/>
              </a:rPr>
              <a:t>Ο δάσκαλος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: καθοδηγεί, υποστηρίζει, προωθεί τον μετασχηματισμό της γνώσης </a:t>
            </a:r>
            <a:endParaRPr lang="el-GR" sz="20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i="1" strike="noStrike" spc="-1" dirty="0">
                <a:solidFill>
                  <a:srgbClr val="000000"/>
                </a:solidFill>
                <a:latin typeface="Times New Roman"/>
              </a:rPr>
              <a:t>Ο </a:t>
            </a:r>
            <a:r>
              <a:rPr lang="el-GR" sz="2000" b="0" i="1" strike="noStrike" spc="-1" dirty="0" err="1">
                <a:solidFill>
                  <a:srgbClr val="000000"/>
                </a:solidFill>
                <a:latin typeface="Times New Roman"/>
              </a:rPr>
              <a:t>επιμορφούμενος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: αυτονομείται, </a:t>
            </a:r>
            <a:r>
              <a:rPr lang="el-GR" sz="2000" b="0" strike="noStrike" spc="-1" dirty="0" err="1">
                <a:solidFill>
                  <a:srgbClr val="000000"/>
                </a:solidFill>
                <a:latin typeface="Times New Roman"/>
              </a:rPr>
              <a:t>αναστοχάζεται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, ενδιαφέρεται για άμεση εφαρμογή.</a:t>
            </a:r>
            <a:endParaRPr lang="el-GR" sz="20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i="1" strike="noStrike" spc="-1" dirty="0">
                <a:solidFill>
                  <a:srgbClr val="000000"/>
                </a:solidFill>
                <a:latin typeface="Times New Roman"/>
              </a:rPr>
              <a:t>Εμπόδια: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Χρονικά/Προσωπικά, πρότερη εμπειρία, άγχος αποτυχίας...  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0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Διδασκαλία των Φ.Ε. </a:t>
            </a:r>
            <a:endParaRPr lang="el-GR" sz="20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Διερευνητικά μοντέλα μάθησης – επιστημονική μεθοδολογία</a:t>
            </a:r>
            <a:endParaRPr lang="el-GR" sz="20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Εργαστήριο, ισχυρό μαθησιακό εργαλείο</a:t>
            </a:r>
            <a:endParaRPr lang="el-GR" sz="20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Σύνδεση με την καθημερινότητα.</a:t>
            </a:r>
            <a:endParaRPr lang="el-GR" sz="20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Απομακρυσμένη διδασκαλία: Προσομοιώσεις, απλά υλικά, ΤΠΕ… </a:t>
            </a:r>
            <a:endParaRPr lang="el-GR" sz="2000" b="0" strike="noStrike" spc="-1" dirty="0">
              <a:latin typeface="Arial"/>
            </a:endParaRPr>
          </a:p>
        </p:txBody>
      </p:sp>
      <p:sp>
        <p:nvSpPr>
          <p:cNvPr id="172" name="TextShape 2"/>
          <p:cNvSpPr txBox="1"/>
          <p:nvPr/>
        </p:nvSpPr>
        <p:spPr>
          <a:xfrm>
            <a:off x="153216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5. </a:t>
            </a: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Θεωρητικό Πλαίσιο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909" y="3935680"/>
            <a:ext cx="565887" cy="5658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1268280" y="1216440"/>
            <a:ext cx="6840360" cy="5211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0" i="1" strike="noStrike" spc="-1" dirty="0">
                <a:solidFill>
                  <a:srgbClr val="000000"/>
                </a:solidFill>
                <a:latin typeface="Times New Roman"/>
              </a:rPr>
              <a:t>Πριν την </a:t>
            </a:r>
            <a:r>
              <a:rPr lang="el-GR" sz="2200" b="0" i="1" strike="noStrike" spc="-1" dirty="0" smtClean="0">
                <a:solidFill>
                  <a:srgbClr val="000000"/>
                </a:solidFill>
                <a:latin typeface="Times New Roman"/>
              </a:rPr>
              <a:t>δημιουργία του Ε.Υ.:</a:t>
            </a:r>
            <a:endParaRPr lang="el-GR" sz="2200" b="0" strike="noStrike" spc="-1" dirty="0">
              <a:latin typeface="Times New Roman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Ερωτηματολόγιο: Ανίχνευση γνώσεων – στάσεων – δεξιοτήτων.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1134"/>
              </a:spcAft>
            </a:pP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Στοχοθεσία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Θεωρία γνωστικού αντικειμένου</a:t>
            </a:r>
            <a:endParaRPr lang="el-GR" sz="2200" b="0" strike="noStrike" spc="-1" dirty="0">
              <a:latin typeface="Times New Roman"/>
            </a:endParaRPr>
          </a:p>
          <a:p>
            <a:pPr marL="32400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Ανάδειξη εργαστηρίου – διερευνητικής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διαδικασίας</a:t>
            </a:r>
          </a:p>
          <a:p>
            <a:pPr marL="32400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Σύνδεση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με πραγματικότητα</a:t>
            </a:r>
            <a:endParaRPr lang="el-GR" sz="2200" b="0" strike="noStrike" spc="-1" dirty="0">
              <a:latin typeface="Times New Roman"/>
            </a:endParaRPr>
          </a:p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Προσδοκώμενα: </a:t>
            </a: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Ανασκευή εσφαλμένων αντιλήψεων </a:t>
            </a:r>
            <a:endParaRPr lang="el-GR" sz="2200" b="0" strike="noStrike" spc="-1" dirty="0">
              <a:latin typeface="Times New Roman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Εξήγηση πραγματικών φαινομένων</a:t>
            </a:r>
            <a:endParaRPr lang="el-GR" sz="2200" b="0" strike="noStrike" spc="-1" dirty="0">
              <a:latin typeface="Times New Roman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Θετική στάση για τις Φ.Ε. - αυτοπεποίθηση  </a:t>
            </a:r>
            <a:endParaRPr lang="el-GR" sz="2200" b="0" strike="noStrike" spc="-1" dirty="0">
              <a:latin typeface="Times New Roman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Σωστή χρήση ψηφιακών εργαλείων - ενσωμάτωση</a:t>
            </a:r>
            <a:endParaRPr lang="el-GR" sz="2200" b="0" strike="noStrike" spc="-1" dirty="0">
              <a:latin typeface="Times New Roman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153216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6. </a:t>
            </a: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Επιμορφωτικό Υλικό 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04372"/>
            <a:ext cx="1224136" cy="1224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1416960" y="1782918"/>
            <a:ext cx="7121520" cy="35902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Α. Σύγχρονο μέρος: 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algn="ctr">
              <a:lnSpc>
                <a:spcPct val="115000"/>
              </a:lnSpc>
              <a:spcAft>
                <a:spcPts val="567"/>
              </a:spcAft>
            </a:pP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1η Τηλεδιάσκεψη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(έναρξη). 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Γνωριμία &amp; προπαίδευση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Περιήγηση στο περιβάλλον 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Εκτέλεση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live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πειράματος</a:t>
            </a:r>
            <a:endParaRPr lang="el-GR" sz="2200" b="0" strike="noStrike" spc="-1" dirty="0">
              <a:latin typeface="Arial"/>
            </a:endParaRPr>
          </a:p>
          <a:p>
            <a:pPr algn="ctr">
              <a:lnSpc>
                <a:spcPct val="115000"/>
              </a:lnSpc>
              <a:spcAft>
                <a:spcPts val="567"/>
              </a:spcAft>
            </a:pP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2η Τηλεδιάσκεψη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(λήξη).</a:t>
            </a:r>
            <a:endParaRPr lang="el-GR" sz="2200" b="0" strike="noStrike" spc="-1" dirty="0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Παρουσίαση δραστηριοτήτων </a:t>
            </a:r>
            <a:endParaRPr lang="el-GR" sz="2200" b="0" strike="noStrike" spc="-1" dirty="0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Σχολιασμός &amp; ανατροφοδότηση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178" name="TextShape 2"/>
          <p:cNvSpPr txBox="1"/>
          <p:nvPr/>
        </p:nvSpPr>
        <p:spPr>
          <a:xfrm>
            <a:off x="153252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6. </a:t>
            </a: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Επιμορφωτικό 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Υλικό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30" y="4684091"/>
            <a:ext cx="1377050" cy="1377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360440" y="1304280"/>
            <a:ext cx="7174080" cy="50707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Β. Ασύγχρονο μέρος: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spc="-1" dirty="0" smtClean="0">
                <a:solidFill>
                  <a:srgbClr val="000000"/>
                </a:solidFill>
                <a:latin typeface="Times New Roman"/>
              </a:rPr>
              <a:t>LMS (</a:t>
            </a:r>
            <a:r>
              <a:rPr lang="en-US" spc="-1" dirty="0" err="1" smtClean="0">
                <a:solidFill>
                  <a:srgbClr val="000000"/>
                </a:solidFill>
                <a:latin typeface="Times New Roman"/>
              </a:rPr>
              <a:t>Chamillo</a:t>
            </a:r>
            <a:r>
              <a:rPr lang="en-US" sz="2200" spc="-1" dirty="0" smtClean="0">
                <a:solidFill>
                  <a:srgbClr val="000000"/>
                </a:solidFill>
                <a:latin typeface="Times New Roman"/>
              </a:rPr>
              <a:t>)</a:t>
            </a:r>
            <a:endParaRPr lang="el-GR" sz="22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Εργαλεία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H5P (αλληλεπίδραση), </a:t>
            </a:r>
            <a:endParaRPr lang="el-GR" sz="2200" b="0" strike="noStrike" spc="-1" dirty="0">
              <a:latin typeface="Arial"/>
            </a:endParaRPr>
          </a:p>
          <a:p>
            <a:pPr marL="216000" indent="-216000">
              <a:lnSpc>
                <a:spcPct val="115000"/>
              </a:lnSpc>
              <a:spcAft>
                <a:spcPts val="12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Αρχές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πολυμεσικής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μάθησης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u="sng" strike="noStrike" spc="-1" dirty="0">
                <a:solidFill>
                  <a:schemeClr val="accent5">
                    <a:lumMod val="75000"/>
                  </a:schemeClr>
                </a:solidFill>
                <a:uFillTx/>
                <a:latin typeface="Times New Roman"/>
              </a:rPr>
              <a:t>Θεωρία: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Ε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μπλουτισμένη, ελάχιστος μαθηματικός φορμαλισμός.  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u="sng" strike="noStrike" spc="-1" dirty="0">
                <a:solidFill>
                  <a:schemeClr val="accent5">
                    <a:lumMod val="75000"/>
                  </a:schemeClr>
                </a:solidFill>
                <a:uFillTx/>
                <a:latin typeface="Times New Roman"/>
              </a:rPr>
              <a:t>Εργαστηριακές δραστηριότητες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Εικονικές: Ενσωματωμένες στην θεωρία, εικονικό εργαστήριο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Πραγματικές: καθοδηγούμενες, με απλά υλικά 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u="sng" strike="noStrike" spc="-1" dirty="0" err="1">
                <a:solidFill>
                  <a:schemeClr val="accent5">
                    <a:lumMod val="75000"/>
                  </a:schemeClr>
                </a:solidFill>
                <a:uFillTx/>
                <a:latin typeface="Times New Roman"/>
              </a:rPr>
              <a:t>Αυτοαξιολόγηση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: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Άμεση ανατροφοδότηση μέσω υλικού ή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πλατφόρμας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153288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6. </a:t>
            </a: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Επιμορφωτικό 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Υλικό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03140" y="1458156"/>
            <a:ext cx="1872241" cy="1608619"/>
            <a:chOff x="6300192" y="1556791"/>
            <a:chExt cx="1872241" cy="1608619"/>
          </a:xfrm>
        </p:grpSpPr>
        <p:pic>
          <p:nvPicPr>
            <p:cNvPr id="2" name="Picture 1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192" y="1556791"/>
              <a:ext cx="1872241" cy="1346557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388281" y="2888411"/>
              <a:ext cx="16960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>
                  <a:latin typeface="Calibri" pitchFamily="34" charset="0"/>
                  <a:cs typeface="Calibri" pitchFamily="34" charset="0"/>
                  <a:hlinkClick r:id="rId2"/>
                </a:rPr>
                <a:t>Μετάβαση στο μάθημα</a:t>
              </a:r>
              <a:endParaRPr lang="el-GR" sz="1200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2"/>
          <p:cNvSpPr/>
          <p:nvPr/>
        </p:nvSpPr>
        <p:spPr>
          <a:xfrm>
            <a:off x="1532880" y="1556640"/>
            <a:ext cx="7002008" cy="44305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sz="2200" b="0" i="1" strike="noStrike" spc="-1" dirty="0">
                <a:solidFill>
                  <a:srgbClr val="000000"/>
                </a:solidFill>
                <a:latin typeface="Times New Roman"/>
              </a:rPr>
              <a:t>Ποιοτική ανάλυση περιεχομένου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Σκοπός: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216000" indent="-216000">
              <a:spcAft>
                <a:spcPts val="12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  Αποτελεσματικότητα της συγκεκριμένης υλοποίησης </a:t>
            </a:r>
          </a:p>
          <a:p>
            <a:pPr>
              <a:lnSpc>
                <a:spcPct val="100000"/>
              </a:lnSpc>
              <a:buClr>
                <a:srgbClr val="000000"/>
              </a:buClr>
              <a:buSzPct val="45000"/>
            </a:pP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Ερευνητικά Ερωτήματα: 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  <a:hlinkClick r:id="rId2" action="ppaction://hlinksldjump"/>
              </a:rPr>
              <a:t>Άξονες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hlinkClick r:id="rId2" action="ppaction://hlinksldjump"/>
              </a:rPr>
              <a:t>ερευνητικών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  <a:hlinkClick r:id="rId2" action="ppaction://hlinksldjump"/>
              </a:rPr>
              <a:t>ερωτημάτων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(ΕΔΙΒΕΑ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)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Αντικείμενα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ερμηνείας κειμένου (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προσαρμογή)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Noto Sans CJK SC"/>
              </a:rPr>
              <a:t>Συμμετοχή: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  <a:ea typeface="Noto Sans CJK SC"/>
              </a:rPr>
              <a:t>9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  <a:ea typeface="Noto Sans CJK SC"/>
              </a:rPr>
              <a:t>εκπ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/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  <a:ea typeface="Noto Sans CJK SC"/>
              </a:rPr>
              <a:t>κοι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 Π/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  <a:ea typeface="Noto Sans CJK SC"/>
              </a:rPr>
              <a:t>θμιας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 (ομάδα εφαρμογής)</a:t>
            </a:r>
            <a:endParaRPr lang="el-GR" sz="22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sz="2200" b="0" strike="noStrike" spc="-1" dirty="0" smtClean="0">
                <a:solidFill>
                  <a:srgbClr val="000000"/>
                </a:solidFill>
                <a:latin typeface="Times New Roman"/>
              </a:rPr>
              <a:t>Online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ερωτηματολόγιο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Επεξεργασία: </a:t>
            </a:r>
            <a:endParaRPr lang="el-GR" sz="2200" b="0" strike="noStrike" spc="-1" dirty="0" smtClean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Λογισμικό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Atlas.ti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1532880" y="365040"/>
            <a:ext cx="7143576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Μεθοδολογία αποτίμησης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929" y="692696"/>
            <a:ext cx="1069944" cy="1069944"/>
          </a:xfrm>
          <a:prstGeom prst="rect">
            <a:avLst/>
          </a:prstGeom>
        </p:spPr>
      </p:pic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7451737" y="5909176"/>
            <a:ext cx="1224136" cy="30777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400" dirty="0" smtClean="0">
                <a:solidFill>
                  <a:schemeClr val="tx1"/>
                </a:solidFill>
                <a:latin typeface="Times New Roman"/>
              </a:rPr>
              <a:t>περισσότερα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65040"/>
            <a:ext cx="7372080" cy="543680"/>
          </a:xfrm>
        </p:spPr>
        <p:txBody>
          <a:bodyPr/>
          <a:lstStyle/>
          <a:p>
            <a:pPr algn="ctr"/>
            <a:r>
              <a:rPr lang="el-GR" dirty="0" smtClean="0"/>
              <a:t>Αντικείμενα ερευνητικών ερωτημάτων (τμήμα)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827584" y="1556792"/>
            <a:ext cx="7886520" cy="4752528"/>
          </a:xfrm>
        </p:spPr>
        <p:txBody>
          <a:bodyPr/>
          <a:lstStyle/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Άξονας Α: Επιστημονική συνοχή και Τεκμηρίωση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Α1. Επαρκής ποικιλία βιβλιογραφικών αναφορών και επιστημονικής τεκμηρίωσης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Α2. Δυνατότητα για περαιτέρω μελέτη και αναζήτηση πληροφοριών σε διάφορες πηγές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Α3. Επαρκής δυνατότητα πειραματισμού και εφαρμογής της θεωρίας.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Άξονας Β: Απλή και κατανοητή παρουσίαση του γνωστικού αντικειμένου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Β1. Ύφος γραφής (...διατύπωση, γλώσσα, σαφήνεια)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Β2. Περιγραφή των φυσικών εννοιών που περιέχονται στο διδακτικό αντικείμενο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Β3. Πυκνότητα πληροφοριών</a:t>
            </a:r>
          </a:p>
          <a:p>
            <a:endParaRPr lang="el-GR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• Β4. Αναγνωσιμότητα (μέγεθος κειμένων, τμηματική παρουσίαση στην οθόνη,  εμπλουτισμός με </a:t>
            </a:r>
            <a:r>
              <a:rPr lang="el-GR" sz="1600" i="1" dirty="0" err="1" smtClean="0">
                <a:latin typeface="Times New Roman" pitchFamily="18" charset="0"/>
                <a:cs typeface="Times New Roman" pitchFamily="18" charset="0"/>
              </a:rPr>
              <a:t>πολυμεσικό</a:t>
            </a:r>
            <a:r>
              <a:rPr lang="el-GR" sz="1600" i="1" dirty="0" smtClean="0">
                <a:latin typeface="Times New Roman" pitchFamily="18" charset="0"/>
                <a:cs typeface="Times New Roman" pitchFamily="18" charset="0"/>
              </a:rPr>
              <a:t> υλικό</a:t>
            </a:r>
          </a:p>
          <a:p>
            <a:endParaRPr lang="el-GR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7884368" y="1412776"/>
            <a:ext cx="93610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επιστροφή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4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2"/>
          <p:cNvSpPr/>
          <p:nvPr/>
        </p:nvSpPr>
        <p:spPr>
          <a:xfrm>
            <a:off x="1475656" y="1556640"/>
            <a:ext cx="6984344" cy="46151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Ποιοτική ανάλυση περιεχομένου:</a:t>
            </a:r>
            <a:endParaRPr lang="el-GR" sz="22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Μονάδα ανάλυσης: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Πρόταση</a:t>
            </a:r>
            <a:endParaRPr lang="el-GR" sz="22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Κωδικοποίηση: 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Βάσει ερευνητικών ερωτημάτων.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Προσθήκη κωδικού “</a:t>
            </a:r>
            <a:r>
              <a:rPr lang="el-GR" sz="2200" b="0" strike="noStrike" spc="-1" dirty="0" err="1" smtClean="0">
                <a:solidFill>
                  <a:srgbClr val="000000"/>
                </a:solidFill>
                <a:latin typeface="Times New Roman"/>
              </a:rPr>
              <a:t>other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”</a:t>
            </a:r>
            <a:endParaRPr lang="el-GR" sz="22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2200" b="0" strike="noStrike" spc="-1" dirty="0" err="1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Αναστοχασμός</a:t>
            </a: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– αξιοπιστία: </a:t>
            </a:r>
            <a:endParaRPr lang="el-GR" sz="2200" b="0" strike="noStrike" spc="-1" dirty="0" smtClean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ct val="45000"/>
              <a:buFont typeface="Wingdings" pitchFamily="2" charset="2"/>
              <a:buChar char="ü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Ανωνυμία συμμετοχών</a:t>
            </a:r>
            <a:endParaRPr lang="el-GR" sz="22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ct val="45000"/>
              <a:buFont typeface="Wingdings" pitchFamily="2" charset="2"/>
              <a:buChar char="ü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Ενθάρρυνση για αναφορά προβλημάτων (...με σκοπό την βελτίωση)</a:t>
            </a:r>
            <a:endParaRPr lang="el-GR" sz="22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ct val="45000"/>
              <a:buFont typeface="Wingdings" pitchFamily="2" charset="2"/>
              <a:buChar char="ü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Σύγκριση συμπερασμάτων με αυτά από την συζήτηση της 2ης Τηλεδιάσκεψης. 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1532880" y="365040"/>
            <a:ext cx="7143576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Μεθοδολογία αποτίμησης Ε.Υ.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88" y="1762640"/>
            <a:ext cx="1450336" cy="1450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2"/>
          <p:cNvSpPr txBox="1"/>
          <p:nvPr/>
        </p:nvSpPr>
        <p:spPr>
          <a:xfrm>
            <a:off x="1115616" y="1765470"/>
            <a:ext cx="3848400" cy="382377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l-GR" sz="2200" b="0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Θετικά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Επαρκής τεκμηρίωση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Δυνατότητα πειραματισμού 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err="1" smtClean="0">
                <a:solidFill>
                  <a:srgbClr val="000000"/>
                </a:solidFill>
                <a:latin typeface="Times New Roman"/>
              </a:rPr>
              <a:t>Πολυμεσική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μάθησης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Κατανοητή παρουσίαση αντικειμένων 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Διαδραστικότητα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– Αλληλεπίδραση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Ευχρηστία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Αυτοαξιολόγηση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err="1" smtClean="0">
                <a:solidFill>
                  <a:srgbClr val="000000"/>
                </a:solidFill>
                <a:latin typeface="Times New Roman"/>
              </a:rPr>
              <a:t>Στοχοθεσία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   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TextShape 3"/>
          <p:cNvSpPr txBox="1"/>
          <p:nvPr/>
        </p:nvSpPr>
        <p:spPr>
          <a:xfrm>
            <a:off x="4860032" y="1821937"/>
            <a:ext cx="3744416" cy="39113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algn="ctr"/>
            <a:r>
              <a:rPr lang="el-GR" sz="2200" b="0" strike="noStrike" spc="-1" dirty="0" smtClean="0">
                <a:solidFill>
                  <a:srgbClr val="C00000"/>
                </a:solidFill>
                <a:latin typeface="Times New Roman"/>
              </a:rPr>
              <a:t>Βελτίωση - Προτάσεις</a:t>
            </a:r>
            <a:endParaRPr lang="de-DE" sz="2200" b="0" strike="noStrike" spc="-1" dirty="0">
              <a:solidFill>
                <a:srgbClr val="C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Πυκνότητα πληροφορίας στην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πρώτη ενότητα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Επικοινωνία – κοινωνική  ομάδα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Μεγαλύτερος αριθμός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διαδραστικών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video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Εμφανέστερη ανάδειξη της επιστημονικής μεθοδολογίας</a:t>
            </a:r>
            <a:endParaRPr lang="de-DE" sz="2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1354905" y="365040"/>
            <a:ext cx="7143576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Αποτελέσματα – Κύρια ευρήματα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445224"/>
            <a:ext cx="720080" cy="720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2"/>
          <p:cNvSpPr txBox="1"/>
          <p:nvPr/>
        </p:nvSpPr>
        <p:spPr>
          <a:xfrm>
            <a:off x="1403648" y="1628800"/>
            <a:ext cx="7039424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Εφαρμογή 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της </a:t>
            </a: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Πολυμεσικής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Μάθησης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Κατανόηση ευχρηστία (κατάτμηση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πολυμορφικότητα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, συνάφεια…)</a:t>
            </a:r>
            <a:endParaRPr lang="el-GR" sz="22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Χρήση 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των ΤΠΕ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Ενσωμάτωση εργαστηριακών διαδικασιών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στην </a:t>
            </a:r>
            <a:r>
              <a:rPr lang="el-GR" sz="2200" b="0" strike="noStrike" spc="-1" dirty="0" err="1" smtClean="0">
                <a:solidFill>
                  <a:srgbClr val="000000"/>
                </a:solidFill>
                <a:latin typeface="Times New Roman"/>
              </a:rPr>
              <a:t>εξΑΕ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el-GR" sz="22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Άμεση 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ανατροφοδότηση και </a:t>
            </a: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αυτοαξιολόγηση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Ενίσχυση γνωστική αλλά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και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προσωπική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(αυτοεκτίμηση)</a:t>
            </a:r>
            <a:endParaRPr lang="el-GR" sz="22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Αλληλεπίδραση 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και η αυτενέργεια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Εμπλοκή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των εκπαιδευόμενων,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ενίσχυση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της αυτοπεποίθησης και της θετικής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στάσης</a:t>
            </a: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l-GR" sz="22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360" algn="r">
              <a:lnSpc>
                <a:spcPct val="100000"/>
              </a:lnSpc>
              <a:buClr>
                <a:srgbClr val="000000"/>
              </a:buClr>
            </a:pPr>
            <a:r>
              <a:rPr lang="el-GR" sz="2200" b="0" strike="noStrike" spc="-1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Επιπλέον: Η χ</a:t>
            </a:r>
            <a:r>
              <a:rPr lang="el-GR" sz="2200" spc="-1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ρονική – χωρική ευελιξία της </a:t>
            </a:r>
            <a:r>
              <a:rPr lang="el-GR" sz="2200" spc="-1" dirty="0" err="1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εξΑΕ</a:t>
            </a:r>
            <a:r>
              <a:rPr lang="el-GR" sz="2200" spc="-1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 έκαναν εφικτή η επιμόρφωση</a:t>
            </a:r>
            <a:endParaRPr lang="el-GR" sz="2400" b="0" strike="noStrike" spc="-1" dirty="0" smtClean="0">
              <a:solidFill>
                <a:schemeClr val="accent3">
                  <a:lumMod val="50000"/>
                </a:schemeClr>
              </a:solidFill>
              <a:latin typeface="Times New Roman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1532880" y="365040"/>
            <a:ext cx="7143576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9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Συμπεράσματα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794" y="542480"/>
            <a:ext cx="720080" cy="720080"/>
          </a:xfrm>
          <a:prstGeom prst="rect">
            <a:avLst/>
          </a:prstGeom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7381061" y="5979759"/>
            <a:ext cx="1224136" cy="30777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400" dirty="0" smtClean="0">
                <a:solidFill>
                  <a:schemeClr val="tx1"/>
                </a:solidFill>
                <a:latin typeface="Times New Roman"/>
              </a:rPr>
              <a:t>περισσότερα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1541880" y="365040"/>
            <a:ext cx="6973200" cy="1074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Απαντήσεις</a:t>
            </a:r>
            <a:r>
              <a:rPr lang="de-DE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ερωτηματολογίου</a:t>
            </a:r>
            <a:endParaRPr lang="de-DE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91" name="Picture 190"/>
          <p:cNvPicPr/>
          <p:nvPr/>
        </p:nvPicPr>
        <p:blipFill>
          <a:blip r:embed="rId2"/>
          <a:stretch/>
        </p:blipFill>
        <p:spPr>
          <a:xfrm>
            <a:off x="882000" y="2428200"/>
            <a:ext cx="7886520" cy="2637360"/>
          </a:xfrm>
          <a:prstGeom prst="rect">
            <a:avLst/>
          </a:prstGeom>
          <a:ln w="0">
            <a:noFill/>
          </a:ln>
        </p:spPr>
      </p:pic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7884368" y="1412776"/>
            <a:ext cx="93610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επιστροφή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1496520" y="365040"/>
            <a:ext cx="70185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 Σκοπός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1620000" y="2340000"/>
            <a:ext cx="6840000" cy="233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TextShape 3"/>
          <p:cNvSpPr txBox="1"/>
          <p:nvPr/>
        </p:nvSpPr>
        <p:spPr>
          <a:xfrm>
            <a:off x="1532880" y="1229760"/>
            <a:ext cx="706680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15000"/>
              </a:lnSpc>
            </a:pPr>
            <a:r>
              <a:rPr lang="el-GR" sz="28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Δημιουργία Ε.Υ., κατάλληλου για την </a:t>
            </a:r>
            <a:endParaRPr lang="el-GR" sz="28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8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εξ αποστάσεως επιμόρφωση δασκάλων στην διδασκαλία των Φυσικών Επιστημών.</a:t>
            </a:r>
            <a:endParaRPr lang="el-GR" sz="2800" b="0" strike="noStrike" spc="-1" dirty="0"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094" y="4917772"/>
            <a:ext cx="673076" cy="662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2"/>
          <p:cNvSpPr/>
          <p:nvPr/>
        </p:nvSpPr>
        <p:spPr>
          <a:xfrm>
            <a:off x="827640" y="1124640"/>
            <a:ext cx="799236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TextShape 3"/>
          <p:cNvSpPr txBox="1"/>
          <p:nvPr/>
        </p:nvSpPr>
        <p:spPr>
          <a:xfrm>
            <a:off x="1532880" y="1830074"/>
            <a:ext cx="6982200" cy="318310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spcAft>
                <a:spcPts val="1200"/>
              </a:spcAft>
            </a:pPr>
            <a:r>
              <a:rPr lang="el-GR" sz="2400" b="0" strike="noStrike" spc="-1" dirty="0">
                <a:solidFill>
                  <a:srgbClr val="C00000"/>
                </a:solidFill>
                <a:latin typeface="Times New Roman"/>
              </a:rPr>
              <a:t>Σημεία που χρειάζονται </a:t>
            </a:r>
            <a:r>
              <a:rPr lang="el-GR" sz="2400" b="0" strike="noStrike" spc="-1" dirty="0" smtClean="0">
                <a:solidFill>
                  <a:srgbClr val="C00000"/>
                </a:solidFill>
                <a:latin typeface="Times New Roman"/>
              </a:rPr>
              <a:t>βελτίωση / συμπλήρωση</a:t>
            </a:r>
            <a:r>
              <a:rPr lang="el-GR" sz="2400" b="0" strike="noStrike" spc="-1" dirty="0" smtClean="0">
                <a:latin typeface="Times New Roman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400" b="0" strike="noStrike" spc="-1" dirty="0" smtClean="0">
                <a:latin typeface="Times New Roman"/>
              </a:rPr>
              <a:t>Ενίσχυση </a:t>
            </a:r>
            <a:r>
              <a:rPr lang="el-GR" sz="2400" b="0" strike="noStrike" spc="-1" dirty="0">
                <a:latin typeface="Times New Roman"/>
              </a:rPr>
              <a:t>κοινωνικού μέρους </a:t>
            </a:r>
            <a:endParaRPr lang="el-GR" sz="2400" b="0" strike="noStrike" spc="-1" dirty="0" smtClean="0">
              <a:latin typeface="Times New Roman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l-GR" sz="2400" b="0" strike="noStrike" spc="-1" dirty="0" smtClean="0">
                <a:latin typeface="Times New Roman"/>
              </a:rPr>
              <a:t>Ανάδειξη </a:t>
            </a:r>
            <a:r>
              <a:rPr lang="el-GR" sz="2400" b="0" strike="noStrike" spc="-1" dirty="0">
                <a:latin typeface="Times New Roman"/>
              </a:rPr>
              <a:t>της επιστημονικής μεθοδολογίας μέσω των </a:t>
            </a:r>
            <a:r>
              <a:rPr lang="el-GR" sz="2400" b="0" strike="noStrike" spc="-1" dirty="0" smtClean="0">
                <a:latin typeface="Times New Roman"/>
              </a:rPr>
              <a:t>πειραμάτων</a:t>
            </a:r>
            <a:endParaRPr lang="el-GR" sz="2400" spc="-1" dirty="0">
              <a:latin typeface="Arial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l-GR" sz="2400" b="0" strike="noStrike" spc="-1" dirty="0" smtClean="0">
                <a:latin typeface="Times New Roman"/>
              </a:rPr>
              <a:t>Χρήση </a:t>
            </a:r>
            <a:r>
              <a:rPr lang="el-GR" sz="2400" b="0" strike="noStrike" spc="-1" dirty="0">
                <a:latin typeface="Times New Roman"/>
              </a:rPr>
              <a:t>περισσότερων </a:t>
            </a:r>
            <a:r>
              <a:rPr lang="el-GR" sz="2400" b="0" strike="noStrike" spc="-1" dirty="0" err="1">
                <a:latin typeface="Times New Roman"/>
              </a:rPr>
              <a:t>διαδραστικών</a:t>
            </a:r>
            <a:r>
              <a:rPr lang="el-GR" sz="2400" b="0" strike="noStrike" spc="-1" dirty="0">
                <a:latin typeface="Times New Roman"/>
              </a:rPr>
              <a:t> </a:t>
            </a:r>
            <a:r>
              <a:rPr lang="el-GR" sz="2400" b="0" strike="noStrike" spc="-1" dirty="0" err="1">
                <a:latin typeface="Times New Roman"/>
              </a:rPr>
              <a:t>video</a:t>
            </a:r>
            <a:r>
              <a:rPr lang="el-GR" sz="2400" b="0" strike="noStrike" spc="-1" dirty="0">
                <a:latin typeface="Times New Roman"/>
              </a:rPr>
              <a:t> &amp;  </a:t>
            </a:r>
            <a:r>
              <a:rPr lang="el-GR" sz="2400" b="0" strike="noStrike" spc="-1" dirty="0" smtClean="0">
                <a:latin typeface="Times New Roman"/>
              </a:rPr>
              <a:t>αφήγησης</a:t>
            </a:r>
            <a:endParaRPr lang="el-GR" sz="2400" spc="-1" dirty="0">
              <a:latin typeface="Arial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l-GR" sz="2400" b="0" strike="noStrike" spc="-1" dirty="0" smtClean="0">
                <a:latin typeface="Times New Roman"/>
              </a:rPr>
              <a:t>Ενσωμάτωση </a:t>
            </a:r>
            <a:r>
              <a:rPr lang="el-GR" sz="2400" b="0" strike="noStrike" spc="-1" dirty="0">
                <a:latin typeface="Times New Roman"/>
              </a:rPr>
              <a:t>υποδειγματικών σεναρίων /σχεδίων μαθήματος.</a:t>
            </a:r>
            <a:endParaRPr lang="el-GR" sz="2400" b="0" strike="noStrike" spc="-1" dirty="0">
              <a:latin typeface="Arial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1532880" y="365040"/>
            <a:ext cx="7143576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9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Συμπεράσματα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01417"/>
            <a:ext cx="720080" cy="720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472686" y="2420888"/>
            <a:ext cx="7126648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3200" b="0" strike="noStrike" spc="-1" dirty="0">
                <a:solidFill>
                  <a:srgbClr val="000000"/>
                </a:solidFill>
                <a:latin typeface="Times New Roman"/>
              </a:rPr>
              <a:t>Σας ευχαριστώ για την προσοχή σας</a:t>
            </a:r>
            <a:endParaRPr lang="el-GR" sz="3200" b="0" strike="noStrike" spc="-1" dirty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36296" y="616530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Pictures at </a:t>
            </a:r>
            <a:r>
              <a:rPr lang="en-US" sz="800" dirty="0" smtClean="0">
                <a:hlinkClick r:id="rId2"/>
              </a:rPr>
              <a:t>flaticon.com</a:t>
            </a:r>
            <a:endParaRPr lang="el-GR" sz="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35" y="3573016"/>
            <a:ext cx="720080" cy="720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179" y="365040"/>
            <a:ext cx="1868781" cy="1344069"/>
          </a:xfrm>
          <a:prstGeom prst="rect">
            <a:avLst/>
          </a:prstGeom>
        </p:spPr>
      </p:pic>
      <p:sp>
        <p:nvSpPr>
          <p:cNvPr id="157" name="TextShape 1"/>
          <p:cNvSpPr txBox="1"/>
          <p:nvPr/>
        </p:nvSpPr>
        <p:spPr>
          <a:xfrm>
            <a:off x="1551240" y="365040"/>
            <a:ext cx="696384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Συνεισφορά της 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Δ.Ε.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1569240" y="1456920"/>
            <a:ext cx="696672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Α. Έλλειμμα στην διδασκαλία των Φ.Ε:  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indent="-324000">
              <a:lnSpc>
                <a:spcPct val="115000"/>
              </a:lnSpc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Οι εκπαιδευτικοί της πρωτοβάθμιας: </a:t>
            </a:r>
            <a:r>
              <a:rPr lang="en-US" sz="2200" b="0" strike="noStrike" spc="-1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συχνά</a:t>
            </a:r>
            <a:r>
              <a:rPr lang="en-US" sz="2200" b="0" strike="noStrike" spc="-1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αρνητική στάση για τις Φ.Ε.</a:t>
            </a:r>
            <a:endParaRPr lang="el-GR" sz="2200" b="0" strike="noStrike" spc="-1" dirty="0">
              <a:latin typeface="Arial"/>
            </a:endParaRPr>
          </a:p>
          <a:p>
            <a:pPr indent="-324000">
              <a:lnSpc>
                <a:spcPct val="115000"/>
              </a:lnSpc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Η εργαστηριακή διδασκαλία (αν και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απαραίτητη),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“φοβίζει”</a:t>
            </a:r>
            <a:endParaRPr lang="el-GR" sz="2200" b="0" strike="noStrike" spc="-1" dirty="0">
              <a:latin typeface="Arial"/>
            </a:endParaRPr>
          </a:p>
          <a:p>
            <a:pPr indent="-324000">
              <a:lnSpc>
                <a:spcPct val="115000"/>
              </a:lnSpc>
              <a:spcAft>
                <a:spcPts val="12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Πολύ χαμηλό επίπεδο των “ελληνικών” μαθητικών επιδόσεων στην εφαρμογή των Φ.Ε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en-US" sz="22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el-GR" sz="1600" b="0" i="1" strike="noStrike" spc="-1" dirty="0" err="1">
                <a:solidFill>
                  <a:srgbClr val="000000"/>
                </a:solidFill>
                <a:latin typeface="Times New Roman"/>
                <a:hlinkClick r:id="rId4"/>
              </a:rPr>
              <a:t>Pisa</a:t>
            </a:r>
            <a:r>
              <a:rPr lang="el-GR" sz="1600" b="0" i="1" strike="noStrike" spc="-1" dirty="0">
                <a:solidFill>
                  <a:srgbClr val="000000"/>
                </a:solidFill>
                <a:latin typeface="Times New Roman"/>
                <a:hlinkClick r:id="rId4"/>
              </a:rPr>
              <a:t> 2018</a:t>
            </a:r>
            <a:r>
              <a:rPr lang="el-GR" sz="2200" b="0" strike="noStrike" spc="-1" dirty="0" smtClean="0">
                <a:solidFill>
                  <a:srgbClr val="000000"/>
                </a:solidFill>
                <a:latin typeface="Times New Roman"/>
              </a:rPr>
              <a:t>)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Β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. Ισχυρός δεσμός Φ.Ε. - εργαστηριακής διαδικασίας: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indent="-324000">
              <a:lnSpc>
                <a:spcPct val="115000"/>
              </a:lnSpc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Είναι εφικτή η διδασκαλία τους μέσω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εξΑΕ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;</a:t>
            </a:r>
            <a:endParaRPr lang="el-GR" sz="2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1612980" y="1628800"/>
            <a:ext cx="6840360" cy="3035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Α. Υποστήριξη των </a:t>
            </a: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εκπ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/</a:t>
            </a: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κών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Π.Ε.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Η εργασία ως πιλότος για ευρύτερες επιμορφωτικές  δράσεις στην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διδασκαλία των Φ.Ε.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Aft>
                <a:spcPts val="1134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Β. Απάντηση στο ερώτημα: </a:t>
            </a: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εξΑΕ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στις Φ.Ε;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Αναζήτηση και εφαρμογή μεθόδων απομακρυσμένης εργαστηριακής διδασκαλίας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el-GR" sz="2400" b="0" strike="noStrike" spc="-1" dirty="0">
              <a:latin typeface="Arial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1551240" y="365040"/>
            <a:ext cx="696384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Συνεισφορά της 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Δ.Ε.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064" y="4941168"/>
            <a:ext cx="1728192" cy="1380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1523880" y="1556640"/>
            <a:ext cx="7010280" cy="405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2" name="TextShape 2"/>
          <p:cNvSpPr txBox="1"/>
          <p:nvPr/>
        </p:nvSpPr>
        <p:spPr>
          <a:xfrm>
            <a:off x="153072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Ερευνητικά Ερωτήματα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160" y="449244"/>
            <a:ext cx="997264" cy="797811"/>
          </a:xfrm>
          <a:prstGeom prst="rect">
            <a:avLst/>
          </a:prstGeom>
        </p:spPr>
      </p:pic>
      <p:sp>
        <p:nvSpPr>
          <p:cNvPr id="163" name="TextShape 3"/>
          <p:cNvSpPr txBox="1"/>
          <p:nvPr/>
        </p:nvSpPr>
        <p:spPr>
          <a:xfrm>
            <a:off x="1556280" y="1465560"/>
            <a:ext cx="6958800" cy="477175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1" i="1" strike="noStrike" spc="-1" dirty="0">
                <a:solidFill>
                  <a:srgbClr val="000000"/>
                </a:solidFill>
                <a:latin typeface="Times New Roman"/>
              </a:rPr>
              <a:t>Α. Ανίχνευση γνώσεων – στάσεων – δεξιοτήτων 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Α.1: Υπόθεση</a:t>
            </a:r>
            <a:r>
              <a:rPr lang="el-GR" sz="2200" b="0" i="1" strike="noStrike" spc="-1" dirty="0">
                <a:solidFill>
                  <a:srgbClr val="000000"/>
                </a:solidFill>
                <a:latin typeface="Times New Roman"/>
              </a:rPr>
              <a:t>: </a:t>
            </a:r>
            <a:endParaRPr lang="el-GR" sz="2200" b="0" strike="noStrike" spc="-1" dirty="0">
              <a:latin typeface="Arial"/>
            </a:endParaRPr>
          </a:p>
          <a:p>
            <a:pPr marL="252000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Οι εκπαιδευτικοί της Π.Ε. χρειάζονται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υποστήριξη στην διδασκαλία Φ.Ε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Α.2: Ερευνητικά ερωτήματα:</a:t>
            </a:r>
            <a:r>
              <a:rPr lang="el-GR" sz="2200" b="0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558900" lvl="1" indent="-342900">
              <a:lnSpc>
                <a:spcPct val="115000"/>
              </a:lnSpc>
              <a:spcBef>
                <a:spcPts val="567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Γνωστικό επίπεδο 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σχετικά με τις Φ.Ε.;</a:t>
            </a:r>
            <a:endParaRPr lang="el-GR" sz="2000" b="0" strike="noStrike" spc="-1" dirty="0">
              <a:latin typeface="Arial"/>
            </a:endParaRPr>
          </a:p>
          <a:p>
            <a:pPr marL="558900" lvl="1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Στάσεις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απέναντι στην διδασκαλία των Φ.Ε.;</a:t>
            </a:r>
            <a:endParaRPr lang="el-GR" sz="2000" b="0" strike="noStrike" spc="-1" dirty="0">
              <a:latin typeface="Arial"/>
            </a:endParaRPr>
          </a:p>
          <a:p>
            <a:pPr marL="558900" lvl="1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Άποψη για την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εργαστηριακή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&amp;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διερευνητική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διαδικασία στην διδασκαλία των Φ.Ε; </a:t>
            </a:r>
            <a:endParaRPr lang="el-GR" sz="2000" b="0" strike="noStrike" spc="-1" dirty="0">
              <a:latin typeface="Arial"/>
            </a:endParaRPr>
          </a:p>
          <a:p>
            <a:pPr marL="558900" lvl="1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Υπάρχουν οι απαραίτητες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δεξιότητες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χρήσης των ΤΠΕ; </a:t>
            </a:r>
            <a:endParaRPr lang="el-GR" sz="2000" b="0" strike="noStrike" spc="-1" dirty="0">
              <a:latin typeface="Arial"/>
            </a:endParaRPr>
          </a:p>
          <a:p>
            <a:pPr marL="558900" lvl="1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Απόψεις σχετικά με τη </a:t>
            </a:r>
            <a:r>
              <a:rPr lang="el-GR" sz="2400" b="0" strike="noStrike" spc="-1" dirty="0">
                <a:solidFill>
                  <a:srgbClr val="000000"/>
                </a:solidFill>
                <a:latin typeface="Times New Roman"/>
              </a:rPr>
              <a:t>επιμόρφωση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 των </a:t>
            </a:r>
            <a:r>
              <a:rPr lang="el-GR" sz="2000" b="0" strike="noStrike" spc="-1" dirty="0" err="1">
                <a:solidFill>
                  <a:srgbClr val="000000"/>
                </a:solidFill>
                <a:latin typeface="Times New Roman"/>
              </a:rPr>
              <a:t>εκπ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/</a:t>
            </a:r>
            <a:r>
              <a:rPr lang="el-GR" sz="2000" b="0" strike="noStrike" spc="-1" dirty="0" err="1">
                <a:solidFill>
                  <a:srgbClr val="000000"/>
                </a:solidFill>
                <a:latin typeface="Times New Roman"/>
              </a:rPr>
              <a:t>κών</a:t>
            </a:r>
            <a:r>
              <a:rPr lang="el-GR" sz="2000" b="0" strike="noStrike" spc="-1" dirty="0">
                <a:solidFill>
                  <a:srgbClr val="000000"/>
                </a:solidFill>
                <a:latin typeface="Times New Roman"/>
              </a:rPr>
              <a:t>;</a:t>
            </a:r>
            <a:endParaRPr lang="el-GR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1531080" y="1983110"/>
            <a:ext cx="6959160" cy="33086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sz="2200" b="1" i="1" strike="noStrike" spc="-1" dirty="0">
                <a:solidFill>
                  <a:srgbClr val="000000"/>
                </a:solidFill>
                <a:latin typeface="Times New Roman"/>
              </a:rPr>
              <a:t>Β. Αποτίμηση Ε.Υ.   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Επιστημονική συνοχή &amp; τεκμηρίωση;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Π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αρουσίαση του Γνωστικού Αντικειμένου;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Ευχρηστία;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Υποστήριξη – καθοδήγηση μελέτης; 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Δυνατότητα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αναστοχασμού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–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αυτοαξιολόγησης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;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Σαφήνεια σκοπού &amp; προσδοκώμενων αποτελεσμάτων;</a:t>
            </a:r>
            <a:endParaRPr lang="el-GR" sz="2200" b="0" strike="noStrike" spc="-1" dirty="0">
              <a:latin typeface="Arial"/>
            </a:endParaRPr>
          </a:p>
          <a:p>
            <a:pPr marL="630900" indent="-342900">
              <a:lnSpc>
                <a:spcPct val="115000"/>
              </a:lnSpc>
              <a:buClr>
                <a:srgbClr val="000000"/>
              </a:buClr>
              <a:buFont typeface="Arial" pitchFamily="34" charset="0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Αρχές της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Πολυμεσικής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Μάθησης;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153108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Ερευνητικά Ερωτήματα</a:t>
            </a:r>
            <a:endParaRPr lang="de-DE" sz="3600" b="0" strike="noStrike" spc="-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lowchart: Connector 3">
            <a:hlinkClick r:id="rId2" action="ppaction://hlinksldjump"/>
          </p:cNvPr>
          <p:cNvSpPr/>
          <p:nvPr/>
        </p:nvSpPr>
        <p:spPr>
          <a:xfrm>
            <a:off x="8100392" y="1440000"/>
            <a:ext cx="252028" cy="252028"/>
          </a:xfrm>
          <a:prstGeom prst="flowChartConnector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052" y="188640"/>
            <a:ext cx="1153368" cy="11533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1619640" y="1196640"/>
            <a:ext cx="6840360" cy="50707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Θεωρητικό πλαίσιο: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Εξ αποστάσεως εκπαίδευση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Επιμόρφωση ενηλίκων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Διδασκαλία των Φ.Ε. 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Μεθοδολογία Έρευνας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Aft>
                <a:spcPts val="283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Επιμορφωτικό υλικό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Διερεύνηση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Στοχοθεσία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  <a:ea typeface="Noto Sans CJK SC"/>
              </a:rPr>
              <a:t>Μορφή – 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Περιεχόμενο – Περιβάλλον  </a:t>
            </a:r>
            <a:endParaRPr lang="el-GR" sz="2200" b="0" strike="noStrike" spc="-1" dirty="0">
              <a:latin typeface="Arial"/>
            </a:endParaRPr>
          </a:p>
          <a:p>
            <a:pPr marL="324360" indent="-3240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Arial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Υλοποίηση επιμόρφωσης</a:t>
            </a:r>
            <a:endParaRPr lang="el-GR" sz="22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Aft>
                <a:spcPts val="283"/>
              </a:spcAft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Αποτίμηση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360" indent="-32400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Συμπεράσματα – Προτάσεις 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167" name="TextShape 2"/>
          <p:cNvSpPr txBox="1"/>
          <p:nvPr/>
        </p:nvSpPr>
        <p:spPr>
          <a:xfrm>
            <a:off x="153144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 Δομή εργασίας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18" y="1340768"/>
            <a:ext cx="2675575" cy="2701849"/>
          </a:xfrm>
          <a:prstGeom prst="rect">
            <a:avLst/>
          </a:prstGeom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7235864" y="5920673"/>
            <a:ext cx="1224136" cy="30777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400" dirty="0" smtClean="0">
                <a:solidFill>
                  <a:schemeClr val="tx1"/>
                </a:solidFill>
                <a:latin typeface="Times New Roman"/>
              </a:rPr>
              <a:t>περισσότερα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/>
          <p:cNvPicPr/>
          <p:nvPr/>
        </p:nvPicPr>
        <p:blipFill>
          <a:blip r:embed="rId2"/>
          <a:stretch/>
        </p:blipFill>
        <p:spPr>
          <a:xfrm>
            <a:off x="2075040" y="248760"/>
            <a:ext cx="5672160" cy="6267600"/>
          </a:xfrm>
          <a:prstGeom prst="rect">
            <a:avLst/>
          </a:prstGeom>
          <a:ln w="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27584" y="2348880"/>
            <a:ext cx="1080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400" dirty="0" smtClean="0">
                <a:latin typeface="+mj-lt"/>
              </a:rPr>
              <a:t>Κατανομή υλικού σε ενότητες</a:t>
            </a:r>
            <a:endParaRPr lang="el-GR" sz="1400" dirty="0">
              <a:latin typeface="+mj-lt"/>
            </a:endParaRPr>
          </a:p>
        </p:txBody>
      </p: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8028384" y="836712"/>
            <a:ext cx="93610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επιστροφή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1619640" y="1519560"/>
            <a:ext cx="6840360" cy="46044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  <a:spcAft>
                <a:spcPts val="567"/>
              </a:spcAft>
            </a:pPr>
            <a:r>
              <a:rPr lang="el-GR" sz="2200" b="0" i="1" strike="noStrike" spc="-1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Noto Sans CJK SC"/>
              </a:rPr>
              <a:t>ΕξΑΕ</a:t>
            </a: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Noto Sans CJK SC"/>
              </a:rPr>
              <a:t>: 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Αλληλεπίδραση – επικοινωνία (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Holmberg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)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Μαθητοκεντρική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διδασκαλία</a:t>
            </a:r>
            <a:endParaRPr lang="el-GR" sz="2200" b="0" strike="noStrike" spc="-1" dirty="0">
              <a:latin typeface="Arial"/>
            </a:endParaRPr>
          </a:p>
          <a:p>
            <a:pPr algn="ctr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</a:pPr>
            <a:r>
              <a:rPr lang="el-GR" sz="2200" b="0" i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“Συστατικά</a:t>
            </a:r>
            <a:r>
              <a:rPr lang="el-GR" sz="2200" b="0" i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”</a:t>
            </a:r>
            <a:endParaRPr lang="el-GR" sz="22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i="1" strike="noStrike" spc="-1" dirty="0">
                <a:solidFill>
                  <a:srgbClr val="000000"/>
                </a:solidFill>
                <a:latin typeface="Times New Roman"/>
              </a:rPr>
              <a:t>Επιμορφωτής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συμβουλεύει, υποστηρίζει, ενισχύει, συντονίζει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i="1" strike="noStrike" spc="-1" dirty="0">
                <a:solidFill>
                  <a:srgbClr val="000000"/>
                </a:solidFill>
                <a:latin typeface="Times New Roman"/>
              </a:rPr>
              <a:t>Ε.Υ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Εμπλουτισμένο και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πολυμεσικό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 με σκοπό να καθοδηγήσει, να εμπλέξει, να αλληλεπιδράσει, να προκαλέσει, να ανατροφοδοτήσει. Να διδάξει.</a:t>
            </a:r>
            <a:endParaRPr lang="el-GR" sz="2200" b="0" strike="noStrike" spc="-1" dirty="0">
              <a:latin typeface="Arial"/>
            </a:endParaRPr>
          </a:p>
          <a:p>
            <a:pPr marL="324000" indent="-324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lang="el-GR" sz="2200" b="0" i="1" strike="noStrike" spc="-1" dirty="0" err="1">
                <a:solidFill>
                  <a:srgbClr val="000000"/>
                </a:solidFill>
                <a:latin typeface="Times New Roman"/>
              </a:rPr>
              <a:t>Επιμορφούμενος</a:t>
            </a:r>
            <a:r>
              <a:rPr lang="el-GR" sz="2200" b="0" strike="noStrike" spc="-1" dirty="0">
                <a:solidFill>
                  <a:srgbClr val="000000"/>
                </a:solidFill>
                <a:latin typeface="Times New Roman"/>
              </a:rPr>
              <a:t>: Αυτενεργεί στον χώρο και τον χρόνο του, </a:t>
            </a:r>
            <a:r>
              <a:rPr lang="el-GR" sz="2200" b="0" strike="noStrike" spc="-1" dirty="0" err="1">
                <a:solidFill>
                  <a:srgbClr val="000000"/>
                </a:solidFill>
                <a:latin typeface="Times New Roman"/>
              </a:rPr>
              <a:t>αναστοχάζεται</a:t>
            </a:r>
            <a:endParaRPr lang="el-GR" sz="2200" b="0" strike="noStrike" spc="-1" dirty="0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1531800" y="365040"/>
            <a:ext cx="6984360" cy="107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el-GR" sz="36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l-GR" sz="36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Θεωρητικό Πλαίσιο</a:t>
            </a:r>
            <a:endParaRPr lang="de-DE" sz="36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304" y="1052736"/>
            <a:ext cx="2221883" cy="2296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985</Words>
  <Application>Microsoft Office PowerPoint</Application>
  <PresentationFormat>On-screen Show (4:3)</PresentationFormat>
  <Paragraphs>188</Paragraphs>
  <Slides>21</Slides>
  <Notes>3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Αντικείμενα ερευνητικών ερωτημάτων (τμήμα)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Nick</cp:lastModifiedBy>
  <cp:revision>1728</cp:revision>
  <dcterms:created xsi:type="dcterms:W3CDTF">2003-10-16T17:37:47Z</dcterms:created>
  <dcterms:modified xsi:type="dcterms:W3CDTF">2020-11-26T15:14:39Z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*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Προβολή στην οθόνη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12</vt:i4>
  </property>
</Properties>
</file>