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26" r:id="rId1"/>
  </p:sldMasterIdLst>
  <p:notesMasterIdLst>
    <p:notesMasterId r:id="rId25"/>
  </p:notesMasterIdLst>
  <p:sldIdLst>
    <p:sldId id="1482" r:id="rId2"/>
    <p:sldId id="2024" r:id="rId3"/>
    <p:sldId id="2013" r:id="rId4"/>
    <p:sldId id="2021" r:id="rId5"/>
    <p:sldId id="2014" r:id="rId6"/>
    <p:sldId id="2023" r:id="rId7"/>
    <p:sldId id="2020" r:id="rId8"/>
    <p:sldId id="2012" r:id="rId9"/>
    <p:sldId id="2026" r:id="rId10"/>
    <p:sldId id="2028" r:id="rId11"/>
    <p:sldId id="2016" r:id="rId12"/>
    <p:sldId id="2025" r:id="rId13"/>
    <p:sldId id="2022" r:id="rId14"/>
    <p:sldId id="2015" r:id="rId15"/>
    <p:sldId id="2017" r:id="rId16"/>
    <p:sldId id="2031" r:id="rId17"/>
    <p:sldId id="2029" r:id="rId18"/>
    <p:sldId id="2030" r:id="rId19"/>
    <p:sldId id="2032" r:id="rId20"/>
    <p:sldId id="2018" r:id="rId21"/>
    <p:sldId id="2033" r:id="rId22"/>
    <p:sldId id="2027" r:id="rId23"/>
    <p:sldId id="2019" r:id="rId24"/>
  </p:sldIdLst>
  <p:sldSz cx="9144000" cy="6858000" type="screen4x3"/>
  <p:notesSz cx="6858000" cy="97345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Ερμιόνη Χουστουλάκη" initials="ΕΧ" lastIdx="1" clrIdx="1">
    <p:extLst>
      <p:ext uri="{19B8F6BF-5375-455C-9EA6-DF929625EA0E}">
        <p15:presenceInfo xmlns:p15="http://schemas.microsoft.com/office/powerpoint/2012/main" userId="2490c3ebceb7ef4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767F"/>
    <a:srgbClr val="DE5E51"/>
    <a:srgbClr val="B5747D"/>
    <a:srgbClr val="B8787B"/>
    <a:srgbClr val="557799"/>
    <a:srgbClr val="C07883"/>
    <a:srgbClr val="99CC00"/>
    <a:srgbClr val="BB6874"/>
    <a:srgbClr val="64FEDF"/>
    <a:srgbClr val="57BC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8" d="100"/>
          <a:sy n="78" d="100"/>
        </p:scale>
        <p:origin x="408" y="77"/>
      </p:cViewPr>
      <p:guideLst>
        <p:guide orient="horz" pos="2160"/>
        <p:guide pos="2880"/>
      </p:guideLst>
    </p:cSldViewPr>
  </p:slideViewPr>
  <p:outlineViewPr>
    <p:cViewPr>
      <p:scale>
        <a:sx n="75" d="100"/>
        <a:sy n="75" d="100"/>
      </p:scale>
      <p:origin x="0" y="-87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107745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2843569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454" y="3539611"/>
            <a:ext cx="8015750" cy="2035276"/>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r>
              <a:rPr lang="en-US" dirty="0" smtClean="0"/>
              <a:t/>
            </a:r>
            <a:br>
              <a:rPr lang="en-US" dirty="0" smtClean="0"/>
            </a:br>
            <a:r>
              <a:rPr lang="en-US" dirty="0" smtClean="0"/>
              <a:t>Master </a:t>
            </a:r>
            <a:r>
              <a:rPr lang="en-US" dirty="0"/>
              <a:t>title style</a:t>
            </a:r>
          </a:p>
        </p:txBody>
      </p:sp>
      <p:sp>
        <p:nvSpPr>
          <p:cNvPr id="3" name="Subtitle 2"/>
          <p:cNvSpPr>
            <a:spLocks noGrp="1"/>
          </p:cNvSpPr>
          <p:nvPr>
            <p:ph type="subTitle" idx="1"/>
          </p:nvPr>
        </p:nvSpPr>
        <p:spPr>
          <a:xfrm>
            <a:off x="442454" y="5555219"/>
            <a:ext cx="8001000" cy="904568"/>
          </a:xfrm>
        </p:spPr>
        <p:txBody>
          <a:bodyPr>
            <a:normAutofit/>
          </a:bodyPr>
          <a:lstStyle>
            <a:lvl1pPr marL="0" indent="0" algn="l">
              <a:buNone/>
              <a:defRPr sz="2800" b="0" i="0">
                <a:solidFill>
                  <a:schemeClr val="accent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1"/>
          <p:cNvSpPr/>
          <p:nvPr/>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p:cNvSpPr/>
          <p:nvPr/>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8"/>
          <p:cNvSpPr/>
          <p:nvPr/>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11" name="Ορθογώνιο 10"/>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98188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l-GR" smtClean="0"/>
              <a:t>Στυλ κύριου τίτλου</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4EF716D3-DCE8-CC45-8106-AE5DFCD073F9}" type="datetimeFigureOut">
              <a:rPr lang="en-US" smtClean="0"/>
              <a:pPr/>
              <a:t>11/27/2020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0145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D9FFFB4-400D-1240-AB24-6F86C96D4DFB}" type="datetimeFigureOut">
              <a:rPr lang="en-US" smtClean="0"/>
              <a:pPr/>
              <a:t>11/27/2020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119380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D9FFFB4-400D-1240-AB24-6F86C96D4DFB}" type="datetimeFigureOut">
              <a:rPr lang="en-US" smtClean="0"/>
              <a:pPr/>
              <a:t>11/27/2020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08475" y="3101618"/>
            <a:ext cx="1463784"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98498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ημερομηνίας 3"/>
          <p:cNvSpPr>
            <a:spLocks noGrp="1"/>
          </p:cNvSpPr>
          <p:nvPr>
            <p:ph type="dt" sz="half" idx="10"/>
          </p:nvPr>
        </p:nvSpPr>
        <p:spPr/>
        <p:txBody>
          <a:bodyPr/>
          <a:lstStyle/>
          <a:p>
            <a:r>
              <a:rPr lang="el-GR" smtClean="0"/>
              <a:t>2016</a:t>
            </a:r>
            <a:endParaRPr lang="en-US" dirty="0"/>
          </a:p>
        </p:txBody>
      </p:sp>
      <p:sp>
        <p:nvSpPr>
          <p:cNvPr id="5" name="Θέση υποσέλιδου 4"/>
          <p:cNvSpPr>
            <a:spLocks noGrp="1"/>
          </p:cNvSpPr>
          <p:nvPr>
            <p:ph type="ftr" sz="quarter" idx="11"/>
          </p:nvPr>
        </p:nvSpPr>
        <p:spPr/>
        <p:txBody>
          <a:bodyPr/>
          <a:lstStyle/>
          <a:p>
            <a:r>
              <a:rPr lang="el-GR" smtClean="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smtClean="0"/>
              <a:t>Στυλ κύριου τίτλου</a:t>
            </a:r>
            <a:endParaRPr lang="el-GR" dirty="0"/>
          </a:p>
        </p:txBody>
      </p:sp>
      <p:sp>
        <p:nvSpPr>
          <p:cNvPr id="14"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15"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16"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7" name="Ορθογώνιο 16"/>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Πεντάγωνο 17"/>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522238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486693" y="751400"/>
            <a:ext cx="8259098" cy="1018035"/>
          </a:xfrm>
        </p:spPr>
        <p:txBody>
          <a:bodyPr>
            <a:normAutofit/>
          </a:bodyPr>
          <a:lstStyle>
            <a:lvl1pPr algn="l">
              <a:defRPr sz="3600" baseline="0">
                <a:solidFill>
                  <a:schemeClr val="accent2">
                    <a:lumMod val="60000"/>
                    <a:lumOff val="40000"/>
                  </a:schemeClr>
                </a:solidFill>
                <a:effectLst>
                  <a:outerShdw blurRad="50800" dist="38100" dir="2700000" algn="tl" rotWithShape="0">
                    <a:prstClr val="black">
                      <a:alpha val="40000"/>
                    </a:prstClr>
                  </a:outerShdw>
                </a:effectLst>
              </a:defRPr>
            </a:lvl1pPr>
          </a:lstStyle>
          <a:p>
            <a:r>
              <a:rPr lang="el-GR" smtClean="0"/>
              <a:t>Στυλ κύριου τίτλου</a:t>
            </a:r>
            <a:endParaRPr lang="en-US" dirty="0"/>
          </a:p>
        </p:txBody>
      </p:sp>
      <p:sp>
        <p:nvSpPr>
          <p:cNvPr id="3" name="Content Placeholder 2"/>
          <p:cNvSpPr>
            <a:spLocks noGrp="1"/>
          </p:cNvSpPr>
          <p:nvPr>
            <p:ph idx="1"/>
          </p:nvPr>
        </p:nvSpPr>
        <p:spPr>
          <a:xfrm>
            <a:off x="501446" y="1956620"/>
            <a:ext cx="8244349" cy="4375355"/>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r>
              <a:rPr lang="el-GR" smtClean="0"/>
              <a:t>2016</a:t>
            </a:r>
            <a:endParaRPr lang="en-US" dirty="0"/>
          </a:p>
        </p:txBody>
      </p:sp>
      <p:sp>
        <p:nvSpPr>
          <p:cNvPr id="5" name="Footer Placeholder 4"/>
          <p:cNvSpPr>
            <a:spLocks noGrp="1"/>
          </p:cNvSpPr>
          <p:nvPr>
            <p:ph type="ftr" sz="quarter" idx="11"/>
          </p:nvPr>
        </p:nvSpPr>
        <p:spPr/>
        <p:txBody>
          <a:bodyPr/>
          <a:lstStyle/>
          <a:p>
            <a:r>
              <a:rPr lang="el-GR" smtClean="0"/>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p:cNvSpPr/>
          <p:nvPr/>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0"/>
          <p:cNvSpPr/>
          <p:nvPr/>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13"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14"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5" name="Ορθογώνιο 14"/>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Πεντάγωνο 15"/>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10134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9041" y="719031"/>
            <a:ext cx="6626227" cy="967132"/>
          </a:xfrm>
        </p:spPr>
        <p:txBody>
          <a:bodyPr>
            <a:normAutofit/>
          </a:bodyPr>
          <a:lstStyle>
            <a:lvl1pPr algn="l">
              <a:defRPr sz="3600">
                <a:solidFill>
                  <a:schemeClr val="accent2">
                    <a:lumMod val="60000"/>
                    <a:lumOff val="40000"/>
                  </a:schemeClr>
                </a:solidFill>
                <a:effectLst>
                  <a:outerShdw blurRad="50800" dist="38100" dir="2700000" algn="tl" rotWithShape="0">
                    <a:prstClr val="black">
                      <a:alpha val="40000"/>
                    </a:prstClr>
                  </a:outerShdw>
                </a:effectLst>
              </a:defRPr>
            </a:lvl1pPr>
          </a:lstStyle>
          <a:p>
            <a:r>
              <a:rPr lang="el-GR" smtClean="0"/>
              <a:t>Στυλ κύριου τίτλου</a:t>
            </a:r>
            <a:endParaRPr lang="en-US" dirty="0"/>
          </a:p>
        </p:txBody>
      </p:sp>
      <p:sp>
        <p:nvSpPr>
          <p:cNvPr id="3" name="Content Placeholder 2"/>
          <p:cNvSpPr>
            <a:spLocks noGrp="1"/>
          </p:cNvSpPr>
          <p:nvPr>
            <p:ph idx="1"/>
          </p:nvPr>
        </p:nvSpPr>
        <p:spPr>
          <a:xfrm>
            <a:off x="457201" y="1750141"/>
            <a:ext cx="6651523" cy="4678168"/>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D9FFFB4-400D-1240-AB24-6F86C96D4DFB}" type="datetimeFigureOut">
              <a:rPr lang="en-US" smtClean="0"/>
              <a:pPr/>
              <a:t>11/27/2020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1900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l-GR" smtClean="0"/>
              <a:t>Στυλ κύριου τίτλου</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DABB9B27-4D02-2940-AED5-BC8F2B3B1507}" type="datetimeFigureOut">
              <a:rPr lang="en-US" smtClean="0"/>
              <a:pPr/>
              <a:t>11/27/2020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1069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4"/>
          <p:cNvSpPr>
            <a:spLocks noGrp="1"/>
          </p:cNvSpPr>
          <p:nvPr>
            <p:ph type="dt" sz="half" idx="10"/>
          </p:nvPr>
        </p:nvSpPr>
        <p:spPr/>
        <p:txBody>
          <a:bodyPr/>
          <a:lstStyle/>
          <a:p>
            <a:fld id="{04CF7878-2C98-7449-BB8F-764A5EA8E558}" type="datetimeFigureOut">
              <a:rPr lang="en-US" smtClean="0"/>
              <a:pPr/>
              <a:t>11/27/2020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6489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540068" y="716153"/>
            <a:ext cx="8093365" cy="1018033"/>
          </a:xfrm>
        </p:spPr>
        <p:txBody>
          <a:bodyPr>
            <a:normAutofit/>
          </a:bodyPr>
          <a:lstStyle>
            <a:lvl1pPr algn="l">
              <a:defRPr sz="3600" baseline="0">
                <a:solidFill>
                  <a:schemeClr val="accent2">
                    <a:lumMod val="60000"/>
                    <a:lumOff val="40000"/>
                  </a:schemeClr>
                </a:solidFill>
                <a:effectLst>
                  <a:outerShdw blurRad="50800" dist="38100" dir="2700000" algn="tl" rotWithShape="0">
                    <a:prstClr val="black">
                      <a:alpha val="40000"/>
                    </a:prstClr>
                  </a:outerShdw>
                </a:effectLst>
              </a:defRPr>
            </a:lvl1pPr>
          </a:lstStyle>
          <a:p>
            <a:r>
              <a:rPr lang="el-GR" smtClean="0"/>
              <a:t>Στυλ κύριου τίτλου</a:t>
            </a:r>
            <a:endParaRPr lang="en-US" dirty="0"/>
          </a:p>
        </p:txBody>
      </p:sp>
      <p:sp>
        <p:nvSpPr>
          <p:cNvPr id="3" name="Text Placeholder 2"/>
          <p:cNvSpPr>
            <a:spLocks noGrp="1"/>
          </p:cNvSpPr>
          <p:nvPr>
            <p:ph type="body" idx="1"/>
          </p:nvPr>
        </p:nvSpPr>
        <p:spPr>
          <a:xfrm>
            <a:off x="536879" y="2315511"/>
            <a:ext cx="4040188" cy="639763"/>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536879" y="2945373"/>
            <a:ext cx="4040188" cy="303505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572001" y="2315511"/>
            <a:ext cx="4041775" cy="639763"/>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4572001" y="2945373"/>
            <a:ext cx="4041775" cy="3035059"/>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11/27/2020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4698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A58C0351-EB03-5444-BA93-B7E778374E24}" type="datetimeFigureOut">
              <a:rPr lang="en-US" smtClean="0"/>
              <a:pPr/>
              <a:t>11/27/2020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0628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11/27/2020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5794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l-GR" smtClean="0"/>
              <a:t>Στυλ κύριου τίτλου</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C1EB8CB6-48D8-4E47-B0D3-B56230F429D0}" type="datetimeFigureOut">
              <a:rPr lang="en-US" smtClean="0"/>
              <a:pPr/>
              <a:t>11/27/2020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8774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l-GR" smtClean="0"/>
              <a:t>Στυλ κύριου τίτλου</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pPr/>
              <a:t>11/27/2020</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TextBox 6">
            <a:extLst>
              <a:ext uri="{FF2B5EF4-FFF2-40B4-BE49-F238E27FC236}">
                <a16:creationId xmlns:a16="http://schemas.microsoft.com/office/drawing/2014/main" id="{11E867DF-3DCA-4725-94F0-F2B6BD747A82}"/>
              </a:ext>
            </a:extLst>
          </p:cNvPr>
          <p:cNvSpPr txBox="1"/>
          <p:nvPr/>
        </p:nvSpPr>
        <p:spPr>
          <a:xfrm>
            <a:off x="-9150" y="6951663"/>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
        <p:nvSpPr>
          <p:cNvPr id="8" name="Freeform 8"/>
          <p:cNvSpPr/>
          <p:nvPr/>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9"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799521205"/>
      </p:ext>
    </p:extLst>
  </p:cSld>
  <p:clrMap bg1="lt1" tx1="dk1" bg2="lt2" tx2="dk2" accent1="accent1" accent2="accent2" accent3="accent3" accent4="accent4" accent5="accent5" accent6="accent6" hlink="hlink" folHlink="folHlink"/>
  <p:sldLayoutIdLst>
    <p:sldLayoutId id="2147484827" r:id="rId1"/>
    <p:sldLayoutId id="2147484828" r:id="rId2"/>
    <p:sldLayoutId id="2147484829" r:id="rId3"/>
    <p:sldLayoutId id="2147484830" r:id="rId4"/>
    <p:sldLayoutId id="2147484831" r:id="rId5"/>
    <p:sldLayoutId id="2147484832" r:id="rId6"/>
    <p:sldLayoutId id="2147484833" r:id="rId7"/>
    <p:sldLayoutId id="2147484834" r:id="rId8"/>
    <p:sldLayoutId id="2147484835" r:id="rId9"/>
    <p:sldLayoutId id="2147484836" r:id="rId10"/>
    <p:sldLayoutId id="2147484837" r:id="rId11"/>
    <p:sldLayoutId id="2147484838" r:id="rId12"/>
    <p:sldLayoutId id="2147484839" r:id="rId13"/>
    <p:sldLayoutId id="2147484472" r:id="rId14"/>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chamilo.datacenter.uoc.gr/metchamilo/main/course_home/course_home.php?cidReq=PROSTASIAPERIBALLONTOSMESAAPOTHNTEX&amp;id_session=0&amp;gidReq=0&amp;gradebook=0&amp;origin=&amp;isStudentView=true"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69377" y="1560122"/>
            <a:ext cx="6430090" cy="2228188"/>
          </a:xfrm>
          <a:solidFill>
            <a:schemeClr val="accent1"/>
          </a:solidFill>
          <a:effectLst>
            <a:glow rad="622300">
              <a:schemeClr val="accent1">
                <a:alpha val="73000"/>
              </a:schemeClr>
            </a:glow>
            <a:outerShdw blurRad="50800" dist="38100" dir="2700000" algn="tl" rotWithShape="0">
              <a:prstClr val="black">
                <a:alpha val="40000"/>
              </a:prstClr>
            </a:outerShdw>
          </a:effectLst>
          <a:scene3d>
            <a:camera prst="orthographicFront"/>
            <a:lightRig rig="threePt" dir="t"/>
          </a:scene3d>
          <a:sp3d prstMaterial="legacyWireframe"/>
        </p:spPr>
        <p:txBody>
          <a:bodyPr>
            <a:noAutofit/>
          </a:bodyPr>
          <a:lstStyle/>
          <a:p>
            <a:pPr algn="ctr"/>
            <a:r>
              <a:rPr lang="el-GR" sz="2400" dirty="0" smtClean="0">
                <a:effectLst>
                  <a:outerShdw blurRad="38100" dist="38100" dir="2700000" algn="tl">
                    <a:srgbClr val="000000">
                      <a:alpha val="43137"/>
                    </a:srgbClr>
                  </a:outerShdw>
                </a:effectLst>
              </a:rPr>
              <a:t>Σχεδιασμός, Υλοποίηση, Αποτίμηση συμπληρωματικού εκπαιδευτικού υλικού με τη μέθοδο της ΕξΑΕ για τη διδασκαλία των Εικαστικών Τεχνών στην Προσχολική Αγωγή: Προστασία Περιβάλλοντος</a:t>
            </a:r>
            <a:endParaRPr lang="el-GR" sz="2400" dirty="0">
              <a:effectLst>
                <a:outerShdw blurRad="38100" dist="38100" dir="2700000" algn="tl">
                  <a:srgbClr val="000000">
                    <a:alpha val="43137"/>
                  </a:srgbClr>
                </a:outerShdw>
              </a:effectLst>
            </a:endParaRPr>
          </a:p>
        </p:txBody>
      </p:sp>
      <p:cxnSp>
        <p:nvCxnSpPr>
          <p:cNvPr id="16" name="15 - Ευθεία γραμμή σύνδεσης"/>
          <p:cNvCxnSpPr/>
          <p:nvPr/>
        </p:nvCxnSpPr>
        <p:spPr bwMode="auto">
          <a:xfrm>
            <a:off x="992993" y="1121178"/>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711419" y="306719"/>
            <a:ext cx="7403909" cy="738664"/>
          </a:xfrm>
          <a:prstGeom prst="rect">
            <a:avLst/>
          </a:prstGeom>
          <a:noFill/>
          <a:ln w="9525">
            <a:noFill/>
            <a:miter lim="800000"/>
            <a:headEnd/>
            <a:tailEnd/>
          </a:ln>
        </p:spPr>
        <p:txBody>
          <a:bodyPr wrap="square">
            <a:spAutoFit/>
          </a:bodyPr>
          <a:lstStyle/>
          <a:p>
            <a:pPr algn="ctr"/>
            <a:r>
              <a:rPr lang="el-GR" sz="1400" b="1" dirty="0">
                <a:solidFill>
                  <a:schemeClr val="bg1">
                    <a:lumMod val="65000"/>
                  </a:schemeClr>
                </a:solidFill>
                <a:latin typeface="Book Antiqua" panose="02040602050305030304" pitchFamily="18" charset="0"/>
              </a:rPr>
              <a:t>Πρόγραμμα Μεταπτυχιακών Σπουδών: </a:t>
            </a:r>
            <a:endParaRPr lang="en-US" sz="1400" b="1" dirty="0">
              <a:solidFill>
                <a:schemeClr val="bg1">
                  <a:lumMod val="65000"/>
                </a:schemeClr>
              </a:solidFill>
              <a:latin typeface="Book Antiqua" panose="02040602050305030304" pitchFamily="18" charset="0"/>
            </a:endParaRPr>
          </a:p>
          <a:p>
            <a:pPr algn="ctr"/>
            <a:r>
              <a:rPr lang="el-GR" sz="1400" b="1" dirty="0">
                <a:solidFill>
                  <a:schemeClr val="bg1">
                    <a:lumMod val="65000"/>
                  </a:schemeClr>
                </a:solidFill>
                <a:latin typeface="Book Antiqua" panose="02040602050305030304" pitchFamily="18" charset="0"/>
              </a:rPr>
              <a:t>«Επιστήμες της Αγωγής - Εξ Αποστάσεως Εκπαίδευση  με την χρήση των ΤΠΕ (e-</a:t>
            </a:r>
            <a:r>
              <a:rPr lang="el-GR" sz="1400" b="1" dirty="0" err="1">
                <a:solidFill>
                  <a:schemeClr val="bg1">
                    <a:lumMod val="65000"/>
                  </a:schemeClr>
                </a:solidFill>
                <a:latin typeface="Book Antiqua" panose="02040602050305030304" pitchFamily="18" charset="0"/>
              </a:rPr>
              <a:t>Learning</a:t>
            </a:r>
            <a:r>
              <a:rPr lang="el-GR" sz="1400" b="1" dirty="0">
                <a:solidFill>
                  <a:schemeClr val="bg1">
                    <a:lumMod val="65000"/>
                  </a:schemeClr>
                </a:solidFill>
                <a:latin typeface="Book Antiqua" panose="02040602050305030304" pitchFamily="18" charset="0"/>
              </a:rPr>
              <a:t>)»</a:t>
            </a:r>
          </a:p>
        </p:txBody>
      </p:sp>
      <p:sp>
        <p:nvSpPr>
          <p:cNvPr id="11" name="Rectangle 1"/>
          <p:cNvSpPr>
            <a:spLocks noChangeArrowheads="1"/>
          </p:cNvSpPr>
          <p:nvPr/>
        </p:nvSpPr>
        <p:spPr bwMode="auto">
          <a:xfrm>
            <a:off x="811238" y="5922572"/>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rgbClr val="557799"/>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rgbClr val="557799"/>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rgbClr val="557799"/>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rgbClr val="557799"/>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992993" y="1001317"/>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088560" y="5922572"/>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3091921" y="4042518"/>
            <a:ext cx="2642903" cy="400110"/>
          </a:xfrm>
          <a:prstGeom prst="rect">
            <a:avLst/>
          </a:prstGeom>
          <a:solidFill>
            <a:schemeClr val="accent2">
              <a:lumMod val="60000"/>
              <a:lumOff val="40000"/>
              <a:alpha val="22000"/>
            </a:schemeClr>
          </a:solidFill>
        </p:spPr>
        <p:txBody>
          <a:bodyPr wrap="square">
            <a:spAutoFit/>
          </a:bodyPr>
          <a:lstStyle/>
          <a:p>
            <a:r>
              <a:rPr lang="el-GR" sz="2000" b="1" dirty="0" smtClean="0"/>
              <a:t>Ερμιόνη Χουστουλάκη</a:t>
            </a:r>
            <a:endParaRPr lang="el-GR" sz="2000" b="1" dirty="0"/>
          </a:p>
        </p:txBody>
      </p:sp>
      <p:graphicFrame>
        <p:nvGraphicFramePr>
          <p:cNvPr id="2" name="Πίνακας 1"/>
          <p:cNvGraphicFramePr>
            <a:graphicFrameLocks noGrp="1"/>
          </p:cNvGraphicFramePr>
          <p:nvPr>
            <p:extLst>
              <p:ext uri="{D42A27DB-BD31-4B8C-83A1-F6EECF244321}">
                <p14:modId xmlns:p14="http://schemas.microsoft.com/office/powerpoint/2010/main" val="613755529"/>
              </p:ext>
            </p:extLst>
          </p:nvPr>
        </p:nvGraphicFramePr>
        <p:xfrm>
          <a:off x="1462084" y="518581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 Αναστασιάδης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 Χριστίδης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a:t>
                      </a:r>
                      <a:r>
                        <a:rPr lang="el-GR" sz="1800" b="1" kern="1200" baseline="0" dirty="0" err="1" smtClean="0">
                          <a:solidFill>
                            <a:schemeClr val="tx1"/>
                          </a:solidFill>
                          <a:latin typeface="Times New Roman" panose="02020603050405020304" pitchFamily="18" charset="0"/>
                          <a:ea typeface="+mn-ea"/>
                          <a:cs typeface="Times New Roman" panose="02020603050405020304" pitchFamily="18" charset="0"/>
                        </a:rPr>
                        <a:t>Κωτσίδης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3481789" y="4818197"/>
            <a:ext cx="2056590" cy="369332"/>
          </a:xfrm>
          <a:prstGeom prst="rect">
            <a:avLst/>
          </a:prstGeom>
          <a:solidFill>
            <a:schemeClr val="bg1">
              <a:lumMod val="95000"/>
              <a:alpha val="24000"/>
            </a:schemeClr>
          </a:solidFill>
        </p:spPr>
        <p:txBody>
          <a:bodyPr wrap="square">
            <a:spAutoFit/>
          </a:bodyPr>
          <a:lstStyle/>
          <a:p>
            <a:pPr algn="ctr"/>
            <a:r>
              <a:rPr lang="el-GR" sz="1800" dirty="0"/>
              <a:t>Επιτροπή Κρίσης ΔΕ</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Τίτλος 4"/>
          <p:cNvSpPr>
            <a:spLocks noGrp="1"/>
          </p:cNvSpPr>
          <p:nvPr>
            <p:ph type="title"/>
          </p:nvPr>
        </p:nvSpPr>
        <p:spPr>
          <a:solidFill>
            <a:schemeClr val="accent2">
              <a:lumMod val="60000"/>
              <a:lumOff val="40000"/>
              <a:alpha val="75000"/>
            </a:schemeClr>
          </a:solidFill>
        </p:spPr>
        <p:txBody>
          <a:bodyPr/>
          <a:lstStyle/>
          <a:p>
            <a:pPr algn="ctr"/>
            <a:r>
              <a:rPr lang="el-GR" dirty="0">
                <a:solidFill>
                  <a:prstClr val="black"/>
                </a:solidFill>
              </a:rPr>
              <a:t> </a:t>
            </a:r>
            <a:r>
              <a:rPr lang="el-GR" dirty="0" smtClean="0">
                <a:solidFill>
                  <a:prstClr val="black"/>
                </a:solidFill>
              </a:rPr>
              <a:t>Ι. </a:t>
            </a:r>
            <a:r>
              <a:rPr lang="el-GR" dirty="0" smtClean="0">
                <a:solidFill>
                  <a:schemeClr val="tx1"/>
                </a:solidFill>
              </a:rPr>
              <a:t>Θεωρητικό </a:t>
            </a:r>
            <a:r>
              <a:rPr lang="el-GR" dirty="0">
                <a:solidFill>
                  <a:schemeClr val="tx1"/>
                </a:solidFill>
              </a:rPr>
              <a:t>Πλαίσιο – Ορισμοί:</a:t>
            </a:r>
          </a:p>
        </p:txBody>
      </p:sp>
      <p:sp>
        <p:nvSpPr>
          <p:cNvPr id="3" name="Θέση περιεχομένου 2"/>
          <p:cNvSpPr>
            <a:spLocks noGrp="1"/>
          </p:cNvSpPr>
          <p:nvPr>
            <p:ph idx="1"/>
          </p:nvPr>
        </p:nvSpPr>
        <p:spPr/>
        <p:txBody>
          <a:bodyPr>
            <a:normAutofit/>
          </a:bodyPr>
          <a:lstStyle/>
          <a:p>
            <a:r>
              <a:rPr lang="el-GR" dirty="0" smtClean="0"/>
              <a:t>Η </a:t>
            </a:r>
            <a:r>
              <a:rPr lang="el-GR" sz="2600" b="1" dirty="0">
                <a:solidFill>
                  <a:srgbClr val="C07883"/>
                </a:solidFill>
              </a:rPr>
              <a:t>Περιβαλλοντική Εκπαίδευση</a:t>
            </a:r>
            <a:r>
              <a:rPr lang="el-GR" dirty="0" smtClean="0"/>
              <a:t> αποτελεί ένα από τα σημαντικότερα ζητήματα του κόσμου και συμβάλλει στη δημιουργία νέων μοντέλων συμπεριφοράς σε άτομα, ομάδες και κοινωνίες (</a:t>
            </a:r>
            <a:r>
              <a:rPr lang="en-US" dirty="0" smtClean="0"/>
              <a:t>Williams &amp; Chawla, 2016).</a:t>
            </a:r>
          </a:p>
          <a:p>
            <a:r>
              <a:rPr lang="el-GR" i="1" dirty="0" smtClean="0"/>
              <a:t>«Η </a:t>
            </a:r>
            <a:r>
              <a:rPr lang="el-GR" sz="2600" b="1" i="1" dirty="0">
                <a:solidFill>
                  <a:srgbClr val="C07883"/>
                </a:solidFill>
              </a:rPr>
              <a:t>Μελέτη Περιβάλλοντος στο Νηπιαγωγείο </a:t>
            </a:r>
            <a:r>
              <a:rPr lang="el-GR" i="1" dirty="0" smtClean="0"/>
              <a:t>συνδέεται άρρηκτα με τη διαδικασία μάθησης εφόσον αφορά την προσέγγιση θεμάτων που αφορούν τα παιδιά» </a:t>
            </a:r>
            <a:r>
              <a:rPr lang="el-GR" dirty="0" smtClean="0"/>
              <a:t>(Δ.Ε.Π.Π.Σ)</a:t>
            </a:r>
            <a:endParaRPr lang="en-US" dirty="0" smtClean="0"/>
          </a:p>
          <a:p>
            <a:endParaRPr lang="en-US" dirty="0" smtClean="0"/>
          </a:p>
          <a:p>
            <a:endParaRPr lang="el-GR" dirty="0"/>
          </a:p>
        </p:txBody>
      </p:sp>
    </p:spTree>
    <p:extLst>
      <p:ext uri="{BB962C8B-B14F-4D97-AF65-F5344CB8AC3E}">
        <p14:creationId xmlns:p14="http://schemas.microsoft.com/office/powerpoint/2010/main" val="2641769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86693" y="332656"/>
            <a:ext cx="8259098" cy="1872208"/>
          </a:xfrm>
          <a:solidFill>
            <a:schemeClr val="accent2">
              <a:lumMod val="60000"/>
              <a:lumOff val="40000"/>
              <a:alpha val="71000"/>
            </a:schemeClr>
          </a:solidFill>
        </p:spPr>
        <p:txBody>
          <a:bodyPr>
            <a:noAutofit/>
          </a:bodyPr>
          <a:lstStyle/>
          <a:p>
            <a:pPr algn="ctr"/>
            <a:r>
              <a:rPr lang="el-GR" sz="2000" dirty="0"/>
              <a:t/>
            </a:r>
            <a:br>
              <a:rPr lang="el-GR" sz="2000" dirty="0"/>
            </a:br>
            <a:r>
              <a:rPr lang="el-GR" dirty="0">
                <a:solidFill>
                  <a:prstClr val="black"/>
                </a:solidFill>
              </a:rPr>
              <a:t>ΙΙ. </a:t>
            </a:r>
            <a:r>
              <a:rPr lang="el-GR" b="1" dirty="0" smtClean="0">
                <a:solidFill>
                  <a:schemeClr val="tx1"/>
                </a:solidFill>
              </a:rPr>
              <a:t>Εκπαιδευτικό Υλικό</a:t>
            </a:r>
            <a:r>
              <a:rPr lang="el-GR" b="1" dirty="0" smtClean="0">
                <a:solidFill>
                  <a:prstClr val="black"/>
                </a:solidFill>
              </a:rPr>
              <a:t/>
            </a:r>
            <a:br>
              <a:rPr lang="el-GR" b="1" dirty="0" smtClean="0">
                <a:solidFill>
                  <a:prstClr val="black"/>
                </a:solidFill>
              </a:rPr>
            </a:br>
            <a:r>
              <a:rPr lang="el-GR" sz="2400" u="sng" dirty="0" smtClean="0">
                <a:solidFill>
                  <a:prstClr val="black"/>
                </a:solidFill>
              </a:rPr>
              <a:t>Διδακτική </a:t>
            </a:r>
            <a:r>
              <a:rPr lang="el-GR" sz="2400" u="sng" dirty="0">
                <a:solidFill>
                  <a:prstClr val="black"/>
                </a:solidFill>
              </a:rPr>
              <a:t>Παρέμβαση </a:t>
            </a:r>
            <a:r>
              <a:rPr lang="el-GR" sz="2400" dirty="0">
                <a:solidFill>
                  <a:prstClr val="black"/>
                </a:solidFill>
              </a:rPr>
              <a:t>: </a:t>
            </a:r>
            <a:r>
              <a:rPr lang="el-GR" sz="2400" dirty="0" smtClean="0">
                <a:solidFill>
                  <a:prstClr val="black"/>
                </a:solidFill>
              </a:rPr>
              <a:t/>
            </a:r>
            <a:br>
              <a:rPr lang="el-GR" sz="2400" dirty="0" smtClean="0">
                <a:solidFill>
                  <a:prstClr val="black"/>
                </a:solidFill>
              </a:rPr>
            </a:br>
            <a:r>
              <a:rPr lang="el-GR" sz="2800" b="1" i="1" dirty="0" smtClean="0">
                <a:solidFill>
                  <a:schemeClr val="tx1"/>
                </a:solidFill>
                <a:effectLst>
                  <a:outerShdw blurRad="38100" dist="38100" dir="2700000" algn="tl">
                    <a:srgbClr val="000000">
                      <a:alpha val="43137"/>
                    </a:srgbClr>
                  </a:outerShdw>
                </a:effectLst>
              </a:rPr>
              <a:t>Προστασία </a:t>
            </a:r>
            <a:r>
              <a:rPr lang="el-GR" sz="2800" b="1" i="1" dirty="0">
                <a:solidFill>
                  <a:schemeClr val="tx1"/>
                </a:solidFill>
                <a:effectLst>
                  <a:outerShdw blurRad="38100" dist="38100" dir="2700000" algn="tl">
                    <a:srgbClr val="000000">
                      <a:alpha val="43137"/>
                    </a:srgbClr>
                  </a:outerShdw>
                </a:effectLst>
              </a:rPr>
              <a:t>Περιβάλλοντος </a:t>
            </a:r>
            <a:r>
              <a:rPr lang="el-GR" sz="2800" b="1" i="1" dirty="0" smtClean="0">
                <a:solidFill>
                  <a:schemeClr val="tx1"/>
                </a:solidFill>
                <a:effectLst>
                  <a:outerShdw blurRad="38100" dist="38100" dir="2700000" algn="tl">
                    <a:srgbClr val="000000">
                      <a:alpha val="43137"/>
                    </a:srgbClr>
                  </a:outerShdw>
                </a:effectLst>
              </a:rPr>
              <a:t/>
            </a:r>
            <a:br>
              <a:rPr lang="el-GR" sz="2800" b="1" i="1" dirty="0" smtClean="0">
                <a:solidFill>
                  <a:schemeClr val="tx1"/>
                </a:solidFill>
                <a:effectLst>
                  <a:outerShdw blurRad="38100" dist="38100" dir="2700000" algn="tl">
                    <a:srgbClr val="000000">
                      <a:alpha val="43137"/>
                    </a:srgbClr>
                  </a:outerShdw>
                </a:effectLst>
              </a:rPr>
            </a:br>
            <a:r>
              <a:rPr lang="el-GR" sz="2800" b="1" i="1" dirty="0" smtClean="0">
                <a:solidFill>
                  <a:schemeClr val="tx1"/>
                </a:solidFill>
                <a:effectLst>
                  <a:outerShdw blurRad="38100" dist="38100" dir="2700000" algn="tl">
                    <a:srgbClr val="000000">
                      <a:alpha val="43137"/>
                    </a:srgbClr>
                  </a:outerShdw>
                </a:effectLst>
              </a:rPr>
              <a:t>Μέσα </a:t>
            </a:r>
            <a:r>
              <a:rPr lang="el-GR" sz="2800" b="1" i="1" dirty="0">
                <a:solidFill>
                  <a:schemeClr val="tx1"/>
                </a:solidFill>
                <a:effectLst>
                  <a:outerShdw blurRad="38100" dist="38100" dir="2700000" algn="tl">
                    <a:srgbClr val="000000">
                      <a:alpha val="43137"/>
                    </a:srgbClr>
                  </a:outerShdw>
                </a:effectLst>
              </a:rPr>
              <a:t>Από Την Τέχνη Στο Νηπιαγωγείο</a:t>
            </a:r>
            <a:r>
              <a:rPr lang="el-GR" sz="2400" dirty="0" smtClean="0">
                <a:solidFill>
                  <a:srgbClr val="92D050"/>
                </a:solidFill>
                <a:effectLst>
                  <a:outerShdw blurRad="38100" dist="38100" dir="2700000" algn="tl">
                    <a:srgbClr val="000000">
                      <a:alpha val="43137"/>
                    </a:srgbClr>
                  </a:outerShdw>
                </a:effectLst>
              </a:rPr>
              <a:t/>
            </a:r>
            <a:br>
              <a:rPr lang="el-GR" sz="2400" dirty="0" smtClean="0">
                <a:solidFill>
                  <a:srgbClr val="92D050"/>
                </a:solidFill>
                <a:effectLst>
                  <a:outerShdw blurRad="38100" dist="38100" dir="2700000" algn="tl">
                    <a:srgbClr val="000000">
                      <a:alpha val="43137"/>
                    </a:srgbClr>
                  </a:outerShdw>
                </a:effectLst>
              </a:rPr>
            </a:br>
            <a:endParaRPr lang="el-GR" sz="2000" b="1" dirty="0">
              <a:solidFill>
                <a:srgbClr val="92D05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501446" y="2420888"/>
            <a:ext cx="8244349" cy="4104456"/>
          </a:xfrm>
        </p:spPr>
        <p:txBody>
          <a:bodyPr>
            <a:normAutofit fontScale="85000" lnSpcReduction="10000"/>
          </a:bodyPr>
          <a:lstStyle/>
          <a:p>
            <a:pPr marL="0" indent="0">
              <a:buNone/>
            </a:pPr>
            <a:r>
              <a:rPr lang="el-GR" sz="2400" dirty="0" smtClean="0"/>
              <a:t>Η Διδακτική </a:t>
            </a:r>
            <a:r>
              <a:rPr lang="el-GR" sz="2400" dirty="0"/>
              <a:t>Παρέμβαση με τίτλο </a:t>
            </a:r>
            <a:r>
              <a:rPr lang="el-GR" sz="2400" b="1" dirty="0"/>
              <a:t>«Προστασία Περιβάλλοντος Μέσα Από Την Τέχνη Στο Νηπιαγωγείο» </a:t>
            </a:r>
            <a:r>
              <a:rPr lang="el-GR" sz="2400" dirty="0"/>
              <a:t>αποτελεί μια </a:t>
            </a:r>
            <a:r>
              <a:rPr lang="el-GR" sz="2400" b="1" dirty="0"/>
              <a:t>πρόταση</a:t>
            </a:r>
            <a:r>
              <a:rPr lang="el-GR" sz="2400" dirty="0"/>
              <a:t> για σχεδιασμό, οργάνωση και υλοποίηση </a:t>
            </a:r>
            <a:r>
              <a:rPr lang="el-GR" sz="2400" dirty="0" smtClean="0"/>
              <a:t>διδασκαλιών όπου η πορεία </a:t>
            </a:r>
            <a:r>
              <a:rPr lang="el-GR" sz="2400" dirty="0"/>
              <a:t>της διδασκαλίας όπως και οι δραστηριότητες είναι </a:t>
            </a:r>
            <a:r>
              <a:rPr lang="el-GR" sz="2400" b="1" dirty="0"/>
              <a:t>ενδεικτικές</a:t>
            </a:r>
            <a:r>
              <a:rPr lang="el-GR" sz="2400" dirty="0"/>
              <a:t> και όχι δεσμευτικές προκειμένου ο κάθε νηπιαγωγός να τις εφαρμόσει ανάλογα με τη δική του οπτική και με βάση τις ανάγκες και τις δυνατότητες της τάξης </a:t>
            </a:r>
            <a:r>
              <a:rPr lang="el-GR" sz="2400" dirty="0" smtClean="0"/>
              <a:t>του.</a:t>
            </a:r>
          </a:p>
          <a:p>
            <a:pPr marL="0" indent="0">
              <a:buNone/>
            </a:pPr>
            <a:endParaRPr lang="el-GR" sz="2400" u="sng" dirty="0" smtClean="0"/>
          </a:p>
          <a:p>
            <a:pPr marL="0" indent="0">
              <a:buNone/>
            </a:pPr>
            <a:r>
              <a:rPr lang="el-GR" sz="3300" u="sng" dirty="0" smtClean="0">
                <a:solidFill>
                  <a:srgbClr val="C07883"/>
                </a:solidFill>
              </a:rPr>
              <a:t>Σκοπός</a:t>
            </a:r>
            <a:r>
              <a:rPr lang="el-GR" dirty="0" smtClean="0"/>
              <a:t> </a:t>
            </a:r>
            <a:r>
              <a:rPr lang="el-GR" sz="2400" dirty="0"/>
              <a:t>εκπαιδευτικού υλικού είναι τα παιδιά μέσω της επαφής τους με την τέχνη,</a:t>
            </a:r>
          </a:p>
          <a:p>
            <a:pPr marL="0" indent="0">
              <a:buNone/>
            </a:pPr>
            <a:r>
              <a:rPr lang="el-GR" sz="2400" dirty="0"/>
              <a:t>να ευαισθητοποιηθούν και να αποκτήσουν θετική στάση για το περιβάλλον,</a:t>
            </a:r>
          </a:p>
          <a:p>
            <a:pPr marL="0" indent="0">
              <a:buNone/>
            </a:pPr>
            <a:r>
              <a:rPr lang="el-GR" sz="2400" dirty="0"/>
              <a:t>παράλληλα να διευρύνουν τους καλλιτεχνικούς τους </a:t>
            </a:r>
            <a:r>
              <a:rPr lang="el-GR" sz="2400" dirty="0" smtClean="0"/>
              <a:t>ορίζοντες αξιοποιώντας τις ΤΠΕ.</a:t>
            </a:r>
            <a:endParaRPr lang="el-GR" sz="2400" dirty="0"/>
          </a:p>
          <a:p>
            <a:pPr marL="0" indent="0">
              <a:buNone/>
            </a:pPr>
            <a:endParaRPr lang="el-GR" dirty="0"/>
          </a:p>
        </p:txBody>
      </p:sp>
    </p:spTree>
    <p:extLst>
      <p:ext uri="{BB962C8B-B14F-4D97-AF65-F5344CB8AC3E}">
        <p14:creationId xmlns:p14="http://schemas.microsoft.com/office/powerpoint/2010/main" val="2745266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u="sng" dirty="0" smtClean="0">
                <a:solidFill>
                  <a:srgbClr val="C07883"/>
                </a:solidFill>
                <a:effectLst/>
                <a:ea typeface="+mn-ea"/>
                <a:cs typeface="+mn-cs"/>
              </a:rPr>
              <a:t>Περιεχόμενα:</a:t>
            </a:r>
            <a:endParaRPr lang="el-GR" sz="2800" u="sng" dirty="0">
              <a:solidFill>
                <a:srgbClr val="C07883"/>
              </a:solidFill>
            </a:endParaRPr>
          </a:p>
        </p:txBody>
      </p:sp>
      <p:sp>
        <p:nvSpPr>
          <p:cNvPr id="3" name="Θέση περιεχομένου 2"/>
          <p:cNvSpPr>
            <a:spLocks noGrp="1"/>
          </p:cNvSpPr>
          <p:nvPr>
            <p:ph idx="1"/>
          </p:nvPr>
        </p:nvSpPr>
        <p:spPr>
          <a:xfrm>
            <a:off x="501446" y="2132856"/>
            <a:ext cx="8244349" cy="4199119"/>
          </a:xfrm>
        </p:spPr>
        <p:txBody>
          <a:bodyPr>
            <a:normAutofit fontScale="85000" lnSpcReduction="20000"/>
          </a:bodyPr>
          <a:lstStyle/>
          <a:p>
            <a:pPr marL="0" indent="0">
              <a:buNone/>
            </a:pPr>
            <a:r>
              <a:rPr lang="el-GR" dirty="0" smtClean="0"/>
              <a:t>Κάθε </a:t>
            </a:r>
            <a:r>
              <a:rPr lang="el-GR" dirty="0"/>
              <a:t>μέρα με αφορμή έναν καλλιτέχνη ή ένα καλλιτεχνικό κίνημα θίγεται και ένα σημαντικό πρόβλημα που αφορά την προστασία του Περιβάλλοντος</a:t>
            </a:r>
            <a:r>
              <a:rPr lang="el-GR" dirty="0" smtClean="0"/>
              <a:t>.</a:t>
            </a:r>
          </a:p>
          <a:p>
            <a:pPr marL="0" indent="0">
              <a:buNone/>
            </a:pPr>
            <a:endParaRPr lang="el-GR" dirty="0"/>
          </a:p>
          <a:p>
            <a:pPr marL="0" indent="0">
              <a:buNone/>
            </a:pPr>
            <a:r>
              <a:rPr lang="el-GR" dirty="0"/>
              <a:t>Έτσι οι ενότητες έχουν κατηγοριοποιηθεί ως εξής:</a:t>
            </a:r>
          </a:p>
          <a:p>
            <a:pPr marL="514350" indent="-514350">
              <a:buFont typeface="+mj-lt"/>
              <a:buAutoNum type="arabicPeriod"/>
            </a:pPr>
            <a:r>
              <a:rPr lang="el-GR" dirty="0" err="1"/>
              <a:t>Joan</a:t>
            </a:r>
            <a:r>
              <a:rPr lang="el-GR" dirty="0"/>
              <a:t> </a:t>
            </a:r>
            <a:r>
              <a:rPr lang="el-GR" dirty="0" err="1"/>
              <a:t>Miro</a:t>
            </a:r>
            <a:r>
              <a:rPr lang="el-GR" dirty="0"/>
              <a:t> &amp; Μόλυνση υδάτων</a:t>
            </a:r>
          </a:p>
          <a:p>
            <a:pPr marL="514350" indent="-514350">
              <a:buFont typeface="+mj-lt"/>
              <a:buAutoNum type="arabicPeriod"/>
            </a:pPr>
            <a:r>
              <a:rPr lang="el-GR" dirty="0"/>
              <a:t>Land </a:t>
            </a:r>
            <a:r>
              <a:rPr lang="el-GR" dirty="0" err="1"/>
              <a:t>Art</a:t>
            </a:r>
            <a:r>
              <a:rPr lang="el-GR" dirty="0"/>
              <a:t> &amp; Προστασία Δασών </a:t>
            </a:r>
          </a:p>
          <a:p>
            <a:pPr marL="514350" indent="-514350">
              <a:buFont typeface="+mj-lt"/>
              <a:buAutoNum type="arabicPeriod"/>
            </a:pPr>
            <a:r>
              <a:rPr lang="el-GR" dirty="0"/>
              <a:t>Ιμπρεσιονισμός &amp; Εναέρια Μόλυνση</a:t>
            </a:r>
          </a:p>
          <a:p>
            <a:pPr marL="514350" indent="-514350">
              <a:buFont typeface="+mj-lt"/>
              <a:buAutoNum type="arabicPeriod"/>
            </a:pPr>
            <a:r>
              <a:rPr lang="el-GR" dirty="0" err="1"/>
              <a:t>Picasso</a:t>
            </a:r>
            <a:r>
              <a:rPr lang="el-GR" dirty="0"/>
              <a:t> &amp; Ανακύκλωση </a:t>
            </a:r>
          </a:p>
          <a:p>
            <a:pPr marL="514350" indent="-514350">
              <a:buFont typeface="+mj-lt"/>
              <a:buAutoNum type="arabicPeriod"/>
            </a:pPr>
            <a:r>
              <a:rPr lang="el-GR" dirty="0" err="1"/>
              <a:t>Action</a:t>
            </a:r>
            <a:r>
              <a:rPr lang="el-GR" dirty="0"/>
              <a:t> </a:t>
            </a:r>
            <a:r>
              <a:rPr lang="el-GR" dirty="0" err="1"/>
              <a:t>Bound</a:t>
            </a:r>
            <a:r>
              <a:rPr lang="el-GR" dirty="0"/>
              <a:t> &amp; Τηλεδιάσκεψη</a:t>
            </a:r>
          </a:p>
          <a:p>
            <a:pPr marL="0" indent="0">
              <a:buNone/>
            </a:pPr>
            <a:r>
              <a:rPr lang="el-GR" dirty="0"/>
              <a:t/>
            </a:r>
            <a:br>
              <a:rPr lang="el-GR" dirty="0"/>
            </a:br>
            <a:endParaRPr lang="el-GR" dirty="0"/>
          </a:p>
        </p:txBody>
      </p:sp>
    </p:spTree>
    <p:extLst>
      <p:ext uri="{BB962C8B-B14F-4D97-AF65-F5344CB8AC3E}">
        <p14:creationId xmlns:p14="http://schemas.microsoft.com/office/powerpoint/2010/main" val="1338211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2" end="2"/>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3" end="3"/>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4" end="4"/>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5" end="5"/>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p:cTn id="3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6" end="6"/>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1590" y="260648"/>
            <a:ext cx="8093365" cy="624615"/>
          </a:xfrm>
        </p:spPr>
        <p:txBody>
          <a:bodyPr>
            <a:noAutofit/>
          </a:bodyPr>
          <a:lstStyle/>
          <a:p>
            <a:r>
              <a:rPr lang="el-GR" sz="3600" dirty="0"/>
              <a:t/>
            </a:r>
            <a:br>
              <a:rPr lang="el-GR" sz="3600" dirty="0"/>
            </a:br>
            <a:r>
              <a:rPr lang="el-GR" sz="2800" u="sng" dirty="0" smtClean="0"/>
              <a:t>Αρχές Ανάπτυξης </a:t>
            </a:r>
            <a:endParaRPr lang="el-GR" sz="2800" b="1" u="sng" dirty="0">
              <a:solidFill>
                <a:srgbClr val="FF0000"/>
              </a:solidFill>
            </a:endParaRPr>
          </a:p>
        </p:txBody>
      </p:sp>
      <p:sp>
        <p:nvSpPr>
          <p:cNvPr id="6" name="Θέση περιεχομένου 5"/>
          <p:cNvSpPr>
            <a:spLocks noGrp="1"/>
          </p:cNvSpPr>
          <p:nvPr>
            <p:ph sz="half" idx="2"/>
          </p:nvPr>
        </p:nvSpPr>
        <p:spPr>
          <a:xfrm>
            <a:off x="536879" y="1268760"/>
            <a:ext cx="5331265" cy="4711673"/>
          </a:xfrm>
        </p:spPr>
        <p:txBody>
          <a:bodyPr>
            <a:normAutofit fontScale="62500" lnSpcReduction="20000"/>
          </a:bodyPr>
          <a:lstStyle/>
          <a:p>
            <a:pPr marL="0" indent="0" algn="just">
              <a:lnSpc>
                <a:spcPct val="150000"/>
              </a:lnSpc>
              <a:spcAft>
                <a:spcPts val="800"/>
              </a:spcAft>
              <a:buNone/>
            </a:pPr>
            <a:r>
              <a:rPr lang="el-GR" dirty="0">
                <a:latin typeface="Calibri" panose="020F0502020204030204" pitchFamily="34" charset="0"/>
                <a:ea typeface="Calibri" panose="020F0502020204030204" pitchFamily="34" charset="0"/>
                <a:cs typeface="Calibri" panose="020F0502020204030204" pitchFamily="34" charset="0"/>
              </a:rPr>
              <a:t>Με βάση τις αρχές του </a:t>
            </a:r>
            <a:r>
              <a:rPr lang="en-US" dirty="0">
                <a:latin typeface="Calibri" panose="020F0502020204030204" pitchFamily="34" charset="0"/>
                <a:ea typeface="Calibri" panose="020F0502020204030204" pitchFamily="34" charset="0"/>
                <a:cs typeface="Calibri" panose="020F0502020204030204" pitchFamily="34" charset="0"/>
              </a:rPr>
              <a:t>Mayer</a:t>
            </a:r>
            <a:r>
              <a:rPr lang="el-GR" dirty="0">
                <a:latin typeface="Calibri" panose="020F0502020204030204" pitchFamily="34" charset="0"/>
                <a:ea typeface="Calibri" panose="020F0502020204030204" pitchFamily="34" charset="0"/>
                <a:cs typeface="Calibri" panose="020F0502020204030204" pitchFamily="34" charset="0"/>
              </a:rPr>
              <a:t> και σύμφωνα τους Αναστασιάδη &amp; Σπαντιδάκη (2017:9-12, </a:t>
            </a:r>
            <a:r>
              <a:rPr lang="el-GR" dirty="0" err="1">
                <a:latin typeface="Calibri" panose="020F0502020204030204" pitchFamily="34" charset="0"/>
                <a:ea typeface="Calibri" panose="020F0502020204030204" pitchFamily="34" charset="0"/>
                <a:cs typeface="Calibri" panose="020F0502020204030204" pitchFamily="34" charset="0"/>
              </a:rPr>
              <a:t>όπ</a:t>
            </a:r>
            <a:r>
              <a:rPr lang="el-GR" dirty="0">
                <a:latin typeface="Calibri" panose="020F0502020204030204" pitchFamily="34" charset="0"/>
                <a:ea typeface="Calibri" panose="020F0502020204030204" pitchFamily="34" charset="0"/>
                <a:cs typeface="Calibri" panose="020F0502020204030204" pitchFamily="34" charset="0"/>
              </a:rPr>
              <a:t>. </a:t>
            </a:r>
            <a:r>
              <a:rPr lang="el-GR" dirty="0" err="1">
                <a:latin typeface="Calibri" panose="020F0502020204030204" pitchFamily="34" charset="0"/>
                <a:ea typeface="Calibri" panose="020F0502020204030204" pitchFamily="34" charset="0"/>
                <a:cs typeface="Calibri" panose="020F0502020204030204" pitchFamily="34" charset="0"/>
              </a:rPr>
              <a:t>ανάφ</a:t>
            </a:r>
            <a:r>
              <a:rPr lang="el-GR" dirty="0">
                <a:latin typeface="Calibri" panose="020F0502020204030204" pitchFamily="34" charset="0"/>
                <a:ea typeface="Calibri" panose="020F0502020204030204" pitchFamily="34" charset="0"/>
                <a:cs typeface="Calibri" panose="020F0502020204030204" pitchFamily="34" charset="0"/>
              </a:rPr>
              <a:t>. στο </a:t>
            </a:r>
            <a:r>
              <a:rPr lang="el-GR" dirty="0" err="1">
                <a:latin typeface="Calibri" panose="020F0502020204030204" pitchFamily="34" charset="0"/>
                <a:ea typeface="Calibri" panose="020F0502020204030204" pitchFamily="34" charset="0"/>
                <a:cs typeface="Calibri" panose="020F0502020204030204" pitchFamily="34" charset="0"/>
              </a:rPr>
              <a:t>Ραλλιάς</a:t>
            </a:r>
            <a:r>
              <a:rPr lang="el-GR" dirty="0">
                <a:latin typeface="Calibri" panose="020F0502020204030204" pitchFamily="34" charset="0"/>
                <a:ea typeface="Calibri" panose="020F0502020204030204" pitchFamily="34" charset="0"/>
                <a:cs typeface="Calibri" panose="020F0502020204030204" pitchFamily="34" charset="0"/>
              </a:rPr>
              <a:t> &amp; Αναστασιάδης, 2015)</a:t>
            </a:r>
          </a:p>
          <a:p>
            <a:pPr algn="just">
              <a:lnSpc>
                <a:spcPct val="150000"/>
              </a:lnSpc>
              <a:spcAft>
                <a:spcPts val="800"/>
              </a:spcAft>
              <a:buAutoNum type="arabicPeriod"/>
            </a:pPr>
            <a:r>
              <a:rPr lang="el-GR" sz="2600" dirty="0" err="1">
                <a:latin typeface="Calibri" panose="020F0502020204030204" pitchFamily="34" charset="0"/>
                <a:ea typeface="Calibri" panose="020F0502020204030204" pitchFamily="34" charset="0"/>
                <a:cs typeface="Calibri" panose="020F0502020204030204" pitchFamily="34" charset="0"/>
              </a:rPr>
              <a:t>Πολυμεσική</a:t>
            </a:r>
            <a:r>
              <a:rPr lang="el-GR" sz="2600" dirty="0">
                <a:latin typeface="Calibri" panose="020F0502020204030204" pitchFamily="34" charset="0"/>
                <a:ea typeface="Calibri" panose="020F0502020204030204" pitchFamily="34" charset="0"/>
                <a:cs typeface="Calibri" panose="020F0502020204030204" pitchFamily="34" charset="0"/>
              </a:rPr>
              <a:t> αρχή (</a:t>
            </a:r>
            <a:r>
              <a:rPr lang="el-GR" sz="2600" dirty="0" err="1">
                <a:latin typeface="Calibri" panose="020F0502020204030204" pitchFamily="34" charset="0"/>
                <a:ea typeface="Calibri" panose="020F0502020204030204" pitchFamily="34" charset="0"/>
                <a:cs typeface="Calibri" panose="020F0502020204030204" pitchFamily="34" charset="0"/>
              </a:rPr>
              <a:t>multimedia</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Αρχή της προσαρμοστικότητας (</a:t>
            </a:r>
            <a:r>
              <a:rPr lang="el-GR" sz="2600" dirty="0" err="1">
                <a:latin typeface="Calibri" panose="020F0502020204030204" pitchFamily="34" charset="0"/>
                <a:ea typeface="Calibri" panose="020F0502020204030204" pitchFamily="34" charset="0"/>
                <a:cs typeface="Calibri" panose="020F0502020204030204" pitchFamily="34" charset="0"/>
              </a:rPr>
              <a:t>modality</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Αρχή του πλεονασμού (</a:t>
            </a:r>
            <a:r>
              <a:rPr lang="el-GR" sz="2600" dirty="0" err="1">
                <a:latin typeface="Calibri" panose="020F0502020204030204" pitchFamily="34" charset="0"/>
                <a:ea typeface="Calibri" panose="020F0502020204030204" pitchFamily="34" charset="0"/>
                <a:cs typeface="Calibri" panose="020F0502020204030204" pitchFamily="34" charset="0"/>
              </a:rPr>
              <a:t>redundancy</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Αρχή της συνοχής (</a:t>
            </a:r>
            <a:r>
              <a:rPr lang="el-GR" sz="2600" dirty="0" err="1">
                <a:latin typeface="Calibri" panose="020F0502020204030204" pitchFamily="34" charset="0"/>
                <a:ea typeface="Calibri" panose="020F0502020204030204" pitchFamily="34" charset="0"/>
                <a:cs typeface="Calibri" panose="020F0502020204030204" pitchFamily="34" charset="0"/>
              </a:rPr>
              <a:t>coherence</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Αρχή της σηματοδότησης (</a:t>
            </a:r>
            <a:r>
              <a:rPr lang="el-GR" sz="2600" dirty="0" err="1">
                <a:latin typeface="Calibri" panose="020F0502020204030204" pitchFamily="34" charset="0"/>
                <a:ea typeface="Calibri" panose="020F0502020204030204" pitchFamily="34" charset="0"/>
                <a:cs typeface="Calibri" panose="020F0502020204030204" pitchFamily="34" charset="0"/>
              </a:rPr>
              <a:t>signaling</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Αρχή της συνάφειας ή της εγγύτητας (</a:t>
            </a:r>
            <a:r>
              <a:rPr lang="el-GR" sz="2600" dirty="0" err="1">
                <a:latin typeface="Calibri" panose="020F0502020204030204" pitchFamily="34" charset="0"/>
                <a:ea typeface="Calibri" panose="020F0502020204030204" pitchFamily="34" charset="0"/>
                <a:cs typeface="Calibri" panose="020F0502020204030204" pitchFamily="34" charset="0"/>
              </a:rPr>
              <a:t>contiguity</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Aft>
                <a:spcPts val="800"/>
              </a:spcAft>
              <a:buAutoNum type="arabicPeriod"/>
            </a:pPr>
            <a:r>
              <a:rPr lang="el-GR" sz="2600" dirty="0">
                <a:latin typeface="Calibri" panose="020F0502020204030204" pitchFamily="34" charset="0"/>
                <a:ea typeface="Calibri" panose="020F0502020204030204" pitchFamily="34" charset="0"/>
                <a:cs typeface="Calibri" panose="020F0502020204030204" pitchFamily="34" charset="0"/>
              </a:rPr>
              <a:t> Αρχή της κατάτμησης  (</a:t>
            </a:r>
            <a:r>
              <a:rPr lang="el-GR" sz="2600" dirty="0" err="1">
                <a:latin typeface="Calibri" panose="020F0502020204030204" pitchFamily="34" charset="0"/>
                <a:ea typeface="Calibri" panose="020F0502020204030204" pitchFamily="34" charset="0"/>
                <a:cs typeface="Calibri" panose="020F0502020204030204" pitchFamily="34" charset="0"/>
              </a:rPr>
              <a:t>segmentation</a:t>
            </a:r>
            <a:r>
              <a:rPr lang="el-GR" sz="2600" dirty="0">
                <a:latin typeface="Calibri" panose="020F0502020204030204" pitchFamily="34" charset="0"/>
                <a:ea typeface="Calibri" panose="020F0502020204030204" pitchFamily="34" charset="0"/>
                <a:cs typeface="Calibri" panose="020F0502020204030204" pitchFamily="34" charset="0"/>
              </a:rPr>
              <a:t> </a:t>
            </a:r>
            <a:r>
              <a:rPr lang="el-GR" sz="2600" dirty="0" err="1">
                <a:latin typeface="Calibri" panose="020F0502020204030204" pitchFamily="34" charset="0"/>
                <a:ea typeface="Calibri" panose="020F0502020204030204" pitchFamily="34" charset="0"/>
                <a:cs typeface="Calibri" panose="020F0502020204030204" pitchFamily="34" charset="0"/>
              </a:rPr>
              <a:t>principle</a:t>
            </a:r>
            <a:r>
              <a:rPr lang="el-GR" sz="2600" dirty="0">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l-GR" dirty="0"/>
          </a:p>
        </p:txBody>
      </p:sp>
      <p:sp>
        <p:nvSpPr>
          <p:cNvPr id="7" name="Θέση κειμένου 6"/>
          <p:cNvSpPr>
            <a:spLocks noGrp="1"/>
          </p:cNvSpPr>
          <p:nvPr>
            <p:ph type="body" sz="quarter" idx="3"/>
          </p:nvPr>
        </p:nvSpPr>
        <p:spPr>
          <a:xfrm>
            <a:off x="5868144" y="3488891"/>
            <a:ext cx="3096344" cy="639763"/>
          </a:xfrm>
        </p:spPr>
        <p:txBody>
          <a:bodyPr/>
          <a:lstStyle/>
          <a:p>
            <a:pPr algn="r"/>
            <a:r>
              <a:rPr lang="el-GR" dirty="0" smtClean="0"/>
              <a:t>*</a:t>
            </a:r>
            <a:r>
              <a:rPr lang="en-US" dirty="0" err="1" smtClean="0"/>
              <a:t>Chamilo</a:t>
            </a:r>
            <a:r>
              <a:rPr lang="el-GR" dirty="0" smtClean="0"/>
              <a:t>:</a:t>
            </a:r>
            <a:endParaRPr lang="el-GR" dirty="0"/>
          </a:p>
        </p:txBody>
      </p:sp>
      <p:sp>
        <p:nvSpPr>
          <p:cNvPr id="8" name="Θέση περιεχομένου 7"/>
          <p:cNvSpPr>
            <a:spLocks noGrp="1"/>
          </p:cNvSpPr>
          <p:nvPr>
            <p:ph sz="quarter" idx="4"/>
          </p:nvPr>
        </p:nvSpPr>
        <p:spPr>
          <a:xfrm>
            <a:off x="5868144" y="4128654"/>
            <a:ext cx="3096344" cy="1851779"/>
          </a:xfrm>
        </p:spPr>
        <p:txBody>
          <a:bodyPr>
            <a:normAutofit/>
          </a:bodyPr>
          <a:lstStyle/>
          <a:p>
            <a:pPr marL="0" indent="0" algn="r">
              <a:buNone/>
            </a:pPr>
            <a:r>
              <a:rPr lang="el-GR" dirty="0" smtClean="0">
                <a:hlinkClick r:id="rId3"/>
              </a:rPr>
              <a:t>Προστασία Περιβάλλοντος μέσα από την Τέχνη στο Νηπιαγωγείο</a:t>
            </a:r>
            <a:endParaRPr lang="el-GR" dirty="0"/>
          </a:p>
        </p:txBody>
      </p:sp>
    </p:spTree>
    <p:extLst>
      <p:ext uri="{BB962C8B-B14F-4D97-AF65-F5344CB8AC3E}">
        <p14:creationId xmlns:p14="http://schemas.microsoft.com/office/powerpoint/2010/main" val="3348164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Effect transition="in" filter="wipe(down)">
                                      <p:cBhvr>
                                        <p:cTn id="55" dur="580">
                                          <p:stCondLst>
                                            <p:cond delay="0"/>
                                          </p:stCondLst>
                                        </p:cTn>
                                        <p:tgtEl>
                                          <p:spTgt spid="7">
                                            <p:txEl>
                                              <p:pRg st="0" end="0"/>
                                            </p:txEl>
                                          </p:spTgt>
                                        </p:tgtEl>
                                      </p:cBhvr>
                                    </p:animEffect>
                                    <p:anim calcmode="lin" valueType="num">
                                      <p:cBhvr>
                                        <p:cTn id="56"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7">
                                            <p:txEl>
                                              <p:pRg st="0" end="0"/>
                                            </p:txEl>
                                          </p:spTgt>
                                        </p:tgtEl>
                                      </p:cBhvr>
                                      <p:to x="100000" y="60000"/>
                                    </p:animScale>
                                    <p:animScale>
                                      <p:cBhvr>
                                        <p:cTn id="62" dur="166" decel="50000">
                                          <p:stCondLst>
                                            <p:cond delay="676"/>
                                          </p:stCondLst>
                                        </p:cTn>
                                        <p:tgtEl>
                                          <p:spTgt spid="7">
                                            <p:txEl>
                                              <p:pRg st="0" end="0"/>
                                            </p:txEl>
                                          </p:spTgt>
                                        </p:tgtEl>
                                      </p:cBhvr>
                                      <p:to x="100000" y="100000"/>
                                    </p:animScale>
                                    <p:animScale>
                                      <p:cBhvr>
                                        <p:cTn id="63" dur="26">
                                          <p:stCondLst>
                                            <p:cond delay="1312"/>
                                          </p:stCondLst>
                                        </p:cTn>
                                        <p:tgtEl>
                                          <p:spTgt spid="7">
                                            <p:txEl>
                                              <p:pRg st="0" end="0"/>
                                            </p:txEl>
                                          </p:spTgt>
                                        </p:tgtEl>
                                      </p:cBhvr>
                                      <p:to x="100000" y="80000"/>
                                    </p:animScale>
                                    <p:animScale>
                                      <p:cBhvr>
                                        <p:cTn id="64" dur="166" decel="50000">
                                          <p:stCondLst>
                                            <p:cond delay="1338"/>
                                          </p:stCondLst>
                                        </p:cTn>
                                        <p:tgtEl>
                                          <p:spTgt spid="7">
                                            <p:txEl>
                                              <p:pRg st="0" end="0"/>
                                            </p:txEl>
                                          </p:spTgt>
                                        </p:tgtEl>
                                      </p:cBhvr>
                                      <p:to x="100000" y="100000"/>
                                    </p:animScale>
                                    <p:animScale>
                                      <p:cBhvr>
                                        <p:cTn id="65" dur="26">
                                          <p:stCondLst>
                                            <p:cond delay="1642"/>
                                          </p:stCondLst>
                                        </p:cTn>
                                        <p:tgtEl>
                                          <p:spTgt spid="7">
                                            <p:txEl>
                                              <p:pRg st="0" end="0"/>
                                            </p:txEl>
                                          </p:spTgt>
                                        </p:tgtEl>
                                      </p:cBhvr>
                                      <p:to x="100000" y="90000"/>
                                    </p:animScale>
                                    <p:animScale>
                                      <p:cBhvr>
                                        <p:cTn id="66" dur="166" decel="50000">
                                          <p:stCondLst>
                                            <p:cond delay="1668"/>
                                          </p:stCondLst>
                                        </p:cTn>
                                        <p:tgtEl>
                                          <p:spTgt spid="7">
                                            <p:txEl>
                                              <p:pRg st="0" end="0"/>
                                            </p:txEl>
                                          </p:spTgt>
                                        </p:tgtEl>
                                      </p:cBhvr>
                                      <p:to x="100000" y="100000"/>
                                    </p:animScale>
                                    <p:animScale>
                                      <p:cBhvr>
                                        <p:cTn id="67" dur="26">
                                          <p:stCondLst>
                                            <p:cond delay="1808"/>
                                          </p:stCondLst>
                                        </p:cTn>
                                        <p:tgtEl>
                                          <p:spTgt spid="7">
                                            <p:txEl>
                                              <p:pRg st="0" end="0"/>
                                            </p:txEl>
                                          </p:spTgt>
                                        </p:tgtEl>
                                      </p:cBhvr>
                                      <p:to x="100000" y="95000"/>
                                    </p:animScale>
                                    <p:animScale>
                                      <p:cBhvr>
                                        <p:cTn id="68"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548680"/>
            <a:ext cx="7776864" cy="1080120"/>
          </a:xfrm>
          <a:solidFill>
            <a:schemeClr val="accent2">
              <a:lumMod val="60000"/>
              <a:lumOff val="40000"/>
              <a:alpha val="63000"/>
            </a:schemeClr>
          </a:solidFill>
        </p:spPr>
        <p:txBody>
          <a:bodyPr>
            <a:noAutofit/>
          </a:bodyPr>
          <a:lstStyle/>
          <a:p>
            <a:pPr algn="ctr"/>
            <a:r>
              <a:rPr lang="el-GR" b="1" dirty="0" smtClean="0">
                <a:solidFill>
                  <a:schemeClr val="tx1"/>
                </a:solidFill>
              </a:rPr>
              <a:t>ΙΙΙ. Έρευνα</a:t>
            </a:r>
            <a:endParaRPr lang="el-GR" sz="4000" b="1" dirty="0">
              <a:solidFill>
                <a:schemeClr val="tx1"/>
              </a:solidFill>
            </a:endParaRPr>
          </a:p>
        </p:txBody>
      </p:sp>
      <p:sp>
        <p:nvSpPr>
          <p:cNvPr id="4" name="9 - Ορθογώνιο"/>
          <p:cNvSpPr/>
          <p:nvPr/>
        </p:nvSpPr>
        <p:spPr>
          <a:xfrm>
            <a:off x="681814" y="2132856"/>
            <a:ext cx="7632848" cy="3539430"/>
          </a:xfrm>
          <a:prstGeom prst="rect">
            <a:avLst/>
          </a:prstGeom>
        </p:spPr>
        <p:txBody>
          <a:bodyPr wrap="square">
            <a:spAutoFit/>
          </a:bodyPr>
          <a:lstStyle/>
          <a:p>
            <a:r>
              <a:rPr lang="el-GR" sz="3200" u="sng" dirty="0" smtClean="0">
                <a:solidFill>
                  <a:srgbClr val="B9767F"/>
                </a:solidFill>
              </a:rPr>
              <a:t>Μέθοδος </a:t>
            </a:r>
            <a:r>
              <a:rPr lang="el-GR" sz="3200" u="sng" dirty="0">
                <a:solidFill>
                  <a:srgbClr val="B9767F"/>
                </a:solidFill>
              </a:rPr>
              <a:t>διερεύνησης του </a:t>
            </a:r>
            <a:r>
              <a:rPr lang="el-GR" sz="3200" u="sng" dirty="0" smtClean="0">
                <a:solidFill>
                  <a:srgbClr val="B9767F"/>
                </a:solidFill>
              </a:rPr>
              <a:t>θέματος:</a:t>
            </a:r>
            <a:endParaRPr lang="el-GR" sz="3200" u="sng" dirty="0">
              <a:solidFill>
                <a:srgbClr val="B9767F"/>
              </a:solidFill>
            </a:endParaRPr>
          </a:p>
          <a:p>
            <a:pPr marL="457200" indent="-457200">
              <a:buFont typeface="Arial" panose="020B0604020202020204" pitchFamily="34" charset="0"/>
              <a:buChar char="•"/>
            </a:pPr>
            <a:r>
              <a:rPr lang="el-GR" sz="3200" dirty="0" smtClean="0">
                <a:solidFill>
                  <a:schemeClr val="bg1"/>
                </a:solidFill>
              </a:rPr>
              <a:t>Ποιοτική Έρευνα</a:t>
            </a:r>
            <a:endParaRPr lang="el-GR" sz="3200" dirty="0">
              <a:solidFill>
                <a:schemeClr val="bg1"/>
              </a:solidFill>
            </a:endParaRPr>
          </a:p>
          <a:p>
            <a:pPr marL="457200" indent="-457200">
              <a:buFont typeface="Arial" panose="020B0604020202020204" pitchFamily="34" charset="0"/>
              <a:buChar char="•"/>
            </a:pPr>
            <a:r>
              <a:rPr lang="el-GR" sz="3200" dirty="0" smtClean="0">
                <a:solidFill>
                  <a:schemeClr val="bg1"/>
                </a:solidFill>
              </a:rPr>
              <a:t>Συμμετέχοντες: εν ενεργεία Νηπιαγωγοί</a:t>
            </a:r>
            <a:endParaRPr lang="el-GR" sz="3200" dirty="0">
              <a:solidFill>
                <a:schemeClr val="bg1"/>
              </a:solidFill>
            </a:endParaRPr>
          </a:p>
          <a:p>
            <a:pPr marL="457200" indent="-457200">
              <a:buFont typeface="Arial" panose="020B0604020202020204" pitchFamily="34" charset="0"/>
              <a:buChar char="•"/>
            </a:pPr>
            <a:r>
              <a:rPr lang="el-GR" sz="3200" dirty="0" smtClean="0">
                <a:solidFill>
                  <a:schemeClr val="bg1"/>
                </a:solidFill>
              </a:rPr>
              <a:t>Ερευνητικά εργαλεία: </a:t>
            </a:r>
            <a:r>
              <a:rPr lang="el-GR" sz="3200" dirty="0" err="1" smtClean="0">
                <a:solidFill>
                  <a:schemeClr val="bg1"/>
                </a:solidFill>
              </a:rPr>
              <a:t>Ημιδομημένες</a:t>
            </a:r>
            <a:r>
              <a:rPr lang="el-GR" sz="3200" dirty="0" smtClean="0">
                <a:solidFill>
                  <a:schemeClr val="bg1"/>
                </a:solidFill>
              </a:rPr>
              <a:t> Συνεντεύξεις(ερευνητικά ερωτήματα), Ερωτηματολόγια(εκπαιδευτικό υλικό), Ανάλυση Περιεχομένου (</a:t>
            </a:r>
            <a:r>
              <a:rPr lang="en-US" sz="3200" dirty="0" smtClean="0">
                <a:solidFill>
                  <a:schemeClr val="bg1"/>
                </a:solidFill>
              </a:rPr>
              <a:t>Atlas)</a:t>
            </a:r>
            <a:endParaRPr lang="el-GR" sz="3200" dirty="0">
              <a:solidFill>
                <a:schemeClr val="bg1"/>
              </a:solidFill>
            </a:endParaRPr>
          </a:p>
        </p:txBody>
      </p:sp>
    </p:spTree>
    <p:extLst>
      <p:ext uri="{BB962C8B-B14F-4D97-AF65-F5344CB8AC3E}">
        <p14:creationId xmlns:p14="http://schemas.microsoft.com/office/powerpoint/2010/main" val="1813676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6697" y="404664"/>
            <a:ext cx="8259098" cy="1018035"/>
          </a:xfrm>
          <a:solidFill>
            <a:schemeClr val="accent2">
              <a:lumMod val="60000"/>
              <a:lumOff val="40000"/>
              <a:alpha val="74000"/>
            </a:schemeClr>
          </a:solidFill>
        </p:spPr>
        <p:txBody>
          <a:bodyPr>
            <a:noAutofit/>
          </a:bodyPr>
          <a:lstStyle/>
          <a:p>
            <a:pPr algn="ctr"/>
            <a:r>
              <a:rPr lang="el-GR" b="1" dirty="0" smtClean="0">
                <a:solidFill>
                  <a:schemeClr val="tx1"/>
                </a:solidFill>
              </a:rPr>
              <a:t>5.  Αποτελέσματα</a:t>
            </a:r>
            <a:endParaRPr lang="el-GR" sz="2400" b="1" dirty="0"/>
          </a:p>
        </p:txBody>
      </p:sp>
      <p:sp>
        <p:nvSpPr>
          <p:cNvPr id="3" name="Θέση περιεχομένου 2"/>
          <p:cNvSpPr>
            <a:spLocks noGrp="1"/>
          </p:cNvSpPr>
          <p:nvPr>
            <p:ph idx="1"/>
          </p:nvPr>
        </p:nvSpPr>
        <p:spPr>
          <a:xfrm>
            <a:off x="486697" y="1844824"/>
            <a:ext cx="8244349" cy="4608512"/>
          </a:xfrm>
        </p:spPr>
        <p:txBody>
          <a:bodyPr/>
          <a:lstStyle/>
          <a:p>
            <a:pPr marL="457200" lvl="0" indent="-457200">
              <a:spcBef>
                <a:spcPts val="0"/>
              </a:spcBef>
              <a:buFont typeface="+mj-lt"/>
              <a:buAutoNum type="alphaUcPeriod"/>
            </a:pPr>
            <a:r>
              <a:rPr lang="el-GR" sz="2400" b="1" dirty="0">
                <a:solidFill>
                  <a:prstClr val="white"/>
                </a:solidFill>
              </a:rPr>
              <a:t>Βασικά Ερευνητικά ερωτήματα:</a:t>
            </a:r>
          </a:p>
          <a:p>
            <a:pPr marL="0" lvl="0" indent="0">
              <a:spcBef>
                <a:spcPts val="0"/>
              </a:spcBef>
              <a:buNone/>
            </a:pPr>
            <a:endParaRPr lang="el-GR" sz="2400" b="1" dirty="0">
              <a:solidFill>
                <a:prstClr val="white"/>
              </a:solidFill>
            </a:endParaRPr>
          </a:p>
          <a:p>
            <a:pPr marL="514350" lvl="0" indent="-514350">
              <a:spcBef>
                <a:spcPts val="0"/>
              </a:spcBef>
              <a:buFont typeface="+mj-lt"/>
              <a:buAutoNum type="arabicPeriod"/>
            </a:pPr>
            <a:r>
              <a:rPr lang="el-GR" sz="2400" b="1" dirty="0">
                <a:solidFill>
                  <a:prstClr val="white"/>
                </a:solidFill>
              </a:rPr>
              <a:t>Είναι εφικτή η προσέγγιση των Εικαστικών Τεχνών στην Προσχολική Αγωγή μέσω ΕξΑΕ</a:t>
            </a:r>
            <a:r>
              <a:rPr lang="el-GR" sz="2400" b="1" dirty="0" smtClean="0">
                <a:solidFill>
                  <a:prstClr val="white"/>
                </a:solidFill>
              </a:rPr>
              <a:t>;</a:t>
            </a:r>
            <a:r>
              <a:rPr lang="el-GR" sz="2400" dirty="0">
                <a:latin typeface="Times New Roman" panose="02020603050405020304" pitchFamily="18" charset="0"/>
                <a:ea typeface="Calibri" panose="020F0502020204030204" pitchFamily="34" charset="0"/>
              </a:rPr>
              <a:t> </a:t>
            </a:r>
            <a:r>
              <a:rPr lang="el-GR" sz="2400" b="1" dirty="0">
                <a:solidFill>
                  <a:srgbClr val="B9767F"/>
                </a:solidFill>
                <a:latin typeface="Times New Roman" panose="02020603050405020304" pitchFamily="18" charset="0"/>
                <a:ea typeface="Calibri" panose="020F0502020204030204" pitchFamily="34" charset="0"/>
              </a:rPr>
              <a:t>Οι συμμετέχουσες απάντησαν πως μπορούν να πραγματοποιηθούν ωστόσο όλες είχαν ενδοιασμούς</a:t>
            </a:r>
            <a:r>
              <a:rPr lang="el-GR" sz="2400" b="1" dirty="0" smtClean="0">
                <a:solidFill>
                  <a:srgbClr val="B9767F"/>
                </a:solidFill>
                <a:latin typeface="Times New Roman" panose="02020603050405020304" pitchFamily="18" charset="0"/>
                <a:ea typeface="Calibri" panose="020F0502020204030204" pitchFamily="34" charset="0"/>
              </a:rPr>
              <a:t>.</a:t>
            </a:r>
            <a:endParaRPr lang="el-GR" sz="2400" b="1" dirty="0" smtClean="0">
              <a:solidFill>
                <a:srgbClr val="B9767F"/>
              </a:solidFill>
            </a:endParaRPr>
          </a:p>
          <a:p>
            <a:pPr marL="514350" lvl="0" indent="-514350">
              <a:spcBef>
                <a:spcPts val="0"/>
              </a:spcBef>
              <a:buFont typeface="+mj-lt"/>
              <a:buAutoNum type="arabicPeriod"/>
            </a:pPr>
            <a:endParaRPr lang="el-GR" sz="2400" b="1" dirty="0">
              <a:solidFill>
                <a:prstClr val="white"/>
              </a:solidFill>
            </a:endParaRPr>
          </a:p>
          <a:p>
            <a:pPr marL="0" indent="0">
              <a:buNone/>
            </a:pPr>
            <a:endParaRPr lang="el-GR" dirty="0"/>
          </a:p>
        </p:txBody>
      </p:sp>
    </p:spTree>
    <p:extLst>
      <p:ext uri="{BB962C8B-B14F-4D97-AF65-F5344CB8AC3E}">
        <p14:creationId xmlns:p14="http://schemas.microsoft.com/office/powerpoint/2010/main" val="3835095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01446" y="1412776"/>
            <a:ext cx="8244349" cy="4919199"/>
          </a:xfrm>
        </p:spPr>
        <p:txBody>
          <a:bodyPr/>
          <a:lstStyle/>
          <a:p>
            <a:pPr marL="514350" lvl="0" indent="-514350">
              <a:spcBef>
                <a:spcPts val="0"/>
              </a:spcBef>
              <a:buFont typeface="+mj-lt"/>
              <a:buAutoNum type="arabicPeriod" startAt="2"/>
            </a:pPr>
            <a:r>
              <a:rPr lang="el-GR" sz="2400" b="1" dirty="0">
                <a:solidFill>
                  <a:prstClr val="white"/>
                </a:solidFill>
              </a:rPr>
              <a:t>Ποιοι παράγοντες διαμορφώνουν μια θετική ή αρνητική διάσταση στη διδασκαλία των Εικαστικών Τεχνών μέσω ΕξΑΕ;</a:t>
            </a:r>
          </a:p>
          <a:p>
            <a:pPr marL="0" indent="0">
              <a:buNone/>
            </a:pPr>
            <a:endParaRPr lang="el-GR" dirty="0"/>
          </a:p>
        </p:txBody>
      </p:sp>
      <p:pic>
        <p:nvPicPr>
          <p:cNvPr id="4" name="Εικόνα 3"/>
          <p:cNvPicPr>
            <a:picLocks noChangeAspect="1"/>
          </p:cNvPicPr>
          <p:nvPr/>
        </p:nvPicPr>
        <p:blipFill>
          <a:blip r:embed="rId2">
            <a:extLst>
              <a:ext uri="{BEBA8EAE-BF5A-486C-A8C5-ECC9F3942E4B}">
                <a14:imgProps xmlns:a14="http://schemas.microsoft.com/office/drawing/2010/main">
                  <a14:imgLayer r:embed="rId3">
                    <a14:imgEffect>
                      <a14:artisticTexturizer/>
                    </a14:imgEffect>
                    <a14:imgEffect>
                      <a14:colorTemperature colorTemp="11200"/>
                    </a14:imgEffect>
                  </a14:imgLayer>
                </a14:imgProps>
              </a:ext>
            </a:extLst>
          </a:blip>
          <a:stretch>
            <a:fillRect/>
          </a:stretch>
        </p:blipFill>
        <p:spPr>
          <a:xfrm>
            <a:off x="3417429" y="2564904"/>
            <a:ext cx="5328366" cy="4212701"/>
          </a:xfrm>
          <a:prstGeom prst="rect">
            <a:avLst/>
          </a:prstGeom>
          <a:effectLst>
            <a:glow>
              <a:schemeClr val="accent1">
                <a:alpha val="60000"/>
              </a:schemeClr>
            </a:glow>
            <a:softEdge rad="0"/>
          </a:effectLst>
        </p:spPr>
      </p:pic>
    </p:spTree>
    <p:extLst>
      <p:ext uri="{BB962C8B-B14F-4D97-AF65-F5344CB8AC3E}">
        <p14:creationId xmlns:p14="http://schemas.microsoft.com/office/powerpoint/2010/main" val="3084478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6697" y="404664"/>
            <a:ext cx="8259098" cy="1018035"/>
          </a:xfrm>
          <a:solidFill>
            <a:schemeClr val="accent2">
              <a:lumMod val="60000"/>
              <a:lumOff val="40000"/>
              <a:alpha val="74000"/>
            </a:schemeClr>
          </a:solidFill>
        </p:spPr>
        <p:txBody>
          <a:bodyPr>
            <a:noAutofit/>
          </a:bodyPr>
          <a:lstStyle/>
          <a:p>
            <a:pPr algn="ctr"/>
            <a:r>
              <a:rPr lang="el-GR" b="1" dirty="0" smtClean="0">
                <a:solidFill>
                  <a:schemeClr val="tx1"/>
                </a:solidFill>
              </a:rPr>
              <a:t>5.  Αποτελέσματα</a:t>
            </a:r>
            <a:endParaRPr lang="el-GR" sz="2400" b="1" dirty="0"/>
          </a:p>
        </p:txBody>
      </p:sp>
      <p:sp>
        <p:nvSpPr>
          <p:cNvPr id="3" name="Θέση περιεχομένου 2"/>
          <p:cNvSpPr>
            <a:spLocks noGrp="1"/>
          </p:cNvSpPr>
          <p:nvPr>
            <p:ph idx="1"/>
          </p:nvPr>
        </p:nvSpPr>
        <p:spPr/>
        <p:txBody>
          <a:bodyPr>
            <a:normAutofit/>
          </a:bodyPr>
          <a:lstStyle/>
          <a:p>
            <a:pPr marL="0" lvl="0" indent="0">
              <a:spcBef>
                <a:spcPts val="0"/>
              </a:spcBef>
              <a:buNone/>
            </a:pPr>
            <a:r>
              <a:rPr lang="el-GR" sz="2400" b="1" dirty="0" smtClean="0">
                <a:solidFill>
                  <a:prstClr val="white"/>
                </a:solidFill>
              </a:rPr>
              <a:t>Επιμέρους </a:t>
            </a:r>
            <a:r>
              <a:rPr lang="el-GR" sz="2400" b="1" dirty="0">
                <a:solidFill>
                  <a:prstClr val="white"/>
                </a:solidFill>
              </a:rPr>
              <a:t>Ερευνητικά </a:t>
            </a:r>
            <a:r>
              <a:rPr lang="el-GR" sz="2400" b="1" dirty="0" smtClean="0">
                <a:solidFill>
                  <a:prstClr val="white"/>
                </a:solidFill>
              </a:rPr>
              <a:t>ερωτήματα:</a:t>
            </a:r>
            <a:endParaRPr lang="el-GR" sz="2400" b="1" dirty="0">
              <a:solidFill>
                <a:prstClr val="white"/>
              </a:solidFill>
            </a:endParaRPr>
          </a:p>
          <a:p>
            <a:pPr lvl="0">
              <a:buFont typeface="+mj-lt"/>
              <a:buAutoNum type="arabicPeriod" startAt="3"/>
            </a:pPr>
            <a:r>
              <a:rPr lang="el-GR" sz="2400" dirty="0">
                <a:solidFill>
                  <a:prstClr val="white"/>
                </a:solidFill>
              </a:rPr>
              <a:t>Με ποιους τρόπους τα παιδιά προσχολικής ηλικίας έρχονται σε επαφή με τις Τέχνες στο Νηπιαγωγείο</a:t>
            </a:r>
            <a:r>
              <a:rPr lang="el-GR" sz="2400" i="1" dirty="0" smtClean="0">
                <a:solidFill>
                  <a:prstClr val="white"/>
                </a:solidFill>
              </a:rPr>
              <a:t>; </a:t>
            </a:r>
            <a:r>
              <a:rPr lang="el-GR" sz="2000" b="1" i="1" dirty="0" smtClean="0">
                <a:solidFill>
                  <a:srgbClr val="B8787B"/>
                </a:solidFill>
              </a:rPr>
              <a:t>«Τα παιδιά μέσα από τις ζωγραφιές και τα παραμύθια αλλά και τις χειροτεχνίες έρχονται σε επαφή με τις τέχνες». </a:t>
            </a:r>
            <a:endParaRPr lang="el-GR" sz="2000" b="1" i="1" dirty="0">
              <a:solidFill>
                <a:srgbClr val="B8787B"/>
              </a:solidFill>
            </a:endParaRPr>
          </a:p>
          <a:p>
            <a:pPr lvl="0">
              <a:buFont typeface="+mj-lt"/>
              <a:buAutoNum type="arabicPeriod" startAt="3"/>
            </a:pPr>
            <a:r>
              <a:rPr lang="el-GR" sz="2400" dirty="0">
                <a:solidFill>
                  <a:prstClr val="white"/>
                </a:solidFill>
              </a:rPr>
              <a:t>Ποιες είναι οι απόψεις των εκπαιδευτικών για τις Τέχνες και την επιρροή τους στα παιδιά</a:t>
            </a:r>
            <a:r>
              <a:rPr lang="el-GR" sz="2400" dirty="0" smtClean="0">
                <a:solidFill>
                  <a:prstClr val="white"/>
                </a:solidFill>
              </a:rPr>
              <a:t>; </a:t>
            </a:r>
            <a:r>
              <a:rPr lang="el-GR" sz="2000" b="1" i="1" dirty="0">
                <a:solidFill>
                  <a:srgbClr val="B9767F"/>
                </a:solidFill>
              </a:rPr>
              <a:t>«τα παιδιά μαθαίνουν να </a:t>
            </a:r>
            <a:r>
              <a:rPr lang="el-GR" sz="2000" b="1" i="1" dirty="0" smtClean="0">
                <a:solidFill>
                  <a:srgbClr val="B9767F"/>
                </a:solidFill>
              </a:rPr>
              <a:t>εκφράζονται </a:t>
            </a:r>
            <a:r>
              <a:rPr lang="el-GR" sz="2000" b="1" i="1" dirty="0">
                <a:solidFill>
                  <a:srgbClr val="B9767F"/>
                </a:solidFill>
              </a:rPr>
              <a:t>και έτσι εξισορροπείται η ψυχολογία </a:t>
            </a:r>
            <a:r>
              <a:rPr lang="el-GR" sz="2000" b="1" i="1" dirty="0" smtClean="0">
                <a:solidFill>
                  <a:srgbClr val="B9767F"/>
                </a:solidFill>
              </a:rPr>
              <a:t>τους»...                    «</a:t>
            </a:r>
            <a:r>
              <a:rPr lang="el-GR" sz="2000" b="1" i="1" dirty="0">
                <a:solidFill>
                  <a:srgbClr val="B9767F"/>
                </a:solidFill>
              </a:rPr>
              <a:t>είναι απαραίτητες ώστε να μπορέσουν τα παιδιά της προσχολικής </a:t>
            </a:r>
            <a:r>
              <a:rPr lang="el-GR" sz="2000" b="1" i="1" dirty="0" smtClean="0">
                <a:solidFill>
                  <a:srgbClr val="B9767F"/>
                </a:solidFill>
              </a:rPr>
              <a:t>   ηλικίας </a:t>
            </a:r>
            <a:r>
              <a:rPr lang="el-GR" sz="2000" b="1" i="1" dirty="0">
                <a:solidFill>
                  <a:srgbClr val="B9767F"/>
                </a:solidFill>
              </a:rPr>
              <a:t>να δημιουργήσουν έναν ολοκληρωμένο χαρακτήρα και μια ισορροπημένη προσωπικότητα»</a:t>
            </a:r>
          </a:p>
        </p:txBody>
      </p:sp>
    </p:spTree>
    <p:extLst>
      <p:ext uri="{BB962C8B-B14F-4D97-AF65-F5344CB8AC3E}">
        <p14:creationId xmlns:p14="http://schemas.microsoft.com/office/powerpoint/2010/main" val="3031306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6697" y="404664"/>
            <a:ext cx="8259098" cy="1018035"/>
          </a:xfrm>
          <a:solidFill>
            <a:schemeClr val="accent2">
              <a:lumMod val="60000"/>
              <a:lumOff val="40000"/>
              <a:alpha val="74000"/>
            </a:schemeClr>
          </a:solidFill>
        </p:spPr>
        <p:txBody>
          <a:bodyPr>
            <a:noAutofit/>
          </a:bodyPr>
          <a:lstStyle/>
          <a:p>
            <a:pPr algn="ctr"/>
            <a:r>
              <a:rPr lang="el-GR" b="1" dirty="0" smtClean="0">
                <a:solidFill>
                  <a:schemeClr val="tx1"/>
                </a:solidFill>
              </a:rPr>
              <a:t>5.  Αποτελέσματα</a:t>
            </a:r>
            <a:endParaRPr lang="el-GR" sz="2400" b="1" dirty="0"/>
          </a:p>
        </p:txBody>
      </p:sp>
      <p:sp>
        <p:nvSpPr>
          <p:cNvPr id="3" name="Θέση περιεχομένου 2"/>
          <p:cNvSpPr>
            <a:spLocks noGrp="1"/>
          </p:cNvSpPr>
          <p:nvPr>
            <p:ph idx="1"/>
          </p:nvPr>
        </p:nvSpPr>
        <p:spPr/>
        <p:txBody>
          <a:bodyPr>
            <a:normAutofit/>
          </a:bodyPr>
          <a:lstStyle/>
          <a:p>
            <a:pPr marL="457200" lvl="0" indent="-457200">
              <a:buFont typeface="+mj-lt"/>
              <a:buAutoNum type="arabicPeriod" startAt="5"/>
            </a:pPr>
            <a:r>
              <a:rPr lang="el-GR" sz="2400" dirty="0" smtClean="0">
                <a:solidFill>
                  <a:prstClr val="white"/>
                </a:solidFill>
              </a:rPr>
              <a:t>Ποιες </a:t>
            </a:r>
            <a:r>
              <a:rPr lang="el-GR" sz="2400" dirty="0">
                <a:solidFill>
                  <a:prstClr val="white"/>
                </a:solidFill>
              </a:rPr>
              <a:t>αλλαγές θα μπορούσαν να γίνουν για να ενισχυθεί το πρόγραμμα σπουδών με Τέχνες</a:t>
            </a:r>
            <a:r>
              <a:rPr lang="el-GR" sz="2400" dirty="0" smtClean="0">
                <a:solidFill>
                  <a:prstClr val="white"/>
                </a:solidFill>
              </a:rPr>
              <a:t>;</a:t>
            </a:r>
          </a:p>
          <a:p>
            <a:pPr marL="0" lvl="0" indent="0">
              <a:buNone/>
            </a:pPr>
            <a:r>
              <a:rPr lang="el-GR" sz="2400" i="1" dirty="0" smtClean="0">
                <a:solidFill>
                  <a:srgbClr val="B9767F"/>
                </a:solidFill>
                <a:latin typeface="Times New Roman" panose="02020603050405020304" pitchFamily="18" charset="0"/>
                <a:ea typeface="Calibri" panose="020F0502020204030204" pitchFamily="34" charset="0"/>
              </a:rPr>
              <a:t>«Η </a:t>
            </a:r>
            <a:r>
              <a:rPr lang="el-GR" sz="2400" i="1" dirty="0">
                <a:solidFill>
                  <a:srgbClr val="B9767F"/>
                </a:solidFill>
                <a:latin typeface="Times New Roman" panose="02020603050405020304" pitchFamily="18" charset="0"/>
                <a:ea typeface="Calibri" panose="020F0502020204030204" pitchFamily="34" charset="0"/>
              </a:rPr>
              <a:t>αύξηση της χρηματοδότησης από την Κυβέρνηση προς τη Παιδεία και τη προσχολική αγωγή, θα έδινε στους νηπιαγωγούς την ευκαιρία να εφαρμόσουν πολλές δράσεις εντός αλλά και εκτός του σχολείου ώστε να μπορέσουν να αναπτύξουν νέους τρόπους και πιο </a:t>
            </a:r>
            <a:r>
              <a:rPr lang="el-GR" sz="2400" i="1" dirty="0" err="1">
                <a:solidFill>
                  <a:srgbClr val="B9767F"/>
                </a:solidFill>
                <a:latin typeface="Times New Roman" panose="02020603050405020304" pitchFamily="18" charset="0"/>
                <a:ea typeface="Calibri" panose="020F0502020204030204" pitchFamily="34" charset="0"/>
              </a:rPr>
              <a:t>διαδραστικούς</a:t>
            </a:r>
            <a:r>
              <a:rPr lang="el-GR" sz="2400" i="1" dirty="0">
                <a:solidFill>
                  <a:srgbClr val="B9767F"/>
                </a:solidFill>
                <a:latin typeface="Times New Roman" panose="02020603050405020304" pitchFamily="18" charset="0"/>
                <a:ea typeface="Calibri" panose="020F0502020204030204" pitchFamily="34" charset="0"/>
              </a:rPr>
              <a:t> σχετικά με τη </a:t>
            </a:r>
            <a:r>
              <a:rPr lang="el-GR" sz="2400" i="1" dirty="0" smtClean="0">
                <a:solidFill>
                  <a:srgbClr val="B9767F"/>
                </a:solidFill>
                <a:latin typeface="Times New Roman" panose="02020603050405020304" pitchFamily="18" charset="0"/>
                <a:ea typeface="Calibri" panose="020F0502020204030204" pitchFamily="34" charset="0"/>
              </a:rPr>
              <a:t>τέχνη».</a:t>
            </a:r>
            <a:endParaRPr lang="el-GR" sz="2400" i="1" dirty="0">
              <a:solidFill>
                <a:srgbClr val="B9767F"/>
              </a:solidFill>
            </a:endParaRPr>
          </a:p>
          <a:p>
            <a:pPr marL="0" lvl="0" indent="0">
              <a:spcBef>
                <a:spcPts val="0"/>
              </a:spcBef>
              <a:buNone/>
            </a:pPr>
            <a:endParaRPr lang="el-GR" sz="2400" b="1" dirty="0">
              <a:solidFill>
                <a:prstClr val="white"/>
              </a:solidFill>
            </a:endParaRPr>
          </a:p>
          <a:p>
            <a:pPr marL="0" indent="0">
              <a:buNone/>
            </a:pPr>
            <a:endParaRPr lang="el-GR" dirty="0"/>
          </a:p>
        </p:txBody>
      </p:sp>
    </p:spTree>
    <p:extLst>
      <p:ext uri="{BB962C8B-B14F-4D97-AF65-F5344CB8AC3E}">
        <p14:creationId xmlns:p14="http://schemas.microsoft.com/office/powerpoint/2010/main" val="2744308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BEBA8EAE-BF5A-486C-A8C5-ECC9F3942E4B}">
                <a14:imgProps xmlns:a14="http://schemas.microsoft.com/office/drawing/2010/main">
                  <a14:imgLayer r:embed="rId3">
                    <a14:imgEffect>
                      <a14:artisticBlur radius="11"/>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96940" y="514470"/>
            <a:ext cx="6626227" cy="967132"/>
          </a:xfrm>
          <a:solidFill>
            <a:schemeClr val="accent2">
              <a:lumMod val="60000"/>
              <a:lumOff val="40000"/>
              <a:alpha val="74000"/>
            </a:schemeClr>
          </a:solidFill>
        </p:spPr>
        <p:txBody>
          <a:bodyPr>
            <a:noAutofit/>
          </a:bodyPr>
          <a:lstStyle/>
          <a:p>
            <a:pPr algn="ctr"/>
            <a:r>
              <a:rPr lang="el-GR" b="1" dirty="0" smtClean="0">
                <a:solidFill>
                  <a:schemeClr val="tx1"/>
                </a:solidFill>
              </a:rPr>
              <a:t>5.  Αποτελέσματα (Εκπαιδευτικό Υλικό)</a:t>
            </a:r>
            <a:endParaRPr lang="el-GR" sz="2400" b="1"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3100" dirty="0" smtClean="0"/>
              <a:t>Α. Υπάρχει </a:t>
            </a:r>
            <a:r>
              <a:rPr lang="el-GR" sz="3100" dirty="0"/>
              <a:t>Επιστημονική συνοχή και Τεκμηρίωση  του Ε.Υ.</a:t>
            </a:r>
          </a:p>
          <a:p>
            <a:pPr marL="0" indent="0">
              <a:buNone/>
            </a:pPr>
            <a:r>
              <a:rPr lang="el-GR" sz="3100" dirty="0"/>
              <a:t>Β. Το Ε.Υ. συμβάλει στην απλή και κατανοητή παρουσίαση του Γνωστικού Αντικειμένου;</a:t>
            </a:r>
          </a:p>
          <a:p>
            <a:pPr marL="0" indent="0">
              <a:buNone/>
            </a:pPr>
            <a:r>
              <a:rPr lang="el-GR" sz="3100" dirty="0"/>
              <a:t>Γ. Είναι το  Ε.Υ.  εύχρηστο;</a:t>
            </a:r>
          </a:p>
          <a:p>
            <a:pPr marL="0" indent="0">
              <a:buNone/>
            </a:pPr>
            <a:r>
              <a:rPr lang="el-GR" sz="3100" dirty="0"/>
              <a:t>Δ. Το Ε.Υ. υποστηρίζει - καθοδηγεί τον εκπαιδευόμενο στη μελέτη του;</a:t>
            </a:r>
          </a:p>
          <a:p>
            <a:pPr marL="0" indent="0">
              <a:buNone/>
            </a:pPr>
            <a:r>
              <a:rPr lang="el-GR" sz="3100" dirty="0"/>
              <a:t>Ε. Ο εκπαιδευόμενος υποστηρίζεται στην αλληλεπίδραση με το Ε.Υ. στη μελέτη του; </a:t>
            </a:r>
          </a:p>
          <a:p>
            <a:pPr marL="0" indent="0">
              <a:buNone/>
            </a:pPr>
            <a:r>
              <a:rPr lang="el-GR" sz="3100" dirty="0" err="1"/>
              <a:t>Στ</a:t>
            </a:r>
            <a:r>
              <a:rPr lang="el-GR" sz="3100" dirty="0"/>
              <a:t>. Το Ε.Υ. παρέχει δυνατότητα </a:t>
            </a:r>
            <a:r>
              <a:rPr lang="el-GR" sz="3100" dirty="0" err="1"/>
              <a:t>Αναστοχασμού</a:t>
            </a:r>
            <a:r>
              <a:rPr lang="el-GR" sz="3100" dirty="0"/>
              <a:t> - </a:t>
            </a:r>
            <a:r>
              <a:rPr lang="el-GR" sz="3100" dirty="0" err="1"/>
              <a:t>Αυτοαξιολόγησης</a:t>
            </a:r>
            <a:r>
              <a:rPr lang="el-GR" sz="3100" dirty="0"/>
              <a:t> στον εκπαιδευόμενο;</a:t>
            </a:r>
          </a:p>
          <a:p>
            <a:pPr marL="0" indent="0">
              <a:buNone/>
            </a:pPr>
            <a:r>
              <a:rPr lang="el-GR" sz="3100" dirty="0"/>
              <a:t>Ζ. Στο Ε.Υ. προσδιορίζονται με σαφήνεια ο Σκοπός και τα Προσδοκώμενα Αποτελέσματα;</a:t>
            </a:r>
          </a:p>
          <a:p>
            <a:pPr marL="0" indent="0">
              <a:buNone/>
            </a:pPr>
            <a:r>
              <a:rPr lang="el-GR" sz="3100" dirty="0"/>
              <a:t>Η. Το Ε.Υ. έχει δημιουργηθεί σύμφωνα με τις αρχές της </a:t>
            </a:r>
            <a:r>
              <a:rPr lang="el-GR" sz="3100" dirty="0" err="1"/>
              <a:t>Πολυμεσικής</a:t>
            </a:r>
            <a:r>
              <a:rPr lang="el-GR" sz="3100" dirty="0"/>
              <a:t> Μάθησης;</a:t>
            </a:r>
          </a:p>
          <a:p>
            <a:pPr marL="0" indent="0">
              <a:buNone/>
            </a:pPr>
            <a:endParaRPr lang="el-GR" dirty="0"/>
          </a:p>
        </p:txBody>
      </p:sp>
      <p:sp>
        <p:nvSpPr>
          <p:cNvPr id="5" name="Οβάλ 4"/>
          <p:cNvSpPr/>
          <p:nvPr/>
        </p:nvSpPr>
        <p:spPr>
          <a:xfrm>
            <a:off x="375354" y="1666715"/>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6" name="Οβάλ 5"/>
          <p:cNvSpPr/>
          <p:nvPr/>
        </p:nvSpPr>
        <p:spPr>
          <a:xfrm>
            <a:off x="393730" y="2250718"/>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7" name="Οβάλ 6"/>
          <p:cNvSpPr/>
          <p:nvPr/>
        </p:nvSpPr>
        <p:spPr>
          <a:xfrm>
            <a:off x="375355" y="2829418"/>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9" name="Οβάλ 8"/>
          <p:cNvSpPr/>
          <p:nvPr/>
        </p:nvSpPr>
        <p:spPr>
          <a:xfrm>
            <a:off x="425416" y="5050977"/>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10" name="Οβάλ 9"/>
          <p:cNvSpPr/>
          <p:nvPr/>
        </p:nvSpPr>
        <p:spPr>
          <a:xfrm>
            <a:off x="449041" y="5654943"/>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11" name="Οβάλ 10"/>
          <p:cNvSpPr/>
          <p:nvPr/>
        </p:nvSpPr>
        <p:spPr>
          <a:xfrm>
            <a:off x="382674" y="3213049"/>
            <a:ext cx="412895" cy="42554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12" name="Οβάλ 11"/>
          <p:cNvSpPr/>
          <p:nvPr/>
        </p:nvSpPr>
        <p:spPr>
          <a:xfrm>
            <a:off x="382675" y="3795171"/>
            <a:ext cx="412895" cy="4221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b="1">
              <a:ln w="22225">
                <a:solidFill>
                  <a:schemeClr val="accent2"/>
                </a:solidFill>
                <a:prstDash val="solid"/>
              </a:ln>
              <a:solidFill>
                <a:schemeClr val="accent2">
                  <a:lumMod val="40000"/>
                  <a:lumOff val="60000"/>
                </a:schemeClr>
              </a:solidFill>
            </a:endParaRPr>
          </a:p>
        </p:txBody>
      </p:sp>
      <p:sp>
        <p:nvSpPr>
          <p:cNvPr id="13" name="Διάγραμμα ροής: Λογικό &quot;ΚΑΙ&quot; 12"/>
          <p:cNvSpPr/>
          <p:nvPr/>
        </p:nvSpPr>
        <p:spPr>
          <a:xfrm>
            <a:off x="424040" y="4419562"/>
            <a:ext cx="414271" cy="432048"/>
          </a:xfrm>
          <a:prstGeom prst="flowChartSummingJunction">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1703783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heel(1)">
                                      <p:cBhvr>
                                        <p:cTn id="47" dur="20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heel(1)">
                                      <p:cBhvr>
                                        <p:cTn id="52" dur="2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heel(1)">
                                      <p:cBhvr>
                                        <p:cTn id="57" dur="20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heel(1)">
                                      <p:cBhvr>
                                        <p:cTn id="62" dur="20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1)">
                                      <p:cBhvr>
                                        <p:cTn id="67" dur="20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heel(1)">
                                      <p:cBhvr>
                                        <p:cTn id="72" dur="20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wheel(1)">
                                      <p:cBhvr>
                                        <p:cTn id="77" dur="2000"/>
                                        <p:tgtEl>
                                          <p:spTgt spid="9"/>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wheel(1)">
                                      <p:cBhvr>
                                        <p:cTn id="8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7"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Ευχαριστίες</a:t>
            </a:r>
            <a:br>
              <a:rPr lang="el-GR" dirty="0" smtClean="0"/>
            </a:br>
            <a:endParaRPr lang="el-GR" dirty="0"/>
          </a:p>
        </p:txBody>
      </p:sp>
      <p:sp>
        <p:nvSpPr>
          <p:cNvPr id="4" name="Θέση περιεχομένου 3"/>
          <p:cNvSpPr>
            <a:spLocks noGrp="1"/>
          </p:cNvSpPr>
          <p:nvPr>
            <p:ph idx="1"/>
          </p:nvPr>
        </p:nvSpPr>
        <p:spPr/>
        <p:txBody>
          <a:bodyPr/>
          <a:lstStyle/>
          <a:p>
            <a:pPr marL="0" indent="0">
              <a:buNone/>
            </a:pPr>
            <a:r>
              <a:rPr lang="el-GR" dirty="0" smtClean="0"/>
              <a:t>Στον αέναο δρόμο της γνώσης, το μονοπάτι του μεταπτυχιακού φτάνει στο τέλος του… </a:t>
            </a:r>
          </a:p>
          <a:p>
            <a:pPr marL="0" indent="0">
              <a:buNone/>
            </a:pPr>
            <a:r>
              <a:rPr lang="el-GR" dirty="0" smtClean="0"/>
              <a:t>Ευχαριστώ από καρδιάς όλους τους συνοδοιπόρους σε αυτό το μονοπάτι, τον καθένα ξεχωριστά για την πολύτιμη βοήθεια που μου προσέφερε.</a:t>
            </a:r>
            <a:endParaRPr lang="el-GR" dirty="0"/>
          </a:p>
        </p:txBody>
      </p:sp>
    </p:spTree>
    <p:extLst>
      <p:ext uri="{BB962C8B-B14F-4D97-AF65-F5344CB8AC3E}">
        <p14:creationId xmlns:p14="http://schemas.microsoft.com/office/powerpoint/2010/main" val="3510873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692696"/>
            <a:ext cx="7776864" cy="576064"/>
          </a:xfrm>
          <a:solidFill>
            <a:schemeClr val="accent2">
              <a:lumMod val="60000"/>
              <a:lumOff val="40000"/>
              <a:alpha val="76000"/>
            </a:schemeClr>
          </a:solidFill>
        </p:spPr>
        <p:txBody>
          <a:bodyPr>
            <a:noAutofit/>
          </a:bodyPr>
          <a:lstStyle/>
          <a:p>
            <a:pPr algn="ctr"/>
            <a:r>
              <a:rPr lang="el-GR" b="1" dirty="0">
                <a:solidFill>
                  <a:schemeClr val="tx1"/>
                </a:solidFill>
              </a:rPr>
              <a:t>6</a:t>
            </a:r>
            <a:r>
              <a:rPr lang="el-GR" sz="3600" b="1" dirty="0" smtClean="0">
                <a:solidFill>
                  <a:schemeClr val="tx1"/>
                </a:solidFill>
              </a:rPr>
              <a:t>.  Συμπεράσματα</a:t>
            </a:r>
            <a:endParaRPr lang="el-GR" sz="4000" b="1" dirty="0"/>
          </a:p>
        </p:txBody>
      </p:sp>
      <p:sp>
        <p:nvSpPr>
          <p:cNvPr id="4" name="9 - Ορθογώνιο"/>
          <p:cNvSpPr/>
          <p:nvPr/>
        </p:nvSpPr>
        <p:spPr>
          <a:xfrm>
            <a:off x="827584" y="1844824"/>
            <a:ext cx="7992888" cy="4585871"/>
          </a:xfrm>
          <a:prstGeom prst="rect">
            <a:avLst/>
          </a:prstGeom>
        </p:spPr>
        <p:txBody>
          <a:bodyPr wrap="square">
            <a:spAutoFit/>
          </a:bodyPr>
          <a:lstStyle/>
          <a:p>
            <a:r>
              <a:rPr lang="el-GR" sz="2800" u="sng" dirty="0" smtClean="0">
                <a:solidFill>
                  <a:srgbClr val="B5747D"/>
                </a:solidFill>
              </a:rPr>
              <a:t>Κυριότερα ευρήματα:</a:t>
            </a:r>
          </a:p>
          <a:p>
            <a:pPr marL="457200" indent="-457200">
              <a:buFont typeface="Arial" panose="020B0604020202020204" pitchFamily="34" charset="0"/>
              <a:buChar char="•"/>
            </a:pPr>
            <a:r>
              <a:rPr lang="el-GR" sz="2400" dirty="0" smtClean="0">
                <a:solidFill>
                  <a:schemeClr val="bg1"/>
                </a:solidFill>
              </a:rPr>
              <a:t>Φαίνεται ότι το μάθημα των Εικαστικών μπορεί να προσεγγισθεί μέσω της ΕξΑΕ.</a:t>
            </a:r>
          </a:p>
          <a:p>
            <a:pPr marL="457200" indent="-457200">
              <a:buFont typeface="Arial" panose="020B0604020202020204" pitchFamily="34" charset="0"/>
              <a:buChar char="•"/>
            </a:pPr>
            <a:r>
              <a:rPr lang="el-GR" sz="2400" dirty="0" smtClean="0">
                <a:solidFill>
                  <a:schemeClr val="bg1"/>
                </a:solidFill>
              </a:rPr>
              <a:t>Ο ενδοιασμός των εκπαιδευτικών έγκειται στην έλλειψη αυτονομίας των παιδιών προσχολικής ηλικίας.</a:t>
            </a:r>
            <a:endParaRPr lang="en-US" sz="2400" dirty="0" smtClean="0">
              <a:solidFill>
                <a:schemeClr val="bg1"/>
              </a:solidFill>
            </a:endParaRPr>
          </a:p>
          <a:p>
            <a:pPr marL="457200" indent="-457200">
              <a:buFont typeface="Arial" panose="020B0604020202020204" pitchFamily="34" charset="0"/>
              <a:buChar char="•"/>
            </a:pPr>
            <a:r>
              <a:rPr lang="en-US" sz="2400" dirty="0" smtClean="0">
                <a:solidFill>
                  <a:schemeClr val="bg1"/>
                </a:solidFill>
              </a:rPr>
              <a:t>T</a:t>
            </a:r>
            <a:r>
              <a:rPr lang="el-GR" sz="2400" dirty="0" smtClean="0">
                <a:solidFill>
                  <a:schemeClr val="bg1"/>
                </a:solidFill>
              </a:rPr>
              <a:t>ο </a:t>
            </a:r>
            <a:r>
              <a:rPr lang="el-GR" sz="2400" dirty="0">
                <a:solidFill>
                  <a:schemeClr val="bg1"/>
                </a:solidFill>
              </a:rPr>
              <a:t>εκπαιδευτικό υλικό αντιμετωπίστηκε ως μια θετική πρόκληση από τους εκπαιδευτικούς. </a:t>
            </a:r>
            <a:endParaRPr lang="el-GR" sz="2400" dirty="0" smtClean="0">
              <a:solidFill>
                <a:schemeClr val="bg1"/>
              </a:solidFill>
            </a:endParaRPr>
          </a:p>
          <a:p>
            <a:pPr marL="457200" indent="-457200">
              <a:buFont typeface="Arial" panose="020B0604020202020204" pitchFamily="34" charset="0"/>
              <a:buChar char="•"/>
            </a:pPr>
            <a:r>
              <a:rPr lang="el-GR" sz="2400" dirty="0" smtClean="0">
                <a:solidFill>
                  <a:schemeClr val="bg1"/>
                </a:solidFill>
              </a:rPr>
              <a:t>Οι Τέχνες, σύμφωνα με τους εκπαιδευτικούς, έχουν θετική επιρροή στα παιδιά .</a:t>
            </a:r>
          </a:p>
          <a:p>
            <a:pPr marL="457200" indent="-457200">
              <a:buFont typeface="Arial" panose="020B0604020202020204" pitchFamily="34" charset="0"/>
              <a:buChar char="•"/>
            </a:pPr>
            <a:endParaRPr lang="en-US" sz="2400" dirty="0" smtClean="0">
              <a:solidFill>
                <a:schemeClr val="bg1"/>
              </a:solidFill>
            </a:endParaRPr>
          </a:p>
          <a:p>
            <a:pPr marL="457200" indent="-457200">
              <a:buFont typeface="Arial" panose="020B0604020202020204" pitchFamily="34" charset="0"/>
              <a:buChar char="•"/>
            </a:pPr>
            <a:endParaRPr lang="en-US" sz="2400" dirty="0" smtClean="0">
              <a:solidFill>
                <a:schemeClr val="bg1"/>
              </a:solidFill>
            </a:endParaRPr>
          </a:p>
          <a:p>
            <a:pPr marL="457200" indent="-457200">
              <a:buFont typeface="Arial" panose="020B0604020202020204" pitchFamily="34" charset="0"/>
              <a:buChar char="•"/>
            </a:pPr>
            <a:endParaRPr lang="el-GR" sz="2400" dirty="0">
              <a:solidFill>
                <a:schemeClr val="bg1"/>
              </a:solidFill>
            </a:endParaRPr>
          </a:p>
        </p:txBody>
      </p:sp>
    </p:spTree>
    <p:extLst>
      <p:ext uri="{BB962C8B-B14F-4D97-AF65-F5344CB8AC3E}">
        <p14:creationId xmlns:p14="http://schemas.microsoft.com/office/powerpoint/2010/main" val="1704983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p:cTn id="17"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4">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p:cTn id="22"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4">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p:cTn id="27"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01446" y="1628800"/>
            <a:ext cx="8244349" cy="4703175"/>
          </a:xfrm>
        </p:spPr>
        <p:txBody>
          <a:bodyPr/>
          <a:lstStyle/>
          <a:p>
            <a:pPr marL="0" indent="0">
              <a:buNone/>
            </a:pPr>
            <a:r>
              <a:rPr lang="el-GR" u="sng" dirty="0" smtClean="0">
                <a:solidFill>
                  <a:srgbClr val="B5747D"/>
                </a:solidFill>
              </a:rPr>
              <a:t>Περιορισμοί Έρευνας:</a:t>
            </a:r>
          </a:p>
          <a:p>
            <a:r>
              <a:rPr lang="el-GR" dirty="0" smtClean="0"/>
              <a:t>Η εξ αποστάσεως εκπαίδευση διαθέτει ελάχιστα ερευνητικά δεδομένα για την εφαρμογή της στην προσχολική εκπαίδευση.</a:t>
            </a:r>
          </a:p>
          <a:p>
            <a:r>
              <a:rPr lang="el-GR" dirty="0" smtClean="0"/>
              <a:t>Η Διδακτική Παρέμβαση δεν εφαρμόστηκε.</a:t>
            </a:r>
          </a:p>
          <a:p>
            <a:pPr marL="0" indent="0">
              <a:buNone/>
            </a:pPr>
            <a:r>
              <a:rPr lang="el-GR" u="sng" dirty="0" smtClean="0">
                <a:solidFill>
                  <a:srgbClr val="B5747D"/>
                </a:solidFill>
              </a:rPr>
              <a:t>Προτάσεις:</a:t>
            </a:r>
          </a:p>
          <a:p>
            <a:r>
              <a:rPr lang="el-GR" dirty="0" smtClean="0"/>
              <a:t>Θα είχε ενδιαφέρον να εφαρμοστεί η Διδακτική Παρέμβαση και να καταγραφούν τα αποτελέσματα από τους εκπαιδευτικούς και από τα παιδιά.</a:t>
            </a:r>
          </a:p>
          <a:p>
            <a:endParaRPr lang="el-GR" dirty="0"/>
          </a:p>
        </p:txBody>
      </p:sp>
    </p:spTree>
    <p:extLst>
      <p:ext uri="{BB962C8B-B14F-4D97-AF65-F5344CB8AC3E}">
        <p14:creationId xmlns:p14="http://schemas.microsoft.com/office/powerpoint/2010/main" val="2622089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3" end="3"/>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0"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6697" y="188640"/>
            <a:ext cx="8259098" cy="1018035"/>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86697" y="1208347"/>
            <a:ext cx="8244349" cy="5244989"/>
          </a:xfrm>
        </p:spPr>
        <p:txBody>
          <a:bodyPr>
            <a:normAutofit/>
          </a:bodyPr>
          <a:lstStyle/>
          <a:p>
            <a:r>
              <a:rPr lang="el-GR" sz="1800" dirty="0" smtClean="0"/>
              <a:t>Νόμος </a:t>
            </a:r>
            <a:r>
              <a:rPr lang="el-GR" sz="1800" dirty="0" err="1" smtClean="0"/>
              <a:t>υπ΄αρ</a:t>
            </a:r>
            <a:r>
              <a:rPr lang="el-GR" sz="1800" dirty="0" smtClean="0"/>
              <a:t>.</a:t>
            </a:r>
            <a:r>
              <a:rPr lang="el-GR" sz="1800" dirty="0"/>
              <a:t> </a:t>
            </a:r>
            <a:r>
              <a:rPr lang="el-GR" sz="1800" dirty="0" smtClean="0"/>
              <a:t>1566/85,</a:t>
            </a:r>
            <a:r>
              <a:rPr lang="el-GR" sz="1800" i="1" dirty="0" smtClean="0"/>
              <a:t>Δομή και λειτουργία της πρωτοβάθμιας και δευτεροβάθμιας εκπαίδευσης και άλλες διατάξεις, </a:t>
            </a:r>
            <a:r>
              <a:rPr lang="el-GR" sz="1800" dirty="0" smtClean="0"/>
              <a:t>ΦΕΚ 167/Α’/30-9-1985</a:t>
            </a:r>
          </a:p>
          <a:p>
            <a:r>
              <a:rPr lang="el-GR" sz="1800" dirty="0" err="1" smtClean="0"/>
              <a:t>Λιοναράκης</a:t>
            </a:r>
            <a:r>
              <a:rPr lang="el-GR" sz="1800" dirty="0" smtClean="0"/>
              <a:t>, Α. (2005). Ανοικτή και εξ αποστάσεως εκπαίδευση και διαδικασίες μάθησης. </a:t>
            </a:r>
            <a:r>
              <a:rPr lang="el-GR" sz="1800" i="1" dirty="0" smtClean="0"/>
              <a:t>Στο </a:t>
            </a:r>
            <a:r>
              <a:rPr lang="el-GR" sz="1800" i="1" dirty="0" err="1" smtClean="0"/>
              <a:t>Λιοναράκης</a:t>
            </a:r>
            <a:r>
              <a:rPr lang="el-GR" sz="1800" i="1" dirty="0" smtClean="0"/>
              <a:t> (</a:t>
            </a:r>
            <a:r>
              <a:rPr lang="el-GR" sz="1800" i="1" dirty="0" err="1" smtClean="0"/>
              <a:t>Επιμ</a:t>
            </a:r>
            <a:r>
              <a:rPr lang="el-GR" sz="1800" i="1" dirty="0" smtClean="0"/>
              <a:t>.), Ανοικτή και εξ Αποστάσεως Εκπαίδευση. Παιδαγωγικές και Τεχνολογικές Εφαρμογές </a:t>
            </a:r>
            <a:r>
              <a:rPr lang="el-GR" sz="1800" dirty="0" smtClean="0"/>
              <a:t>(σελ. 13-38). </a:t>
            </a:r>
            <a:r>
              <a:rPr lang="el-GR" sz="1800" dirty="0" err="1" smtClean="0"/>
              <a:t>Πάτρα:ΕΑΠ</a:t>
            </a:r>
            <a:endParaRPr lang="el-GR" sz="1800" dirty="0" smtClean="0"/>
          </a:p>
          <a:p>
            <a:r>
              <a:rPr lang="el-GR" sz="1800" dirty="0" smtClean="0"/>
              <a:t> </a:t>
            </a:r>
            <a:r>
              <a:rPr lang="el-GR" sz="1800" i="1" dirty="0" err="1" smtClean="0"/>
              <a:t>Παιδωγωγική</a:t>
            </a:r>
            <a:r>
              <a:rPr lang="el-GR" sz="1800" i="1" dirty="0" smtClean="0"/>
              <a:t> &amp; Διδακτική Επάρκεια Συλλογή Κειμένων</a:t>
            </a:r>
            <a:r>
              <a:rPr lang="el-GR" sz="1800" dirty="0" smtClean="0"/>
              <a:t>. Κ. Γ. Καρράς(</a:t>
            </a:r>
            <a:r>
              <a:rPr lang="el-GR" sz="1800" dirty="0" err="1" smtClean="0"/>
              <a:t>Επιμ</a:t>
            </a:r>
            <a:r>
              <a:rPr lang="el-GR" sz="1800" dirty="0" smtClean="0"/>
              <a:t>). (</a:t>
            </a:r>
            <a:r>
              <a:rPr lang="el-GR" sz="1800" dirty="0" err="1" smtClean="0"/>
              <a:t>σελ</a:t>
            </a:r>
            <a:r>
              <a:rPr lang="el-GR" sz="1800" dirty="0" smtClean="0"/>
              <a:t> 293-305) Πανεπιστήμιο Κρήτης, Π.Τ.Δ.Ε. ,ΚΕΜΕΙΕΔΕ, Ρέθυμνο 2015</a:t>
            </a:r>
            <a:endParaRPr lang="en-US" sz="1800" dirty="0" smtClean="0"/>
          </a:p>
          <a:p>
            <a:r>
              <a:rPr lang="en-US" sz="1800" dirty="0" smtClean="0"/>
              <a:t>Williams, C. C., &amp; Chawla, L. (2016). </a:t>
            </a:r>
            <a:r>
              <a:rPr lang="en-US" sz="1800" dirty="0" err="1" smtClean="0"/>
              <a:t>Enviromental</a:t>
            </a:r>
            <a:r>
              <a:rPr lang="en-US" sz="1800" dirty="0" smtClean="0"/>
              <a:t> identity formation in </a:t>
            </a:r>
            <a:r>
              <a:rPr lang="en-US" sz="1800" dirty="0" err="1" smtClean="0"/>
              <a:t>nonformal</a:t>
            </a:r>
            <a:r>
              <a:rPr lang="en-US" sz="1800" dirty="0" smtClean="0"/>
              <a:t> environmental education programs. </a:t>
            </a:r>
            <a:r>
              <a:rPr lang="en-US" sz="1800" i="1" dirty="0" smtClean="0"/>
              <a:t>Environmental Education Research</a:t>
            </a:r>
            <a:r>
              <a:rPr lang="en-US" sz="1800" dirty="0" smtClean="0"/>
              <a:t>, 22(7), 978-1001</a:t>
            </a:r>
            <a:endParaRPr lang="el-GR" sz="1800" dirty="0" smtClean="0"/>
          </a:p>
          <a:p>
            <a:r>
              <a:rPr lang="en-US" sz="1800" dirty="0"/>
              <a:t>Mayer, R. (2001). Multimedia Learning. The Psychology of Learning and Motivation. Vol. 41, pp. 85-139.</a:t>
            </a:r>
            <a:endParaRPr lang="el-GR" sz="1800" dirty="0" smtClean="0"/>
          </a:p>
          <a:p>
            <a:r>
              <a:rPr lang="el-GR" sz="1800" dirty="0" smtClean="0"/>
              <a:t>Βέργου, Μ., </a:t>
            </a:r>
            <a:r>
              <a:rPr lang="el-GR" sz="1800" dirty="0" err="1" smtClean="0"/>
              <a:t>Κουτσούμπα</a:t>
            </a:r>
            <a:r>
              <a:rPr lang="el-GR" sz="1800" dirty="0" smtClean="0"/>
              <a:t>, Μ., &amp; </a:t>
            </a:r>
            <a:r>
              <a:rPr lang="el-GR" sz="1800" dirty="0" err="1" smtClean="0"/>
              <a:t>Μουζάκης</a:t>
            </a:r>
            <a:r>
              <a:rPr lang="el-GR" sz="1800" dirty="0" smtClean="0"/>
              <a:t>, Χ.(2016). Η συμπληρωματική εξ αποστάσεως εκπαίδευση στη </a:t>
            </a:r>
            <a:r>
              <a:rPr lang="el-GR" sz="1800" dirty="0"/>
              <a:t>ν</a:t>
            </a:r>
            <a:r>
              <a:rPr lang="el-GR" sz="1800" dirty="0" smtClean="0"/>
              <a:t>ηπιακή ηλικία μέσα από το παράδειγμα μιας έρευνας δράσης στη μουσειακή αγωγή. Ανοικτή Εκπαίδευση: το περιοδικό για την Ανοικτή και εξ Αποστάσεως </a:t>
            </a:r>
            <a:r>
              <a:rPr lang="el-GR" sz="1800" dirty="0" err="1" smtClean="0"/>
              <a:t>Εκαπίδευση</a:t>
            </a:r>
            <a:r>
              <a:rPr lang="el-GR" sz="1800" dirty="0" smtClean="0"/>
              <a:t> και την Εκπαιδευτική Τεχνολογία, 12(2), 24-39.</a:t>
            </a:r>
            <a:endParaRPr lang="el-GR" sz="1800" dirty="0"/>
          </a:p>
        </p:txBody>
      </p:sp>
    </p:spTree>
    <p:extLst>
      <p:ext uri="{BB962C8B-B14F-4D97-AF65-F5344CB8AC3E}">
        <p14:creationId xmlns:p14="http://schemas.microsoft.com/office/powerpoint/2010/main" val="2534144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9 - Ορθογώνιο"/>
          <p:cNvSpPr/>
          <p:nvPr/>
        </p:nvSpPr>
        <p:spPr>
          <a:xfrm>
            <a:off x="89063" y="6270521"/>
            <a:ext cx="7632848" cy="584775"/>
          </a:xfrm>
          <a:prstGeom prst="rect">
            <a:avLst/>
          </a:prstGeom>
        </p:spPr>
        <p:txBody>
          <a:bodyPr wrap="square">
            <a:spAutoFit/>
          </a:bodyPr>
          <a:lstStyle/>
          <a:p>
            <a:r>
              <a:rPr lang="el-GR" sz="3200" dirty="0">
                <a:solidFill>
                  <a:srgbClr val="DE5E51"/>
                </a:solidFill>
              </a:rPr>
              <a:t>Σας </a:t>
            </a:r>
            <a:r>
              <a:rPr lang="el-GR" sz="3200" dirty="0" smtClean="0">
                <a:solidFill>
                  <a:srgbClr val="DE5E51"/>
                </a:solidFill>
              </a:rPr>
              <a:t>ευχαριστώ πολύ </a:t>
            </a:r>
            <a:r>
              <a:rPr lang="el-GR" sz="3200" dirty="0">
                <a:solidFill>
                  <a:srgbClr val="DE5E51"/>
                </a:solidFill>
              </a:rPr>
              <a:t>για την προσοχή σας</a:t>
            </a:r>
          </a:p>
        </p:txBody>
      </p:sp>
    </p:spTree>
    <p:extLst>
      <p:ext uri="{BB962C8B-B14F-4D97-AF65-F5344CB8AC3E}">
        <p14:creationId xmlns:p14="http://schemas.microsoft.com/office/powerpoint/2010/main" val="102612084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xit" presetSubtype="0" fill="hold" grpId="0" nodeType="withEffect">
                                  <p:stCondLst>
                                    <p:cond delay="0"/>
                                  </p:stCondLst>
                                  <p:childTnLst>
                                    <p:anim calcmode="lin" valueType="num">
                                      <p:cBhvr>
                                        <p:cTn id="6" dur="15000"/>
                                        <p:tgtEl>
                                          <p:spTgt spid="4"/>
                                        </p:tgtEl>
                                        <p:attrNameLst>
                                          <p:attrName>ppt_x</p:attrName>
                                        </p:attrNameLst>
                                      </p:cBhvr>
                                      <p:tavLst>
                                        <p:tav tm="0">
                                          <p:val>
                                            <p:strVal val="ppt_x"/>
                                          </p:val>
                                        </p:tav>
                                        <p:tav tm="100000">
                                          <p:val>
                                            <p:strVal val="ppt_x"/>
                                          </p:val>
                                        </p:tav>
                                      </p:tavLst>
                                    </p:anim>
                                    <p:anim calcmode="lin" valueType="num">
                                      <p:cBhvr>
                                        <p:cTn id="7" dur="15000"/>
                                        <p:tgtEl>
                                          <p:spTgt spid="4"/>
                                        </p:tgtEl>
                                        <p:attrNameLst>
                                          <p:attrName>ppt_y</p:attrName>
                                        </p:attrNameLst>
                                      </p:cBhvr>
                                      <p:tavLst>
                                        <p:tav tm="0">
                                          <p:val>
                                            <p:strVal val="ppt_y-1"/>
                                          </p:val>
                                        </p:tav>
                                        <p:tav tm="100000">
                                          <p:val>
                                            <p:strVal val="ppt_y+1"/>
                                          </p:val>
                                        </p:tav>
                                      </p:tavLst>
                                    </p:anim>
                                    <p:set>
                                      <p:cBhvr>
                                        <p:cTn id="8" dur="1" fill="hold">
                                          <p:stCondLst>
                                            <p:cond delay="14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836712"/>
            <a:ext cx="8064896" cy="765652"/>
          </a:xfrm>
          <a:solidFill>
            <a:schemeClr val="accent2">
              <a:lumMod val="60000"/>
              <a:lumOff val="40000"/>
              <a:alpha val="66000"/>
            </a:schemeClr>
          </a:solidFill>
        </p:spPr>
        <p:txBody>
          <a:bodyPr>
            <a:noAutofit/>
          </a:bodyPr>
          <a:lstStyle/>
          <a:p>
            <a:pPr algn="ctr"/>
            <a:r>
              <a:rPr lang="el-GR" sz="3600" b="1" dirty="0">
                <a:solidFill>
                  <a:schemeClr val="tx1"/>
                </a:solidFill>
              </a:rPr>
              <a:t>1. </a:t>
            </a:r>
            <a:r>
              <a:rPr lang="el-GR" sz="3600" b="1" dirty="0" smtClean="0">
                <a:solidFill>
                  <a:schemeClr val="tx1"/>
                </a:solidFill>
              </a:rPr>
              <a:t>Σκοπός</a:t>
            </a:r>
            <a:endParaRPr lang="el-GR" sz="3600" b="1" dirty="0">
              <a:solidFill>
                <a:schemeClr val="tx1"/>
              </a:solidFill>
            </a:endParaRPr>
          </a:p>
        </p:txBody>
      </p:sp>
      <p:sp>
        <p:nvSpPr>
          <p:cNvPr id="4" name="9 - Ορθογώνιο"/>
          <p:cNvSpPr/>
          <p:nvPr/>
        </p:nvSpPr>
        <p:spPr>
          <a:xfrm>
            <a:off x="539552" y="1988840"/>
            <a:ext cx="8028892" cy="3785652"/>
          </a:xfrm>
          <a:prstGeom prst="rect">
            <a:avLst/>
          </a:prstGeom>
        </p:spPr>
        <p:txBody>
          <a:bodyPr wrap="square">
            <a:spAutoFit/>
          </a:bodyPr>
          <a:lstStyle/>
          <a:p>
            <a:r>
              <a:rPr lang="el-GR" sz="2400" b="1" dirty="0" smtClean="0">
                <a:solidFill>
                  <a:schemeClr val="bg1"/>
                </a:solidFill>
              </a:rPr>
              <a:t>Σκοπός</a:t>
            </a:r>
            <a:r>
              <a:rPr lang="el-GR" sz="2400" dirty="0" smtClean="0">
                <a:solidFill>
                  <a:schemeClr val="bg1"/>
                </a:solidFill>
              </a:rPr>
              <a:t> </a:t>
            </a:r>
            <a:r>
              <a:rPr lang="el-GR" sz="2400" dirty="0">
                <a:solidFill>
                  <a:schemeClr val="bg1"/>
                </a:solidFill>
              </a:rPr>
              <a:t>της εργασίας είναι </a:t>
            </a:r>
            <a:endParaRPr lang="el-GR" sz="2400" dirty="0" smtClean="0">
              <a:solidFill>
                <a:schemeClr val="bg1"/>
              </a:solidFill>
            </a:endParaRPr>
          </a:p>
          <a:p>
            <a:pPr marL="342900" indent="-342900">
              <a:buFont typeface="Arial" panose="020B0604020202020204" pitchFamily="34" charset="0"/>
              <a:buChar char="•"/>
            </a:pPr>
            <a:r>
              <a:rPr lang="el-GR" sz="2400" dirty="0" smtClean="0">
                <a:solidFill>
                  <a:schemeClr val="bg1"/>
                </a:solidFill>
              </a:rPr>
              <a:t>να </a:t>
            </a:r>
            <a:r>
              <a:rPr lang="el-GR" sz="2400" dirty="0">
                <a:solidFill>
                  <a:schemeClr val="bg1"/>
                </a:solidFill>
              </a:rPr>
              <a:t>διερευνηθεί η δυνατότητα </a:t>
            </a:r>
            <a:r>
              <a:rPr lang="el-GR" sz="2400" dirty="0" smtClean="0">
                <a:solidFill>
                  <a:schemeClr val="bg1"/>
                </a:solidFill>
              </a:rPr>
              <a:t>προσέγγισης </a:t>
            </a:r>
            <a:r>
              <a:rPr lang="el-GR" sz="2400" dirty="0">
                <a:solidFill>
                  <a:schemeClr val="bg1"/>
                </a:solidFill>
              </a:rPr>
              <a:t>των Εικαστικών Τεχνών στην Προσχολική Αγωγή μέσω της Εξ Αποστάσεως Εκπαίδευσης</a:t>
            </a:r>
            <a:r>
              <a:rPr lang="el-GR" sz="2400" dirty="0" smtClean="0">
                <a:solidFill>
                  <a:schemeClr val="bg1"/>
                </a:solidFill>
              </a:rPr>
              <a:t>.</a:t>
            </a:r>
          </a:p>
          <a:p>
            <a:endParaRPr lang="el-GR" sz="2400" dirty="0">
              <a:solidFill>
                <a:schemeClr val="bg1"/>
              </a:solidFill>
            </a:endParaRPr>
          </a:p>
          <a:p>
            <a:r>
              <a:rPr lang="el-GR" sz="2400" dirty="0" smtClean="0">
                <a:solidFill>
                  <a:schemeClr val="bg1"/>
                </a:solidFill>
              </a:rPr>
              <a:t> </a:t>
            </a:r>
            <a:r>
              <a:rPr lang="el-GR" sz="2400" b="1" dirty="0">
                <a:solidFill>
                  <a:schemeClr val="bg1"/>
                </a:solidFill>
              </a:rPr>
              <a:t>Ε</a:t>
            </a:r>
            <a:r>
              <a:rPr lang="el-GR" sz="2400" b="1" dirty="0" smtClean="0">
                <a:solidFill>
                  <a:schemeClr val="bg1"/>
                </a:solidFill>
              </a:rPr>
              <a:t>πιμέρους </a:t>
            </a:r>
            <a:r>
              <a:rPr lang="el-GR" sz="2400" b="1" dirty="0" smtClean="0">
                <a:solidFill>
                  <a:schemeClr val="bg1"/>
                </a:solidFill>
              </a:rPr>
              <a:t>στόχος</a:t>
            </a:r>
            <a:r>
              <a:rPr lang="el-GR" sz="2400" dirty="0" smtClean="0">
                <a:solidFill>
                  <a:schemeClr val="bg1"/>
                </a:solidFill>
              </a:rPr>
              <a:t> αυτής της μελέτης είναι </a:t>
            </a:r>
          </a:p>
          <a:p>
            <a:pPr marL="342900" indent="-342900">
              <a:buFont typeface="Arial" panose="020B0604020202020204" pitchFamily="34" charset="0"/>
              <a:buChar char="•"/>
            </a:pPr>
            <a:r>
              <a:rPr lang="el-GR" sz="2400" dirty="0" smtClean="0">
                <a:solidFill>
                  <a:schemeClr val="bg1"/>
                </a:solidFill>
              </a:rPr>
              <a:t>να ενισχυθεί η μάθηση στο θέμα της Προστασίας του Περιβάλλοντος, μέσω του συμπληρωματικού εκπαιδευτικού υλικού της  εξ αποστάσεως εκπαίδευσης για παιδιά προσχολικής ηλικίας.</a:t>
            </a:r>
            <a:endParaRPr lang="el-GR" sz="2400" dirty="0">
              <a:solidFill>
                <a:schemeClr val="bg1"/>
              </a:solidFill>
            </a:endParaRPr>
          </a:p>
        </p:txBody>
      </p:sp>
    </p:spTree>
    <p:extLst>
      <p:ext uri="{BB962C8B-B14F-4D97-AF65-F5344CB8AC3E}">
        <p14:creationId xmlns:p14="http://schemas.microsoft.com/office/powerpoint/2010/main" val="672648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anim calcmode="lin" valueType="num">
                                      <p:cBhvr>
                                        <p:cTn id="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1000"/>
                                        <p:tgtEl>
                                          <p:spTgt spid="4">
                                            <p:txEl>
                                              <p:pRg st="4" end="4"/>
                                            </p:txEl>
                                          </p:spTgt>
                                        </p:tgtEl>
                                      </p:cBhvr>
                                    </p:animEffect>
                                    <p:anim calcmode="lin" valueType="num">
                                      <p:cBhvr>
                                        <p:cTn id="2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908720"/>
            <a:ext cx="7343256" cy="1008112"/>
          </a:xfrm>
          <a:solidFill>
            <a:schemeClr val="accent2">
              <a:lumMod val="60000"/>
              <a:lumOff val="40000"/>
              <a:alpha val="62000"/>
            </a:schemeClr>
          </a:solidFill>
        </p:spPr>
        <p:txBody>
          <a:bodyPr>
            <a:noAutofit/>
          </a:bodyPr>
          <a:lstStyle/>
          <a:p>
            <a:r>
              <a:rPr lang="el-GR" b="1" dirty="0">
                <a:solidFill>
                  <a:schemeClr val="tx1"/>
                </a:solidFill>
              </a:rPr>
              <a:t>2</a:t>
            </a:r>
            <a:r>
              <a:rPr lang="el-GR" b="1" dirty="0" smtClean="0">
                <a:solidFill>
                  <a:schemeClr val="tx1"/>
                </a:solidFill>
              </a:rPr>
              <a:t>.</a:t>
            </a:r>
            <a:r>
              <a:rPr lang="en-US" b="1" dirty="0" smtClean="0">
                <a:solidFill>
                  <a:schemeClr val="tx1"/>
                </a:solidFill>
              </a:rPr>
              <a:t> </a:t>
            </a:r>
            <a:r>
              <a:rPr lang="el-GR" b="1" dirty="0" smtClean="0">
                <a:solidFill>
                  <a:schemeClr val="tx1"/>
                </a:solidFill>
              </a:rPr>
              <a:t>Συνεισφορά </a:t>
            </a:r>
            <a:r>
              <a:rPr lang="el-GR" b="1" dirty="0">
                <a:solidFill>
                  <a:schemeClr val="tx1"/>
                </a:solidFill>
              </a:rPr>
              <a:t>της </a:t>
            </a:r>
            <a:r>
              <a:rPr lang="el-GR" b="1" dirty="0" smtClean="0">
                <a:solidFill>
                  <a:schemeClr val="tx1"/>
                </a:solidFill>
              </a:rPr>
              <a:t>διπλωματικής</a:t>
            </a:r>
            <a:endParaRPr lang="el-GR" sz="3600" b="1" dirty="0"/>
          </a:p>
        </p:txBody>
      </p:sp>
      <p:sp>
        <p:nvSpPr>
          <p:cNvPr id="4" name="9 - Ορθογώνιο"/>
          <p:cNvSpPr/>
          <p:nvPr/>
        </p:nvSpPr>
        <p:spPr>
          <a:xfrm>
            <a:off x="755576" y="2348880"/>
            <a:ext cx="6840760" cy="2308324"/>
          </a:xfrm>
          <a:prstGeom prst="rect">
            <a:avLst/>
          </a:prstGeom>
        </p:spPr>
        <p:txBody>
          <a:bodyPr wrap="square">
            <a:spAutoFit/>
          </a:bodyPr>
          <a:lstStyle/>
          <a:p>
            <a:r>
              <a:rPr lang="el-GR" sz="2400" dirty="0" smtClean="0">
                <a:solidFill>
                  <a:schemeClr val="bg1"/>
                </a:solidFill>
              </a:rPr>
              <a:t>Η παρούσα εργασία επιχειρεί να διερευνήσει τις δυνατότητες που προσφέρει η εξ αποστάσεως εκπαίδευση στον εμπλουτισμό της μαθησιακής εμπειρίας των παιδιών νηπιακής ηλικίας, μέσα από ένα παράδειγμα συμπληρωματικής περιβαλλοντικής εκπαίδευσης μέσα από την τέχνη.</a:t>
            </a:r>
            <a:endParaRPr lang="el-GR" sz="2400" dirty="0">
              <a:solidFill>
                <a:schemeClr val="bg1"/>
              </a:solidFill>
            </a:endParaRPr>
          </a:p>
        </p:txBody>
      </p:sp>
    </p:spTree>
    <p:extLst>
      <p:ext uri="{BB962C8B-B14F-4D97-AF65-F5344CB8AC3E}">
        <p14:creationId xmlns:p14="http://schemas.microsoft.com/office/powerpoint/2010/main" val="2790992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3518" y="1340768"/>
            <a:ext cx="8568952" cy="792088"/>
          </a:xfrm>
          <a:solidFill>
            <a:schemeClr val="accent2">
              <a:lumMod val="60000"/>
              <a:lumOff val="40000"/>
              <a:alpha val="60000"/>
            </a:schemeClr>
          </a:solidFill>
        </p:spPr>
        <p:txBody>
          <a:bodyPr>
            <a:noAutofit/>
          </a:bodyPr>
          <a:lstStyle/>
          <a:p>
            <a:pPr algn="ctr"/>
            <a:r>
              <a:rPr lang="el-GR" b="1" dirty="0">
                <a:solidFill>
                  <a:schemeClr val="tx1"/>
                </a:solidFill>
              </a:rPr>
              <a:t>3. </a:t>
            </a:r>
            <a:r>
              <a:rPr lang="el-GR" sz="3600" b="1" dirty="0">
                <a:solidFill>
                  <a:schemeClr val="tx1"/>
                </a:solidFill>
              </a:rPr>
              <a:t>Ερευνητικά </a:t>
            </a:r>
            <a:r>
              <a:rPr lang="el-GR" sz="3600" b="1" dirty="0" smtClean="0">
                <a:solidFill>
                  <a:schemeClr val="tx1"/>
                </a:solidFill>
              </a:rPr>
              <a:t>Ερωτήματα</a:t>
            </a:r>
            <a:endParaRPr lang="el-GR" sz="4000" b="1" dirty="0">
              <a:solidFill>
                <a:schemeClr val="tx1"/>
              </a:solidFill>
            </a:endParaRPr>
          </a:p>
        </p:txBody>
      </p:sp>
      <p:sp>
        <p:nvSpPr>
          <p:cNvPr id="4" name="9 - Ορθογώνιο"/>
          <p:cNvSpPr/>
          <p:nvPr/>
        </p:nvSpPr>
        <p:spPr>
          <a:xfrm>
            <a:off x="467544" y="2780928"/>
            <a:ext cx="8100900" cy="2677656"/>
          </a:xfrm>
          <a:prstGeom prst="rect">
            <a:avLst/>
          </a:prstGeom>
        </p:spPr>
        <p:txBody>
          <a:bodyPr wrap="square">
            <a:spAutoFit/>
          </a:bodyPr>
          <a:lstStyle/>
          <a:p>
            <a:r>
              <a:rPr lang="el-GR" sz="2400" b="1" dirty="0">
                <a:solidFill>
                  <a:schemeClr val="bg1"/>
                </a:solidFill>
              </a:rPr>
              <a:t>Βασικά Ερευνητικά ερωτήματα</a:t>
            </a:r>
            <a:r>
              <a:rPr lang="el-GR" sz="2400" b="1" dirty="0" smtClean="0">
                <a:solidFill>
                  <a:schemeClr val="bg1"/>
                </a:solidFill>
              </a:rPr>
              <a:t>:</a:t>
            </a:r>
          </a:p>
          <a:p>
            <a:endParaRPr lang="el-GR" sz="2400" b="1" dirty="0">
              <a:solidFill>
                <a:schemeClr val="bg1"/>
              </a:solidFill>
            </a:endParaRPr>
          </a:p>
          <a:p>
            <a:pPr marL="514350" indent="-514350">
              <a:buFont typeface="+mj-lt"/>
              <a:buAutoNum type="arabicPeriod"/>
            </a:pPr>
            <a:r>
              <a:rPr lang="el-GR" sz="2400" b="1" dirty="0">
                <a:solidFill>
                  <a:schemeClr val="bg1"/>
                </a:solidFill>
              </a:rPr>
              <a:t>Είναι εφικτή η προσέγγιση των Εικαστικών Τεχνών στην Προσχολική Αγωγή μέσω ΕξΑΕ;</a:t>
            </a:r>
          </a:p>
          <a:p>
            <a:pPr marL="514350" indent="-514350">
              <a:buFont typeface="+mj-lt"/>
              <a:buAutoNum type="arabicPeriod"/>
            </a:pPr>
            <a:r>
              <a:rPr lang="el-GR" sz="2400" b="1" dirty="0">
                <a:solidFill>
                  <a:schemeClr val="bg1"/>
                </a:solidFill>
              </a:rPr>
              <a:t>Ποιοι παράγοντες διαμορφώνουν μια θετική ή αρνητική διάσταση στη διδασκαλία των Εικαστικών Τεχνών μέσω </a:t>
            </a:r>
            <a:r>
              <a:rPr lang="el-GR" sz="2400" b="1" dirty="0" smtClean="0">
                <a:solidFill>
                  <a:schemeClr val="bg1"/>
                </a:solidFill>
              </a:rPr>
              <a:t>ΕξΑΕ;</a:t>
            </a:r>
            <a:endParaRPr lang="el-GR" sz="2400" b="1" dirty="0">
              <a:solidFill>
                <a:schemeClr val="bg1"/>
              </a:solidFill>
            </a:endParaRPr>
          </a:p>
        </p:txBody>
      </p:sp>
    </p:spTree>
    <p:extLst>
      <p:ext uri="{BB962C8B-B14F-4D97-AF65-F5344CB8AC3E}">
        <p14:creationId xmlns:p14="http://schemas.microsoft.com/office/powerpoint/2010/main" val="1538920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4185" y="908720"/>
            <a:ext cx="8259098" cy="1224136"/>
          </a:xfrm>
          <a:solidFill>
            <a:schemeClr val="accent2">
              <a:lumMod val="60000"/>
              <a:lumOff val="40000"/>
              <a:alpha val="50000"/>
            </a:schemeClr>
          </a:solidFill>
        </p:spPr>
        <p:txBody>
          <a:bodyPr>
            <a:normAutofit fontScale="90000"/>
          </a:bodyPr>
          <a:lstStyle/>
          <a:p>
            <a:r>
              <a:rPr lang="el-GR" dirty="0" smtClean="0"/>
              <a:t/>
            </a:r>
            <a:br>
              <a:rPr lang="el-GR" dirty="0" smtClean="0"/>
            </a:br>
            <a:r>
              <a:rPr lang="el-GR" dirty="0"/>
              <a:t/>
            </a:r>
            <a:br>
              <a:rPr lang="el-GR" dirty="0"/>
            </a:br>
            <a:r>
              <a:rPr lang="el-GR" dirty="0" smtClean="0"/>
              <a:t/>
            </a:r>
            <a:br>
              <a:rPr lang="el-GR" dirty="0" smtClean="0"/>
            </a:br>
            <a:r>
              <a:rPr lang="el-GR" dirty="0"/>
              <a:t/>
            </a:r>
            <a:br>
              <a:rPr lang="el-GR" dirty="0"/>
            </a:br>
            <a:r>
              <a:rPr lang="el-GR" b="1" dirty="0">
                <a:solidFill>
                  <a:schemeClr val="tx1"/>
                </a:solidFill>
              </a:rPr>
              <a:t>Επιμέρους ερωτήματα </a:t>
            </a:r>
            <a:r>
              <a:rPr lang="el-GR" b="1" dirty="0" smtClean="0">
                <a:solidFill>
                  <a:schemeClr val="tx1"/>
                </a:solidFill>
              </a:rPr>
              <a:t/>
            </a:r>
            <a:br>
              <a:rPr lang="el-GR" b="1" dirty="0" smtClean="0">
                <a:solidFill>
                  <a:schemeClr val="tx1"/>
                </a:solidFill>
              </a:rPr>
            </a:br>
            <a:r>
              <a:rPr lang="el-GR" b="1" dirty="0" smtClean="0">
                <a:solidFill>
                  <a:schemeClr val="tx1"/>
                </a:solidFill>
              </a:rPr>
              <a:t>τα </a:t>
            </a:r>
            <a:r>
              <a:rPr lang="el-GR" b="1" dirty="0">
                <a:solidFill>
                  <a:schemeClr val="tx1"/>
                </a:solidFill>
              </a:rPr>
              <a:t>οποία προέκυψαν στην πορεία της έρευνας</a:t>
            </a:r>
            <a:r>
              <a:rPr lang="el-GR" b="1" dirty="0" smtClean="0">
                <a:solidFill>
                  <a:schemeClr val="tx1"/>
                </a:solidFill>
              </a:rPr>
              <a:t>:</a:t>
            </a:r>
            <a:br>
              <a:rPr lang="el-GR" b="1" dirty="0" smtClean="0">
                <a:solidFill>
                  <a:schemeClr val="tx1"/>
                </a:solidFill>
              </a:rPr>
            </a:br>
            <a:r>
              <a:rPr lang="el-GR" dirty="0"/>
              <a:t/>
            </a:r>
            <a:br>
              <a:rPr lang="el-GR" dirty="0"/>
            </a:br>
            <a:r>
              <a:rPr lang="el-GR" dirty="0" smtClean="0"/>
              <a:t/>
            </a:r>
            <a:br>
              <a:rPr lang="el-GR" dirty="0" smtClean="0"/>
            </a:br>
            <a:r>
              <a:rPr lang="el-GR" dirty="0"/>
              <a:t/>
            </a:r>
            <a:br>
              <a:rPr lang="el-GR" dirty="0"/>
            </a:br>
            <a:endParaRPr lang="el-GR" dirty="0"/>
          </a:p>
        </p:txBody>
      </p:sp>
      <p:sp>
        <p:nvSpPr>
          <p:cNvPr id="3" name="Θέση περιεχομένου 2"/>
          <p:cNvSpPr>
            <a:spLocks noGrp="1"/>
          </p:cNvSpPr>
          <p:nvPr>
            <p:ph idx="1"/>
          </p:nvPr>
        </p:nvSpPr>
        <p:spPr>
          <a:xfrm>
            <a:off x="600677" y="2708920"/>
            <a:ext cx="8244349" cy="3394627"/>
          </a:xfrm>
        </p:spPr>
        <p:txBody>
          <a:bodyPr>
            <a:normAutofit/>
          </a:bodyPr>
          <a:lstStyle/>
          <a:p>
            <a:pPr marL="342900" lvl="0" indent="-342900">
              <a:buFont typeface="+mj-lt"/>
              <a:buAutoNum type="arabicPeriod" startAt="3"/>
            </a:pPr>
            <a:r>
              <a:rPr lang="el-GR" sz="2400" dirty="0" smtClean="0"/>
              <a:t>Με </a:t>
            </a:r>
            <a:r>
              <a:rPr lang="el-GR" sz="2400" dirty="0"/>
              <a:t>ποιους τρόπους τα παιδιά προσχολικής ηλικίας έρχονται σε επαφή με τις Τέχνες στο Νηπιαγωγείο;</a:t>
            </a:r>
          </a:p>
          <a:p>
            <a:pPr marL="342900" lvl="0" indent="-342900">
              <a:buFont typeface="+mj-lt"/>
              <a:buAutoNum type="arabicPeriod" startAt="3"/>
            </a:pPr>
            <a:r>
              <a:rPr lang="el-GR" sz="2400" dirty="0"/>
              <a:t>Ποιες είναι οι απόψεις των εκπαιδευτικών για τις </a:t>
            </a:r>
            <a:r>
              <a:rPr lang="el-GR" sz="2400" dirty="0" smtClean="0"/>
              <a:t>Τέχνες </a:t>
            </a:r>
            <a:r>
              <a:rPr lang="el-GR" sz="2400" dirty="0"/>
              <a:t>και την επιρροή τους στα παιδιά;</a:t>
            </a:r>
          </a:p>
          <a:p>
            <a:pPr marL="342900" lvl="0" indent="-342900">
              <a:buFont typeface="+mj-lt"/>
              <a:buAutoNum type="arabicPeriod" startAt="3"/>
            </a:pPr>
            <a:r>
              <a:rPr lang="el-GR" sz="2400" dirty="0"/>
              <a:t>Ποιες αλλαγές θα μπορούσαν να γίνουν για να ενισχυθεί το πρόγραμμα σπουδών με Τέχνες;</a:t>
            </a:r>
          </a:p>
          <a:p>
            <a:pPr marL="342900" indent="-342900">
              <a:buFont typeface="+mj-lt"/>
              <a:buAutoNum type="arabicPeriod" startAt="3"/>
            </a:pPr>
            <a:endParaRPr lang="el-GR" dirty="0"/>
          </a:p>
        </p:txBody>
      </p:sp>
    </p:spTree>
    <p:extLst>
      <p:ext uri="{BB962C8B-B14F-4D97-AF65-F5344CB8AC3E}">
        <p14:creationId xmlns:p14="http://schemas.microsoft.com/office/powerpoint/2010/main" val="2250744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8344" y="1556792"/>
            <a:ext cx="7199240" cy="765652"/>
          </a:xfrm>
          <a:solidFill>
            <a:schemeClr val="accent2">
              <a:lumMod val="60000"/>
              <a:lumOff val="40000"/>
              <a:alpha val="82000"/>
            </a:schemeClr>
          </a:solidFill>
        </p:spPr>
        <p:txBody>
          <a:bodyPr>
            <a:noAutofit/>
          </a:bodyPr>
          <a:lstStyle/>
          <a:p>
            <a:pPr algn="ctr"/>
            <a:r>
              <a:rPr lang="el-GR" b="1" dirty="0">
                <a:solidFill>
                  <a:schemeClr val="tx1"/>
                </a:solidFill>
              </a:rPr>
              <a:t>4. Δομή της </a:t>
            </a:r>
            <a:r>
              <a:rPr lang="el-GR" b="1" dirty="0" smtClean="0">
                <a:solidFill>
                  <a:schemeClr val="tx1"/>
                </a:solidFill>
              </a:rPr>
              <a:t>εργασίας</a:t>
            </a:r>
            <a:endParaRPr lang="el-GR" sz="3600" b="1" dirty="0"/>
          </a:p>
        </p:txBody>
      </p:sp>
      <p:sp>
        <p:nvSpPr>
          <p:cNvPr id="4" name="9 - Ορθογώνιο"/>
          <p:cNvSpPr/>
          <p:nvPr/>
        </p:nvSpPr>
        <p:spPr>
          <a:xfrm>
            <a:off x="827584" y="2924944"/>
            <a:ext cx="6840760" cy="2800767"/>
          </a:xfrm>
          <a:prstGeom prst="rect">
            <a:avLst/>
          </a:prstGeom>
        </p:spPr>
        <p:txBody>
          <a:bodyPr wrap="square">
            <a:spAutoFit/>
          </a:bodyPr>
          <a:lstStyle/>
          <a:p>
            <a:pPr marL="571500" indent="-571500">
              <a:lnSpc>
                <a:spcPct val="150000"/>
              </a:lnSpc>
              <a:buFont typeface="+mj-lt"/>
              <a:buAutoNum type="romanUcPeriod"/>
            </a:pPr>
            <a:r>
              <a:rPr lang="el-GR" sz="3200" dirty="0" smtClean="0">
                <a:solidFill>
                  <a:schemeClr val="bg1"/>
                </a:solidFill>
              </a:rPr>
              <a:t>Θεωρητικό πλαίσιο</a:t>
            </a:r>
          </a:p>
          <a:p>
            <a:pPr marL="514350" indent="-514350">
              <a:lnSpc>
                <a:spcPct val="150000"/>
              </a:lnSpc>
              <a:buFont typeface="+mj-lt"/>
              <a:buAutoNum type="romanUcPeriod"/>
            </a:pPr>
            <a:r>
              <a:rPr lang="el-GR" sz="3200" dirty="0" smtClean="0">
                <a:solidFill>
                  <a:schemeClr val="bg1"/>
                </a:solidFill>
              </a:rPr>
              <a:t>Σχεδιασμός εκπαιδευτικού υλικού</a:t>
            </a:r>
          </a:p>
          <a:p>
            <a:pPr marL="514350" indent="-514350">
              <a:lnSpc>
                <a:spcPct val="150000"/>
              </a:lnSpc>
              <a:buFont typeface="+mj-lt"/>
              <a:buAutoNum type="romanUcPeriod"/>
            </a:pPr>
            <a:r>
              <a:rPr lang="el-GR" sz="3200" dirty="0" smtClean="0">
                <a:solidFill>
                  <a:schemeClr val="bg1"/>
                </a:solidFill>
              </a:rPr>
              <a:t>Έρευνα</a:t>
            </a:r>
          </a:p>
          <a:p>
            <a:endParaRPr lang="el-GR" sz="3200" dirty="0"/>
          </a:p>
        </p:txBody>
      </p:sp>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60000"/>
              <a:lumOff val="40000"/>
              <a:alpha val="66000"/>
            </a:schemeClr>
          </a:solidFill>
        </p:spPr>
        <p:txBody>
          <a:bodyPr>
            <a:noAutofit/>
          </a:bodyPr>
          <a:lstStyle/>
          <a:p>
            <a:pPr marL="857250" indent="-857250" algn="ctr">
              <a:buFont typeface="+mj-lt"/>
              <a:buAutoNum type="romanUcPeriod"/>
            </a:pPr>
            <a:r>
              <a:rPr lang="el-GR" sz="3600" dirty="0" smtClean="0">
                <a:solidFill>
                  <a:schemeClr val="tx1"/>
                </a:solidFill>
              </a:rPr>
              <a:t> </a:t>
            </a:r>
            <a:r>
              <a:rPr lang="el-GR" sz="3600" b="1" dirty="0">
                <a:solidFill>
                  <a:schemeClr val="tx1"/>
                </a:solidFill>
              </a:rPr>
              <a:t>Θεωρητικό Πλαίσιο </a:t>
            </a:r>
            <a:r>
              <a:rPr lang="el-GR" b="1" dirty="0" smtClean="0">
                <a:solidFill>
                  <a:schemeClr val="tx1"/>
                </a:solidFill>
              </a:rPr>
              <a:t>– Ορισμοί:</a:t>
            </a:r>
            <a:endParaRPr lang="el-GR" sz="3600" b="1" dirty="0"/>
          </a:p>
        </p:txBody>
      </p:sp>
      <p:sp>
        <p:nvSpPr>
          <p:cNvPr id="3" name="Θέση περιεχομένου 2"/>
          <p:cNvSpPr>
            <a:spLocks noGrp="1"/>
          </p:cNvSpPr>
          <p:nvPr>
            <p:ph idx="1"/>
          </p:nvPr>
        </p:nvSpPr>
        <p:spPr/>
        <p:txBody>
          <a:bodyPr>
            <a:normAutofit fontScale="92500"/>
          </a:bodyPr>
          <a:lstStyle/>
          <a:p>
            <a:r>
              <a:rPr lang="el-GR" b="1" dirty="0" smtClean="0">
                <a:solidFill>
                  <a:srgbClr val="C07883"/>
                </a:solidFill>
              </a:rPr>
              <a:t>Εξ αποστάσεως εκπαίδευση</a:t>
            </a:r>
            <a:r>
              <a:rPr lang="el-GR" dirty="0" smtClean="0"/>
              <a:t>: </a:t>
            </a:r>
            <a:r>
              <a:rPr lang="el-GR" i="1" dirty="0" smtClean="0"/>
              <a:t>«εκπαίδευση που διδάσκει και ενεργοποιεί τον μαθητή πώς να μαθαίνει μόνος του και να λειτουργεί αυτόνομα προς μια </a:t>
            </a:r>
            <a:r>
              <a:rPr lang="el-GR" i="1" dirty="0" err="1" smtClean="0"/>
              <a:t>ευρετική</a:t>
            </a:r>
            <a:r>
              <a:rPr lang="el-GR" i="1" dirty="0" smtClean="0"/>
              <a:t> πορεία </a:t>
            </a:r>
            <a:r>
              <a:rPr lang="el-GR" i="1" dirty="0" err="1" smtClean="0"/>
              <a:t>αυτομάθησης</a:t>
            </a:r>
            <a:r>
              <a:rPr lang="el-GR" i="1" dirty="0" smtClean="0"/>
              <a:t>» </a:t>
            </a:r>
            <a:r>
              <a:rPr lang="el-GR" dirty="0" smtClean="0"/>
              <a:t>(</a:t>
            </a:r>
            <a:r>
              <a:rPr lang="el-GR" dirty="0" err="1" smtClean="0"/>
              <a:t>Λιοναράκης</a:t>
            </a:r>
            <a:r>
              <a:rPr lang="el-GR" dirty="0" smtClean="0"/>
              <a:t>, 2005)</a:t>
            </a:r>
          </a:p>
          <a:p>
            <a:r>
              <a:rPr lang="el-GR" dirty="0" smtClean="0"/>
              <a:t>Στην Ελλάδα καθιερώθηκε ο όρος </a:t>
            </a:r>
            <a:r>
              <a:rPr lang="el-GR" b="1" dirty="0">
                <a:solidFill>
                  <a:srgbClr val="C07883"/>
                </a:solidFill>
              </a:rPr>
              <a:t>Προσχολική Αγωγή </a:t>
            </a:r>
            <a:r>
              <a:rPr lang="el-GR" dirty="0" smtClean="0"/>
              <a:t>το 1985, όπου χρησιμοποιήθηκε ως ταυτόσημος του νηπιαγωγείου (Ν.1566/85). </a:t>
            </a:r>
          </a:p>
          <a:p>
            <a:r>
              <a:rPr lang="el-GR" dirty="0" smtClean="0"/>
              <a:t>Σκοπός του </a:t>
            </a:r>
            <a:r>
              <a:rPr lang="el-GR" b="1" dirty="0">
                <a:solidFill>
                  <a:srgbClr val="C07883"/>
                </a:solidFill>
              </a:rPr>
              <a:t>Νηπιαγωγείου</a:t>
            </a:r>
            <a:r>
              <a:rPr lang="el-GR" dirty="0" smtClean="0"/>
              <a:t> είναι να βοηθήσει τα νήπια να αναπτυχθούν σωματικά, συναισθηματικά, νοητικά και κοινωνικά(Δ.Ε.Π.Π.Σ.).</a:t>
            </a:r>
          </a:p>
          <a:p>
            <a:endParaRPr lang="el-GR" dirty="0" smtClean="0"/>
          </a:p>
          <a:p>
            <a:pPr marL="0" indent="0">
              <a:buNone/>
            </a:pPr>
            <a:endParaRPr lang="el-GR" dirty="0"/>
          </a:p>
        </p:txBody>
      </p:sp>
    </p:spTree>
    <p:extLst>
      <p:ext uri="{BB962C8B-B14F-4D97-AF65-F5344CB8AC3E}">
        <p14:creationId xmlns:p14="http://schemas.microsoft.com/office/powerpoint/2010/main" val="3581669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60000"/>
              <a:lumOff val="40000"/>
              <a:alpha val="77000"/>
            </a:schemeClr>
          </a:solidFill>
        </p:spPr>
        <p:txBody>
          <a:bodyPr>
            <a:noAutofit/>
          </a:bodyPr>
          <a:lstStyle/>
          <a:p>
            <a:pPr marL="857250" indent="-857250" algn="ctr">
              <a:buFont typeface="+mj-lt"/>
              <a:buAutoNum type="romanUcPeriod"/>
            </a:pPr>
            <a:r>
              <a:rPr lang="el-GR" sz="3600" dirty="0" smtClean="0">
                <a:solidFill>
                  <a:schemeClr val="tx1"/>
                </a:solidFill>
              </a:rPr>
              <a:t> </a:t>
            </a:r>
            <a:r>
              <a:rPr lang="el-GR" sz="3600" dirty="0">
                <a:solidFill>
                  <a:schemeClr val="tx1"/>
                </a:solidFill>
              </a:rPr>
              <a:t>Θεωρητικό Πλαίσιο </a:t>
            </a:r>
            <a:r>
              <a:rPr lang="el-GR" dirty="0" smtClean="0">
                <a:solidFill>
                  <a:schemeClr val="tx1"/>
                </a:solidFill>
              </a:rPr>
              <a:t>– Ορισμοί:</a:t>
            </a:r>
            <a:endParaRPr lang="el-GR" sz="3600" b="1" dirty="0"/>
          </a:p>
        </p:txBody>
      </p:sp>
      <p:sp>
        <p:nvSpPr>
          <p:cNvPr id="3" name="Θέση περιεχομένου 2"/>
          <p:cNvSpPr>
            <a:spLocks noGrp="1"/>
          </p:cNvSpPr>
          <p:nvPr>
            <p:ph idx="1"/>
          </p:nvPr>
        </p:nvSpPr>
        <p:spPr/>
        <p:txBody>
          <a:bodyPr>
            <a:normAutofit/>
          </a:bodyPr>
          <a:lstStyle/>
          <a:p>
            <a:pPr lvl="0"/>
            <a:r>
              <a:rPr lang="el-GR" sz="2600" i="1" dirty="0" smtClean="0">
                <a:solidFill>
                  <a:prstClr val="white"/>
                </a:solidFill>
              </a:rPr>
              <a:t>«Η επιλογή της </a:t>
            </a:r>
            <a:r>
              <a:rPr lang="el-GR" sz="2600" b="1" i="1" dirty="0">
                <a:solidFill>
                  <a:srgbClr val="C07883"/>
                </a:solidFill>
              </a:rPr>
              <a:t>χρήσης της τεχνολογίας</a:t>
            </a:r>
            <a:r>
              <a:rPr lang="el-GR" sz="2600" b="1" dirty="0">
                <a:solidFill>
                  <a:srgbClr val="C07883"/>
                </a:solidFill>
              </a:rPr>
              <a:t> </a:t>
            </a:r>
            <a:r>
              <a:rPr lang="el-GR" sz="2600" i="1" dirty="0" smtClean="0">
                <a:solidFill>
                  <a:prstClr val="white"/>
                </a:solidFill>
              </a:rPr>
              <a:t>να κινητοποιεί τα παιδιά να μάθουν και να τους παρέχει ευχάριστες εμπειρίες» </a:t>
            </a:r>
            <a:r>
              <a:rPr lang="el-GR" sz="2600" dirty="0" smtClean="0">
                <a:solidFill>
                  <a:prstClr val="white"/>
                </a:solidFill>
              </a:rPr>
              <a:t>(Πρόγραμμα Σπουδών Νηπιαγωγείου,2011,σελ.117)</a:t>
            </a:r>
            <a:endParaRPr lang="el-GR" sz="2600" i="1" dirty="0" smtClean="0">
              <a:solidFill>
                <a:prstClr val="white"/>
              </a:solidFill>
            </a:endParaRPr>
          </a:p>
          <a:p>
            <a:pPr lvl="0"/>
            <a:r>
              <a:rPr lang="el-GR" sz="2600" i="1" dirty="0" smtClean="0">
                <a:solidFill>
                  <a:prstClr val="white"/>
                </a:solidFill>
              </a:rPr>
              <a:t>«</a:t>
            </a:r>
            <a:r>
              <a:rPr lang="el-GR" sz="2600" i="1" dirty="0">
                <a:solidFill>
                  <a:prstClr val="white"/>
                </a:solidFill>
              </a:rPr>
              <a:t>Η </a:t>
            </a:r>
            <a:r>
              <a:rPr lang="el-GR" sz="2600" b="1" i="1" dirty="0">
                <a:solidFill>
                  <a:srgbClr val="C07883"/>
                </a:solidFill>
              </a:rPr>
              <a:t>εικαστική αγωγή στο νηπιαγωγείο</a:t>
            </a:r>
            <a:r>
              <a:rPr lang="el-GR" sz="2600" i="1" dirty="0">
                <a:solidFill>
                  <a:prstClr val="white"/>
                </a:solidFill>
              </a:rPr>
              <a:t>, δεν επιδιώκει να μεταμορφώσει τα παιδιά σε μικρούς καλλιτέχνες αλλά μέσω αυτής να συμβάλλει στην ολόπλευρη ανάπτυξή τους» </a:t>
            </a:r>
            <a:r>
              <a:rPr lang="el-GR" sz="2600" dirty="0" smtClean="0">
                <a:solidFill>
                  <a:prstClr val="white"/>
                </a:solidFill>
              </a:rPr>
              <a:t>(Παιδαγωγική &amp; Διδακτική Επάρκεια, Συλλογή Κειμένων, 2015, σελ.301)</a:t>
            </a:r>
            <a:endParaRPr lang="el-GR" sz="2600" dirty="0">
              <a:solidFill>
                <a:prstClr val="white"/>
              </a:solidFill>
            </a:endParaRPr>
          </a:p>
          <a:p>
            <a:endParaRPr lang="el-GR" dirty="0"/>
          </a:p>
        </p:txBody>
      </p:sp>
    </p:spTree>
    <p:extLst>
      <p:ext uri="{BB962C8B-B14F-4D97-AF65-F5344CB8AC3E}">
        <p14:creationId xmlns:p14="http://schemas.microsoft.com/office/powerpoint/2010/main" val="3820178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Θέμα2" id="{DEF15AF3-BFAE-4E30-AD1B-07B3DFA8EA9B}" vid="{C373A331-FB96-489D-94D3-FD32527EE915}"/>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4948</TotalTime>
  <Words>1360</Words>
  <Application>Microsoft Office PowerPoint</Application>
  <PresentationFormat>Προβολή στην οθόνη (4:3)</PresentationFormat>
  <Paragraphs>119</Paragraphs>
  <Slides>23</Slides>
  <Notes>3</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23</vt:i4>
      </vt:variant>
    </vt:vector>
  </HeadingPairs>
  <TitlesOfParts>
    <vt:vector size="28" baseType="lpstr">
      <vt:lpstr>Arial</vt:lpstr>
      <vt:lpstr>Book Antiqua</vt:lpstr>
      <vt:lpstr>Calibri</vt:lpstr>
      <vt:lpstr>Times New Roman</vt:lpstr>
      <vt:lpstr>Θέμα2</vt:lpstr>
      <vt:lpstr>Σχεδιασμός, Υλοποίηση, Αποτίμηση συμπληρωματικού εκπαιδευτικού υλικού με τη μέθοδο της ΕξΑΕ για τη διδασκαλία των Εικαστικών Τεχνών στην Προσχολική Αγωγή: Προστασία Περιβάλλοντος</vt:lpstr>
      <vt:lpstr>Ευχαριστίες </vt:lpstr>
      <vt:lpstr>1. Σκοπός</vt:lpstr>
      <vt:lpstr>2. Συνεισφορά της διπλωματικής</vt:lpstr>
      <vt:lpstr>3. Ερευνητικά Ερωτήματα</vt:lpstr>
      <vt:lpstr>    Επιμέρους ερωτήματα  τα οποία προέκυψαν στην πορεία της έρευνας:    </vt:lpstr>
      <vt:lpstr>4. Δομή της εργασίας</vt:lpstr>
      <vt:lpstr> Θεωρητικό Πλαίσιο – Ορισμοί:</vt:lpstr>
      <vt:lpstr> Θεωρητικό Πλαίσιο – Ορισμοί:</vt:lpstr>
      <vt:lpstr> Ι. Θεωρητικό Πλαίσιο – Ορισμοί:</vt:lpstr>
      <vt:lpstr> ΙΙ. Εκπαιδευτικό Υλικό Διδακτική Παρέμβαση :  Προστασία Περιβάλλοντος  Μέσα Από Την Τέχνη Στο Νηπιαγωγείο </vt:lpstr>
      <vt:lpstr>Περιεχόμενα:</vt:lpstr>
      <vt:lpstr> Αρχές Ανάπτυξης </vt:lpstr>
      <vt:lpstr>ΙΙΙ. Έρευνα</vt:lpstr>
      <vt:lpstr>5.  Αποτελέσματα</vt:lpstr>
      <vt:lpstr>Παρουσίαση του PowerPoint</vt:lpstr>
      <vt:lpstr>5.  Αποτελέσματα</vt:lpstr>
      <vt:lpstr>5.  Αποτελέσματα</vt:lpstr>
      <vt:lpstr>5.  Αποτελέσματα (Εκπαιδευτικό Υλικό)</vt:lpstr>
      <vt:lpstr>6.  Συμπεράσματα</vt:lpstr>
      <vt:lpstr>Παρουσίαση του PowerPoint</vt:lpstr>
      <vt:lpstr>Βιβλιογραφία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Ερμιόνη Χουστουλάκη</cp:lastModifiedBy>
  <cp:revision>1761</cp:revision>
  <dcterms:created xsi:type="dcterms:W3CDTF">2003-10-16T17:37:47Z</dcterms:created>
  <dcterms:modified xsi:type="dcterms:W3CDTF">2020-11-27T20:04:56Z</dcterms:modified>
</cp:coreProperties>
</file>