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57" r:id="rId11"/>
    <p:sldId id="274" r:id="rId12"/>
    <p:sldId id="275" r:id="rId13"/>
    <p:sldId id="276" r:id="rId14"/>
    <p:sldId id="277" r:id="rId15"/>
    <p:sldId id="279" r:id="rId16"/>
    <p:sldId id="280" r:id="rId17"/>
    <p:sldId id="281" r:id="rId18"/>
    <p:sldId id="292" r:id="rId19"/>
    <p:sldId id="282" r:id="rId20"/>
    <p:sldId id="287" r:id="rId21"/>
    <p:sldId id="283" r:id="rId22"/>
    <p:sldId id="284" r:id="rId23"/>
    <p:sldId id="285" r:id="rId24"/>
    <p:sldId id="286" r:id="rId25"/>
    <p:sldId id="288" r:id="rId26"/>
    <p:sldId id="291" r:id="rId27"/>
    <p:sldId id="289" r:id="rId28"/>
    <p:sldId id="290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4" r:id="rId40"/>
    <p:sldId id="305" r:id="rId41"/>
    <p:sldId id="303" r:id="rId42"/>
    <p:sldId id="306" r:id="rId43"/>
    <p:sldId id="307" r:id="rId44"/>
    <p:sldId id="309" r:id="rId45"/>
    <p:sldId id="308" r:id="rId4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573" autoAdjust="0"/>
  </p:normalViewPr>
  <p:slideViewPr>
    <p:cSldViewPr showGuides="1">
      <p:cViewPr>
        <p:scale>
          <a:sx n="82" d="100"/>
          <a:sy n="82" d="100"/>
        </p:scale>
        <p:origin x="-16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2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l-GR" sz="1600"/>
              <a:t>Εξοικείωση</a:t>
            </a:r>
            <a:r>
              <a:rPr lang="el-GR" sz="1600" baseline="0"/>
              <a:t> με εξΑΕ με τη χρήση Τ.Π.Ε</a:t>
            </a:r>
            <a:endParaRPr lang="el-GR" sz="1600"/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Φύλλο1!$D$1</c:f>
              <c:strCache>
                <c:ptCount val="1"/>
                <c:pt idx="0">
                  <c:v>Πλήθος</c:v>
                </c:pt>
              </c:strCache>
            </c:strRef>
          </c:tx>
          <c:invertIfNegative val="0"/>
          <c:cat>
            <c:strRef>
              <c:f>Φύλλο1!$A$2:$C$6</c:f>
              <c:strCache>
                <c:ptCount val="5"/>
                <c:pt idx="0">
                  <c:v>Διαφωνώ απόλυτα</c:v>
                </c:pt>
                <c:pt idx="1">
                  <c:v>Μάλλον διαφωνώ</c:v>
                </c:pt>
                <c:pt idx="2">
                  <c:v>Ούτε διαφωνώ ούτε συμφωνώ</c:v>
                </c:pt>
                <c:pt idx="3">
                  <c:v>Μάλλον συμφωνώ</c:v>
                </c:pt>
                <c:pt idx="4">
                  <c:v>Συμφωνώ απόλυτα</c:v>
                </c:pt>
              </c:strCache>
            </c:strRef>
          </c:cat>
          <c:val>
            <c:numRef>
              <c:f>Φύλλο1!$D$2:$D$6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9</c:v>
                </c:pt>
                <c:pt idx="3">
                  <c:v>9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55-4DA4-9006-25F07BECE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9232128"/>
        <c:axId val="229421568"/>
      </c:barChart>
      <c:catAx>
        <c:axId val="229232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9421568"/>
        <c:crosses val="autoZero"/>
        <c:auto val="1"/>
        <c:lblAlgn val="ctr"/>
        <c:lblOffset val="100"/>
        <c:noMultiLvlLbl val="0"/>
      </c:catAx>
      <c:valAx>
        <c:axId val="229421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92321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accent6">
        <a:lumMod val="75000"/>
      </a:schemeClr>
    </a:solid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l-GR" sz="1600"/>
              <a:t>Εξοικείωση</a:t>
            </a:r>
            <a:r>
              <a:rPr lang="el-GR" sz="1600" baseline="0"/>
              <a:t> με μελέτη του Ε.Υ σχεδιασμένου με τη χρήση </a:t>
            </a:r>
            <a:r>
              <a:rPr lang="el-GR" sz="1600" b="1" baseline="0"/>
              <a:t>εξΑΕ</a:t>
            </a:r>
            <a:endParaRPr lang="el-GR" sz="1600" b="1"/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Φύλλο1!$D$1</c:f>
              <c:strCache>
                <c:ptCount val="1"/>
                <c:pt idx="0">
                  <c:v>Πλήθος</c:v>
                </c:pt>
              </c:strCache>
            </c:strRef>
          </c:tx>
          <c:invertIfNegative val="0"/>
          <c:cat>
            <c:strRef>
              <c:f>Φύλλο1!$A$2:$C$7</c:f>
              <c:strCache>
                <c:ptCount val="5"/>
                <c:pt idx="0">
                  <c:v>Διαφωνώ απόλυτα</c:v>
                </c:pt>
                <c:pt idx="1">
                  <c:v>Μάλλον διαφωνώ</c:v>
                </c:pt>
                <c:pt idx="2">
                  <c:v>Ούτε διαφωνώ ούτε συμφωνώ</c:v>
                </c:pt>
                <c:pt idx="3">
                  <c:v>Μάλλον συμφωνώ</c:v>
                </c:pt>
                <c:pt idx="4">
                  <c:v>Συμφωνώ απόλυτα</c:v>
                </c:pt>
              </c:strCache>
            </c:strRef>
          </c:cat>
          <c:val>
            <c:numRef>
              <c:f>Φύλλο1!$D$2:$D$7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12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0F-4AD4-BE34-8C8710678E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8301440"/>
        <c:axId val="48138496"/>
      </c:barChart>
      <c:catAx>
        <c:axId val="138301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8138496"/>
        <c:crosses val="autoZero"/>
        <c:auto val="1"/>
        <c:lblAlgn val="ctr"/>
        <c:lblOffset val="100"/>
        <c:noMultiLvlLbl val="0"/>
      </c:catAx>
      <c:valAx>
        <c:axId val="48138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83014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accent4">
        <a:lumMod val="60000"/>
        <a:lumOff val="40000"/>
      </a:schemeClr>
    </a:solidFill>
  </c:spPr>
  <c:externalData r:id="rId2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image" Target="../media/image34.jpeg"/><Relationship Id="rId4" Type="http://schemas.openxmlformats.org/officeDocument/2006/relationships/image" Target="../media/image37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C54DAF-172A-45FE-9B68-C0A4667DC63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53E7F29A-E071-4CB0-B227-43507278BB5F}">
      <dgm:prSet phldrT="[Κείμενο]" custT="1"/>
      <dgm:spPr/>
      <dgm:t>
        <a:bodyPr/>
        <a:lstStyle/>
        <a:p>
          <a:r>
            <a:rPr lang="el-GR" sz="1800" b="1" dirty="0" smtClean="0"/>
            <a:t> </a:t>
          </a:r>
          <a:r>
            <a:rPr lang="el-GR" sz="1800" b="1" u="sng" dirty="0" smtClean="0"/>
            <a:t>Κεφάλαιο 1. </a:t>
          </a:r>
        </a:p>
        <a:p>
          <a:r>
            <a:rPr lang="el-GR" sz="2000" dirty="0" smtClean="0"/>
            <a:t>Η δημιουργία και η εξέλιξη της </a:t>
          </a:r>
          <a:r>
            <a:rPr lang="en-US" sz="2000" dirty="0" smtClean="0"/>
            <a:t>Rock</a:t>
          </a:r>
          <a:r>
            <a:rPr lang="el-GR" sz="2000" dirty="0" smtClean="0"/>
            <a:t> μέσα</a:t>
          </a:r>
          <a:r>
            <a:rPr lang="en-US" sz="2000" dirty="0" smtClean="0"/>
            <a:t> </a:t>
          </a:r>
          <a:r>
            <a:rPr lang="el-GR" sz="2000" dirty="0" smtClean="0"/>
            <a:t>από βιβλιογραφική επισκόπηση</a:t>
          </a:r>
          <a:endParaRPr lang="el-GR" sz="2000" dirty="0"/>
        </a:p>
      </dgm:t>
    </dgm:pt>
    <dgm:pt modelId="{F012E9DE-3493-4A3F-833F-0E10BD95295C}" type="parTrans" cxnId="{8DD85548-F645-4A9C-A8A9-DAA2D596B909}">
      <dgm:prSet/>
      <dgm:spPr/>
      <dgm:t>
        <a:bodyPr/>
        <a:lstStyle/>
        <a:p>
          <a:endParaRPr lang="el-GR"/>
        </a:p>
      </dgm:t>
    </dgm:pt>
    <dgm:pt modelId="{9B89E9CA-6255-45F0-BDF4-0815B500218E}" type="sibTrans" cxnId="{8DD85548-F645-4A9C-A8A9-DAA2D596B909}">
      <dgm:prSet/>
      <dgm:spPr/>
      <dgm:t>
        <a:bodyPr/>
        <a:lstStyle/>
        <a:p>
          <a:endParaRPr lang="el-GR"/>
        </a:p>
      </dgm:t>
    </dgm:pt>
    <dgm:pt modelId="{18413F0A-EC12-4605-B987-92654271CDB7}">
      <dgm:prSet phldrT="[Κείμενο]" custT="1"/>
      <dgm:spPr/>
      <dgm:t>
        <a:bodyPr/>
        <a:lstStyle/>
        <a:p>
          <a:r>
            <a:rPr lang="el-GR" sz="1800" b="1" u="sng" dirty="0" smtClean="0"/>
            <a:t>Κεφάλαιο 2.</a:t>
          </a:r>
          <a:r>
            <a:rPr lang="el-GR" sz="1800" u="sng" dirty="0" smtClean="0"/>
            <a:t> </a:t>
          </a:r>
        </a:p>
        <a:p>
          <a:r>
            <a:rPr lang="el-GR" sz="2000" dirty="0" smtClean="0"/>
            <a:t>Η εξ αποστάσεως εκπαίδευση και η σχολική εξ αποστάσεως εκπαίδευση</a:t>
          </a:r>
          <a:endParaRPr lang="el-GR" sz="2000" dirty="0"/>
        </a:p>
      </dgm:t>
    </dgm:pt>
    <dgm:pt modelId="{3299E48C-0A31-4A26-A29E-5FDDA0873946}" type="parTrans" cxnId="{BA42A876-1580-4D25-9E22-2470B9A93FB2}">
      <dgm:prSet/>
      <dgm:spPr/>
      <dgm:t>
        <a:bodyPr/>
        <a:lstStyle/>
        <a:p>
          <a:endParaRPr lang="el-GR"/>
        </a:p>
      </dgm:t>
    </dgm:pt>
    <dgm:pt modelId="{C2B02E3A-EB86-4F30-BC20-10B5796D4CCF}" type="sibTrans" cxnId="{BA42A876-1580-4D25-9E22-2470B9A93FB2}">
      <dgm:prSet/>
      <dgm:spPr/>
      <dgm:t>
        <a:bodyPr/>
        <a:lstStyle/>
        <a:p>
          <a:endParaRPr lang="el-GR"/>
        </a:p>
      </dgm:t>
    </dgm:pt>
    <dgm:pt modelId="{8B882EFF-AC24-4C39-A445-D54AD0809FFA}">
      <dgm:prSet phldrT="[Κείμενο]" custT="1"/>
      <dgm:spPr/>
      <dgm:t>
        <a:bodyPr/>
        <a:lstStyle/>
        <a:p>
          <a:r>
            <a:rPr lang="el-GR" sz="1800" b="1" u="sng" dirty="0" smtClean="0"/>
            <a:t>Κεφάλαιο  3.</a:t>
          </a:r>
          <a:r>
            <a:rPr lang="el-GR" sz="1800" dirty="0" smtClean="0"/>
            <a:t> </a:t>
          </a:r>
        </a:p>
        <a:p>
          <a:r>
            <a:rPr lang="el-GR" sz="2000" dirty="0" smtClean="0"/>
            <a:t>Βασικές αρχές Εκπαιδευτικού υλικού στην </a:t>
          </a:r>
          <a:r>
            <a:rPr lang="el-GR" sz="2000" dirty="0" err="1" smtClean="0"/>
            <a:t>εξΑΕ</a:t>
          </a:r>
          <a:r>
            <a:rPr lang="el-GR" sz="2000" dirty="0" smtClean="0"/>
            <a:t>  και ο σχεδιασμός του στην Δ.Ε </a:t>
          </a:r>
          <a:endParaRPr lang="el-GR" sz="2000" dirty="0"/>
        </a:p>
      </dgm:t>
    </dgm:pt>
    <dgm:pt modelId="{EC24C99C-08D5-44AE-9F7A-F4777921946E}" type="parTrans" cxnId="{465C1C92-4EF5-4EFB-B87D-86FC2BB7CA1F}">
      <dgm:prSet/>
      <dgm:spPr/>
      <dgm:t>
        <a:bodyPr/>
        <a:lstStyle/>
        <a:p>
          <a:endParaRPr lang="el-GR"/>
        </a:p>
      </dgm:t>
    </dgm:pt>
    <dgm:pt modelId="{2775E54F-9D94-45F7-A4E0-F3C8E345B37A}" type="sibTrans" cxnId="{465C1C92-4EF5-4EFB-B87D-86FC2BB7CA1F}">
      <dgm:prSet/>
      <dgm:spPr/>
      <dgm:t>
        <a:bodyPr/>
        <a:lstStyle/>
        <a:p>
          <a:endParaRPr lang="el-GR"/>
        </a:p>
      </dgm:t>
    </dgm:pt>
    <dgm:pt modelId="{5331A1AF-23BD-425A-9FD7-4F0CBC65F86E}" type="pres">
      <dgm:prSet presAssocID="{75C54DAF-172A-45FE-9B68-C0A4667DC637}" presName="Name0" presStyleCnt="0">
        <dgm:presLayoutVars>
          <dgm:dir/>
          <dgm:resizeHandles val="exact"/>
        </dgm:presLayoutVars>
      </dgm:prSet>
      <dgm:spPr/>
    </dgm:pt>
    <dgm:pt modelId="{A3A8E672-C418-4344-85AB-8366C15D4BB4}" type="pres">
      <dgm:prSet presAssocID="{75C54DAF-172A-45FE-9B68-C0A4667DC637}" presName="fgShape" presStyleLbl="fgShp" presStyleIdx="0" presStyleCnt="1" custLinFactNeighborY="9507"/>
      <dgm:spPr/>
    </dgm:pt>
    <dgm:pt modelId="{B59AF2E3-8D7A-45BC-A757-6327533F3123}" type="pres">
      <dgm:prSet presAssocID="{75C54DAF-172A-45FE-9B68-C0A4667DC637}" presName="linComp" presStyleCnt="0"/>
      <dgm:spPr/>
    </dgm:pt>
    <dgm:pt modelId="{6E1B7582-59C9-442B-B085-39C55784BBA2}" type="pres">
      <dgm:prSet presAssocID="{53E7F29A-E071-4CB0-B227-43507278BB5F}" presName="compNode" presStyleCnt="0"/>
      <dgm:spPr/>
    </dgm:pt>
    <dgm:pt modelId="{33768113-67A9-46A3-A475-F65CF2903FB3}" type="pres">
      <dgm:prSet presAssocID="{53E7F29A-E071-4CB0-B227-43507278BB5F}" presName="bkgdShape" presStyleLbl="node1" presStyleIdx="0" presStyleCnt="3"/>
      <dgm:spPr/>
      <dgm:t>
        <a:bodyPr/>
        <a:lstStyle/>
        <a:p>
          <a:endParaRPr lang="el-GR"/>
        </a:p>
      </dgm:t>
    </dgm:pt>
    <dgm:pt modelId="{042E56C5-22E1-4519-9124-0D5BA614B042}" type="pres">
      <dgm:prSet presAssocID="{53E7F29A-E071-4CB0-B227-43507278BB5F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406A3ED-3D97-45BE-BDF3-F34999A2B4CF}" type="pres">
      <dgm:prSet presAssocID="{53E7F29A-E071-4CB0-B227-43507278BB5F}" presName="invisiNode" presStyleLbl="node1" presStyleIdx="0" presStyleCnt="3"/>
      <dgm:spPr/>
    </dgm:pt>
    <dgm:pt modelId="{624DC494-61A0-4F66-B9A7-A6BA649CB1BE}" type="pres">
      <dgm:prSet presAssocID="{53E7F29A-E071-4CB0-B227-43507278BB5F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CD86613-33DC-4652-A036-C1C9C4A50D5A}" type="pres">
      <dgm:prSet presAssocID="{9B89E9CA-6255-45F0-BDF4-0815B500218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DA3E6415-680E-4C4A-ADAB-6F82F42E7367}" type="pres">
      <dgm:prSet presAssocID="{18413F0A-EC12-4605-B987-92654271CDB7}" presName="compNode" presStyleCnt="0"/>
      <dgm:spPr/>
    </dgm:pt>
    <dgm:pt modelId="{B4317024-7282-4DB3-BB02-098345361CA2}" type="pres">
      <dgm:prSet presAssocID="{18413F0A-EC12-4605-B987-92654271CDB7}" presName="bkgdShape" presStyleLbl="node1" presStyleIdx="1" presStyleCnt="3"/>
      <dgm:spPr/>
      <dgm:t>
        <a:bodyPr/>
        <a:lstStyle/>
        <a:p>
          <a:endParaRPr lang="el-GR"/>
        </a:p>
      </dgm:t>
    </dgm:pt>
    <dgm:pt modelId="{ADC06CC8-99D8-4866-9BEC-B1635190FCF0}" type="pres">
      <dgm:prSet presAssocID="{18413F0A-EC12-4605-B987-92654271CDB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38B0757-0065-4C5B-A9D5-93189EEBA2E4}" type="pres">
      <dgm:prSet presAssocID="{18413F0A-EC12-4605-B987-92654271CDB7}" presName="invisiNode" presStyleLbl="node1" presStyleIdx="1" presStyleCnt="3"/>
      <dgm:spPr/>
    </dgm:pt>
    <dgm:pt modelId="{2F7A59D6-FD94-4E04-A8AB-50A3E4BDC088}" type="pres">
      <dgm:prSet presAssocID="{18413F0A-EC12-4605-B987-92654271CDB7}" presName="imagNode" presStyleLbl="fgImgPlace1" presStyleIdx="1" presStyleCnt="3"/>
      <dgm:spPr/>
    </dgm:pt>
    <dgm:pt modelId="{612F09C2-467F-4B88-BFF8-4E15D8B6F15D}" type="pres">
      <dgm:prSet presAssocID="{C2B02E3A-EB86-4F30-BC20-10B5796D4CCF}" presName="sibTrans" presStyleLbl="sibTrans2D1" presStyleIdx="0" presStyleCnt="0"/>
      <dgm:spPr/>
      <dgm:t>
        <a:bodyPr/>
        <a:lstStyle/>
        <a:p>
          <a:endParaRPr lang="el-GR"/>
        </a:p>
      </dgm:t>
    </dgm:pt>
    <dgm:pt modelId="{73BC29AF-D0B3-450F-B289-E17C938696FA}" type="pres">
      <dgm:prSet presAssocID="{8B882EFF-AC24-4C39-A445-D54AD0809FFA}" presName="compNode" presStyleCnt="0"/>
      <dgm:spPr/>
    </dgm:pt>
    <dgm:pt modelId="{371A77A8-850E-46D3-94EE-5B8C54BB8C76}" type="pres">
      <dgm:prSet presAssocID="{8B882EFF-AC24-4C39-A445-D54AD0809FFA}" presName="bkgdShape" presStyleLbl="node1" presStyleIdx="2" presStyleCnt="3"/>
      <dgm:spPr/>
      <dgm:t>
        <a:bodyPr/>
        <a:lstStyle/>
        <a:p>
          <a:endParaRPr lang="el-GR"/>
        </a:p>
      </dgm:t>
    </dgm:pt>
    <dgm:pt modelId="{7D84B3E6-B782-4DAA-B119-FF7D42B13C5B}" type="pres">
      <dgm:prSet presAssocID="{8B882EFF-AC24-4C39-A445-D54AD0809FFA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61E245-8DD2-46C2-AA45-62CE109171B4}" type="pres">
      <dgm:prSet presAssocID="{8B882EFF-AC24-4C39-A445-D54AD0809FFA}" presName="invisiNode" presStyleLbl="node1" presStyleIdx="2" presStyleCnt="3"/>
      <dgm:spPr/>
    </dgm:pt>
    <dgm:pt modelId="{DB307C7D-6FBE-48C2-BC80-B22BAA21EEEE}" type="pres">
      <dgm:prSet presAssocID="{8B882EFF-AC24-4C39-A445-D54AD0809FFA}" presName="imagNode" presStyleLbl="fgImgPlace1" presStyleIdx="2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</dgm:ptLst>
  <dgm:cxnLst>
    <dgm:cxn modelId="{2A5F7949-7DEE-41E0-97B4-E88E5DD6C698}" type="presOf" srcId="{18413F0A-EC12-4605-B987-92654271CDB7}" destId="{ADC06CC8-99D8-4866-9BEC-B1635190FCF0}" srcOrd="1" destOrd="0" presId="urn:microsoft.com/office/officeart/2005/8/layout/hList7"/>
    <dgm:cxn modelId="{ADC5DFE5-BCCE-4F31-B03C-C8CD7567A9B6}" type="presOf" srcId="{18413F0A-EC12-4605-B987-92654271CDB7}" destId="{B4317024-7282-4DB3-BB02-098345361CA2}" srcOrd="0" destOrd="0" presId="urn:microsoft.com/office/officeart/2005/8/layout/hList7"/>
    <dgm:cxn modelId="{69E1CF97-B6B3-460C-94D0-C049C212925A}" type="presOf" srcId="{53E7F29A-E071-4CB0-B227-43507278BB5F}" destId="{042E56C5-22E1-4519-9124-0D5BA614B042}" srcOrd="1" destOrd="0" presId="urn:microsoft.com/office/officeart/2005/8/layout/hList7"/>
    <dgm:cxn modelId="{4E4A5452-5971-4C3E-9F36-62BFFB9306DB}" type="presOf" srcId="{75C54DAF-172A-45FE-9B68-C0A4667DC637}" destId="{5331A1AF-23BD-425A-9FD7-4F0CBC65F86E}" srcOrd="0" destOrd="0" presId="urn:microsoft.com/office/officeart/2005/8/layout/hList7"/>
    <dgm:cxn modelId="{2B147988-8DA4-45D7-8270-59FBCA89B6E3}" type="presOf" srcId="{9B89E9CA-6255-45F0-BDF4-0815B500218E}" destId="{9CD86613-33DC-4652-A036-C1C9C4A50D5A}" srcOrd="0" destOrd="0" presId="urn:microsoft.com/office/officeart/2005/8/layout/hList7"/>
    <dgm:cxn modelId="{47096F2B-542B-4418-9A24-81F6E6BC7333}" type="presOf" srcId="{C2B02E3A-EB86-4F30-BC20-10B5796D4CCF}" destId="{612F09C2-467F-4B88-BFF8-4E15D8B6F15D}" srcOrd="0" destOrd="0" presId="urn:microsoft.com/office/officeart/2005/8/layout/hList7"/>
    <dgm:cxn modelId="{BA42A876-1580-4D25-9E22-2470B9A93FB2}" srcId="{75C54DAF-172A-45FE-9B68-C0A4667DC637}" destId="{18413F0A-EC12-4605-B987-92654271CDB7}" srcOrd="1" destOrd="0" parTransId="{3299E48C-0A31-4A26-A29E-5FDDA0873946}" sibTransId="{C2B02E3A-EB86-4F30-BC20-10B5796D4CCF}"/>
    <dgm:cxn modelId="{21ADBC8D-30BA-4240-B72A-50D364FD4EB6}" type="presOf" srcId="{53E7F29A-E071-4CB0-B227-43507278BB5F}" destId="{33768113-67A9-46A3-A475-F65CF2903FB3}" srcOrd="0" destOrd="0" presId="urn:microsoft.com/office/officeart/2005/8/layout/hList7"/>
    <dgm:cxn modelId="{E81EDF0D-825D-4A53-9F37-33C29EBA5082}" type="presOf" srcId="{8B882EFF-AC24-4C39-A445-D54AD0809FFA}" destId="{7D84B3E6-B782-4DAA-B119-FF7D42B13C5B}" srcOrd="1" destOrd="0" presId="urn:microsoft.com/office/officeart/2005/8/layout/hList7"/>
    <dgm:cxn modelId="{8DD85548-F645-4A9C-A8A9-DAA2D596B909}" srcId="{75C54DAF-172A-45FE-9B68-C0A4667DC637}" destId="{53E7F29A-E071-4CB0-B227-43507278BB5F}" srcOrd="0" destOrd="0" parTransId="{F012E9DE-3493-4A3F-833F-0E10BD95295C}" sibTransId="{9B89E9CA-6255-45F0-BDF4-0815B500218E}"/>
    <dgm:cxn modelId="{A600406B-75AF-4F3C-B030-41C3D74D92A6}" type="presOf" srcId="{8B882EFF-AC24-4C39-A445-D54AD0809FFA}" destId="{371A77A8-850E-46D3-94EE-5B8C54BB8C76}" srcOrd="0" destOrd="0" presId="urn:microsoft.com/office/officeart/2005/8/layout/hList7"/>
    <dgm:cxn modelId="{465C1C92-4EF5-4EFB-B87D-86FC2BB7CA1F}" srcId="{75C54DAF-172A-45FE-9B68-C0A4667DC637}" destId="{8B882EFF-AC24-4C39-A445-D54AD0809FFA}" srcOrd="2" destOrd="0" parTransId="{EC24C99C-08D5-44AE-9F7A-F4777921946E}" sibTransId="{2775E54F-9D94-45F7-A4E0-F3C8E345B37A}"/>
    <dgm:cxn modelId="{1B5A3E4F-3FEB-4C80-A0AF-011CE55DE01E}" type="presParOf" srcId="{5331A1AF-23BD-425A-9FD7-4F0CBC65F86E}" destId="{A3A8E672-C418-4344-85AB-8366C15D4BB4}" srcOrd="0" destOrd="0" presId="urn:microsoft.com/office/officeart/2005/8/layout/hList7"/>
    <dgm:cxn modelId="{927309F8-1B13-41BB-A320-704C2AF61DE1}" type="presParOf" srcId="{5331A1AF-23BD-425A-9FD7-4F0CBC65F86E}" destId="{B59AF2E3-8D7A-45BC-A757-6327533F3123}" srcOrd="1" destOrd="0" presId="urn:microsoft.com/office/officeart/2005/8/layout/hList7"/>
    <dgm:cxn modelId="{E3CF4DBF-59DE-4703-B9A1-42F5DBFF46AF}" type="presParOf" srcId="{B59AF2E3-8D7A-45BC-A757-6327533F3123}" destId="{6E1B7582-59C9-442B-B085-39C55784BBA2}" srcOrd="0" destOrd="0" presId="urn:microsoft.com/office/officeart/2005/8/layout/hList7"/>
    <dgm:cxn modelId="{0BA5ABCD-3004-4C62-AA55-8914B1374653}" type="presParOf" srcId="{6E1B7582-59C9-442B-B085-39C55784BBA2}" destId="{33768113-67A9-46A3-A475-F65CF2903FB3}" srcOrd="0" destOrd="0" presId="urn:microsoft.com/office/officeart/2005/8/layout/hList7"/>
    <dgm:cxn modelId="{92262B45-CA6C-4538-9D9D-8E1C35828C12}" type="presParOf" srcId="{6E1B7582-59C9-442B-B085-39C55784BBA2}" destId="{042E56C5-22E1-4519-9124-0D5BA614B042}" srcOrd="1" destOrd="0" presId="urn:microsoft.com/office/officeart/2005/8/layout/hList7"/>
    <dgm:cxn modelId="{0E70CB5A-94B6-4CAA-98F1-172AAF603CC7}" type="presParOf" srcId="{6E1B7582-59C9-442B-B085-39C55784BBA2}" destId="{5406A3ED-3D97-45BE-BDF3-F34999A2B4CF}" srcOrd="2" destOrd="0" presId="urn:microsoft.com/office/officeart/2005/8/layout/hList7"/>
    <dgm:cxn modelId="{CE61BA01-6D1A-4FB6-A732-843131F6B087}" type="presParOf" srcId="{6E1B7582-59C9-442B-B085-39C55784BBA2}" destId="{624DC494-61A0-4F66-B9A7-A6BA649CB1BE}" srcOrd="3" destOrd="0" presId="urn:microsoft.com/office/officeart/2005/8/layout/hList7"/>
    <dgm:cxn modelId="{5F8270D7-8D85-4114-8D21-41BBE39381F5}" type="presParOf" srcId="{B59AF2E3-8D7A-45BC-A757-6327533F3123}" destId="{9CD86613-33DC-4652-A036-C1C9C4A50D5A}" srcOrd="1" destOrd="0" presId="urn:microsoft.com/office/officeart/2005/8/layout/hList7"/>
    <dgm:cxn modelId="{B34E07C3-BBAF-4AD0-B618-18515C1EAD71}" type="presParOf" srcId="{B59AF2E3-8D7A-45BC-A757-6327533F3123}" destId="{DA3E6415-680E-4C4A-ADAB-6F82F42E7367}" srcOrd="2" destOrd="0" presId="urn:microsoft.com/office/officeart/2005/8/layout/hList7"/>
    <dgm:cxn modelId="{D89B102A-26EC-4C9D-8776-F2684FF9518E}" type="presParOf" srcId="{DA3E6415-680E-4C4A-ADAB-6F82F42E7367}" destId="{B4317024-7282-4DB3-BB02-098345361CA2}" srcOrd="0" destOrd="0" presId="urn:microsoft.com/office/officeart/2005/8/layout/hList7"/>
    <dgm:cxn modelId="{691F954D-9389-4860-BDE7-A832719C927E}" type="presParOf" srcId="{DA3E6415-680E-4C4A-ADAB-6F82F42E7367}" destId="{ADC06CC8-99D8-4866-9BEC-B1635190FCF0}" srcOrd="1" destOrd="0" presId="urn:microsoft.com/office/officeart/2005/8/layout/hList7"/>
    <dgm:cxn modelId="{E553C986-5C97-4FF8-8C4A-F52148EAB731}" type="presParOf" srcId="{DA3E6415-680E-4C4A-ADAB-6F82F42E7367}" destId="{538B0757-0065-4C5B-A9D5-93189EEBA2E4}" srcOrd="2" destOrd="0" presId="urn:microsoft.com/office/officeart/2005/8/layout/hList7"/>
    <dgm:cxn modelId="{475A7568-3D3D-4A5F-848E-DECFD52350B4}" type="presParOf" srcId="{DA3E6415-680E-4C4A-ADAB-6F82F42E7367}" destId="{2F7A59D6-FD94-4E04-A8AB-50A3E4BDC088}" srcOrd="3" destOrd="0" presId="urn:microsoft.com/office/officeart/2005/8/layout/hList7"/>
    <dgm:cxn modelId="{8A626F58-912C-47D9-A504-4601AB6864AB}" type="presParOf" srcId="{B59AF2E3-8D7A-45BC-A757-6327533F3123}" destId="{612F09C2-467F-4B88-BFF8-4E15D8B6F15D}" srcOrd="3" destOrd="0" presId="urn:microsoft.com/office/officeart/2005/8/layout/hList7"/>
    <dgm:cxn modelId="{81BD8705-F47C-4118-AFC3-A4CFF7D8D2A0}" type="presParOf" srcId="{B59AF2E3-8D7A-45BC-A757-6327533F3123}" destId="{73BC29AF-D0B3-450F-B289-E17C938696FA}" srcOrd="4" destOrd="0" presId="urn:microsoft.com/office/officeart/2005/8/layout/hList7"/>
    <dgm:cxn modelId="{B0564E97-CB52-4AD4-98D4-B984BAA99D07}" type="presParOf" srcId="{73BC29AF-D0B3-450F-B289-E17C938696FA}" destId="{371A77A8-850E-46D3-94EE-5B8C54BB8C76}" srcOrd="0" destOrd="0" presId="urn:microsoft.com/office/officeart/2005/8/layout/hList7"/>
    <dgm:cxn modelId="{C0829065-6513-4D31-8D4A-BAA99CA397D1}" type="presParOf" srcId="{73BC29AF-D0B3-450F-B289-E17C938696FA}" destId="{7D84B3E6-B782-4DAA-B119-FF7D42B13C5B}" srcOrd="1" destOrd="0" presId="urn:microsoft.com/office/officeart/2005/8/layout/hList7"/>
    <dgm:cxn modelId="{6DAE0E32-0956-4F0B-B054-FF8CBC32913C}" type="presParOf" srcId="{73BC29AF-D0B3-450F-B289-E17C938696FA}" destId="{0661E245-8DD2-46C2-AA45-62CE109171B4}" srcOrd="2" destOrd="0" presId="urn:microsoft.com/office/officeart/2005/8/layout/hList7"/>
    <dgm:cxn modelId="{BE39554E-2514-434A-8127-1D979984B293}" type="presParOf" srcId="{73BC29AF-D0B3-450F-B289-E17C938696FA}" destId="{DB307C7D-6FBE-48C2-BC80-B22BAA21EEE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C54DAF-172A-45FE-9B68-C0A4667DC63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53E7F29A-E071-4CB0-B227-43507278BB5F}">
      <dgm:prSet phldrT="[Κείμενο]"/>
      <dgm:spPr/>
      <dgm:t>
        <a:bodyPr/>
        <a:lstStyle/>
        <a:p>
          <a:r>
            <a:rPr lang="el-GR" b="1" dirty="0" smtClean="0"/>
            <a:t> </a:t>
          </a:r>
          <a:r>
            <a:rPr lang="el-GR" b="1" u="sng" dirty="0" smtClean="0"/>
            <a:t>Κεφάλαιο 4.</a:t>
          </a:r>
          <a:r>
            <a:rPr lang="el-GR" b="1" dirty="0" smtClean="0"/>
            <a:t> </a:t>
          </a:r>
        </a:p>
        <a:p>
          <a:r>
            <a:rPr lang="el-GR" dirty="0" smtClean="0"/>
            <a:t>Η μεθοδολογία της έρευνας</a:t>
          </a:r>
          <a:endParaRPr lang="el-GR" dirty="0"/>
        </a:p>
      </dgm:t>
    </dgm:pt>
    <dgm:pt modelId="{F012E9DE-3493-4A3F-833F-0E10BD95295C}" type="parTrans" cxnId="{8DD85548-F645-4A9C-A8A9-DAA2D596B909}">
      <dgm:prSet/>
      <dgm:spPr/>
      <dgm:t>
        <a:bodyPr/>
        <a:lstStyle/>
        <a:p>
          <a:endParaRPr lang="el-GR"/>
        </a:p>
      </dgm:t>
    </dgm:pt>
    <dgm:pt modelId="{9B89E9CA-6255-45F0-BDF4-0815B500218E}" type="sibTrans" cxnId="{8DD85548-F645-4A9C-A8A9-DAA2D596B909}">
      <dgm:prSet/>
      <dgm:spPr/>
      <dgm:t>
        <a:bodyPr/>
        <a:lstStyle/>
        <a:p>
          <a:endParaRPr lang="el-GR"/>
        </a:p>
      </dgm:t>
    </dgm:pt>
    <dgm:pt modelId="{18413F0A-EC12-4605-B987-92654271CDB7}">
      <dgm:prSet phldrT="[Κείμενο]"/>
      <dgm:spPr/>
      <dgm:t>
        <a:bodyPr/>
        <a:lstStyle/>
        <a:p>
          <a:r>
            <a:rPr lang="el-GR" b="1" u="sng" dirty="0" smtClean="0"/>
            <a:t>Κεφάλαιο 5.</a:t>
          </a:r>
          <a:r>
            <a:rPr lang="el-GR" dirty="0" smtClean="0"/>
            <a:t> Παρουσίαση και ανάλυση των αποτελεσμάτων</a:t>
          </a:r>
        </a:p>
      </dgm:t>
    </dgm:pt>
    <dgm:pt modelId="{3299E48C-0A31-4A26-A29E-5FDDA0873946}" type="parTrans" cxnId="{BA42A876-1580-4D25-9E22-2470B9A93FB2}">
      <dgm:prSet/>
      <dgm:spPr/>
      <dgm:t>
        <a:bodyPr/>
        <a:lstStyle/>
        <a:p>
          <a:endParaRPr lang="el-GR"/>
        </a:p>
      </dgm:t>
    </dgm:pt>
    <dgm:pt modelId="{C2B02E3A-EB86-4F30-BC20-10B5796D4CCF}" type="sibTrans" cxnId="{BA42A876-1580-4D25-9E22-2470B9A93FB2}">
      <dgm:prSet/>
      <dgm:spPr/>
      <dgm:t>
        <a:bodyPr/>
        <a:lstStyle/>
        <a:p>
          <a:endParaRPr lang="el-GR"/>
        </a:p>
      </dgm:t>
    </dgm:pt>
    <dgm:pt modelId="{8B882EFF-AC24-4C39-A445-D54AD0809FFA}">
      <dgm:prSet phldrT="[Κείμενο]"/>
      <dgm:spPr/>
      <dgm:t>
        <a:bodyPr/>
        <a:lstStyle/>
        <a:p>
          <a:r>
            <a:rPr lang="el-GR" b="1" u="sng" dirty="0" smtClean="0"/>
            <a:t>Κεφάλαιο  6.</a:t>
          </a:r>
          <a:r>
            <a:rPr lang="el-GR" dirty="0" smtClean="0"/>
            <a:t>  Αποτίμηση Συμπεράσματα</a:t>
          </a:r>
        </a:p>
      </dgm:t>
    </dgm:pt>
    <dgm:pt modelId="{EC24C99C-08D5-44AE-9F7A-F4777921946E}" type="parTrans" cxnId="{465C1C92-4EF5-4EFB-B87D-86FC2BB7CA1F}">
      <dgm:prSet/>
      <dgm:spPr/>
      <dgm:t>
        <a:bodyPr/>
        <a:lstStyle/>
        <a:p>
          <a:endParaRPr lang="el-GR"/>
        </a:p>
      </dgm:t>
    </dgm:pt>
    <dgm:pt modelId="{2775E54F-9D94-45F7-A4E0-F3C8E345B37A}" type="sibTrans" cxnId="{465C1C92-4EF5-4EFB-B87D-86FC2BB7CA1F}">
      <dgm:prSet/>
      <dgm:spPr/>
      <dgm:t>
        <a:bodyPr/>
        <a:lstStyle/>
        <a:p>
          <a:endParaRPr lang="el-GR"/>
        </a:p>
      </dgm:t>
    </dgm:pt>
    <dgm:pt modelId="{5331A1AF-23BD-425A-9FD7-4F0CBC65F86E}" type="pres">
      <dgm:prSet presAssocID="{75C54DAF-172A-45FE-9B68-C0A4667DC637}" presName="Name0" presStyleCnt="0">
        <dgm:presLayoutVars>
          <dgm:dir/>
          <dgm:resizeHandles val="exact"/>
        </dgm:presLayoutVars>
      </dgm:prSet>
      <dgm:spPr/>
    </dgm:pt>
    <dgm:pt modelId="{A3A8E672-C418-4344-85AB-8366C15D4BB4}" type="pres">
      <dgm:prSet presAssocID="{75C54DAF-172A-45FE-9B68-C0A4667DC637}" presName="fgShape" presStyleLbl="fgShp" presStyleIdx="0" presStyleCnt="1"/>
      <dgm:spPr/>
    </dgm:pt>
    <dgm:pt modelId="{B59AF2E3-8D7A-45BC-A757-6327533F3123}" type="pres">
      <dgm:prSet presAssocID="{75C54DAF-172A-45FE-9B68-C0A4667DC637}" presName="linComp" presStyleCnt="0"/>
      <dgm:spPr/>
    </dgm:pt>
    <dgm:pt modelId="{6E1B7582-59C9-442B-B085-39C55784BBA2}" type="pres">
      <dgm:prSet presAssocID="{53E7F29A-E071-4CB0-B227-43507278BB5F}" presName="compNode" presStyleCnt="0"/>
      <dgm:spPr/>
    </dgm:pt>
    <dgm:pt modelId="{33768113-67A9-46A3-A475-F65CF2903FB3}" type="pres">
      <dgm:prSet presAssocID="{53E7F29A-E071-4CB0-B227-43507278BB5F}" presName="bkgdShape" presStyleLbl="node1" presStyleIdx="0" presStyleCnt="3"/>
      <dgm:spPr/>
      <dgm:t>
        <a:bodyPr/>
        <a:lstStyle/>
        <a:p>
          <a:endParaRPr lang="el-GR"/>
        </a:p>
      </dgm:t>
    </dgm:pt>
    <dgm:pt modelId="{042E56C5-22E1-4519-9124-0D5BA614B042}" type="pres">
      <dgm:prSet presAssocID="{53E7F29A-E071-4CB0-B227-43507278BB5F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406A3ED-3D97-45BE-BDF3-F34999A2B4CF}" type="pres">
      <dgm:prSet presAssocID="{53E7F29A-E071-4CB0-B227-43507278BB5F}" presName="invisiNode" presStyleLbl="node1" presStyleIdx="0" presStyleCnt="3"/>
      <dgm:spPr/>
    </dgm:pt>
    <dgm:pt modelId="{624DC494-61A0-4F66-B9A7-A6BA649CB1BE}" type="pres">
      <dgm:prSet presAssocID="{53E7F29A-E071-4CB0-B227-43507278BB5F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  <dgm:pt modelId="{9CD86613-33DC-4652-A036-C1C9C4A50D5A}" type="pres">
      <dgm:prSet presAssocID="{9B89E9CA-6255-45F0-BDF4-0815B500218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DA3E6415-680E-4C4A-ADAB-6F82F42E7367}" type="pres">
      <dgm:prSet presAssocID="{18413F0A-EC12-4605-B987-92654271CDB7}" presName="compNode" presStyleCnt="0"/>
      <dgm:spPr/>
    </dgm:pt>
    <dgm:pt modelId="{B4317024-7282-4DB3-BB02-098345361CA2}" type="pres">
      <dgm:prSet presAssocID="{18413F0A-EC12-4605-B987-92654271CDB7}" presName="bkgdShape" presStyleLbl="node1" presStyleIdx="1" presStyleCnt="3"/>
      <dgm:spPr/>
      <dgm:t>
        <a:bodyPr/>
        <a:lstStyle/>
        <a:p>
          <a:endParaRPr lang="el-GR"/>
        </a:p>
      </dgm:t>
    </dgm:pt>
    <dgm:pt modelId="{ADC06CC8-99D8-4866-9BEC-B1635190FCF0}" type="pres">
      <dgm:prSet presAssocID="{18413F0A-EC12-4605-B987-92654271CDB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38B0757-0065-4C5B-A9D5-93189EEBA2E4}" type="pres">
      <dgm:prSet presAssocID="{18413F0A-EC12-4605-B987-92654271CDB7}" presName="invisiNode" presStyleLbl="node1" presStyleIdx="1" presStyleCnt="3"/>
      <dgm:spPr/>
    </dgm:pt>
    <dgm:pt modelId="{2F7A59D6-FD94-4E04-A8AB-50A3E4BDC088}" type="pres">
      <dgm:prSet presAssocID="{18413F0A-EC12-4605-B987-92654271CDB7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612F09C2-467F-4B88-BFF8-4E15D8B6F15D}" type="pres">
      <dgm:prSet presAssocID="{C2B02E3A-EB86-4F30-BC20-10B5796D4CCF}" presName="sibTrans" presStyleLbl="sibTrans2D1" presStyleIdx="0" presStyleCnt="0"/>
      <dgm:spPr/>
      <dgm:t>
        <a:bodyPr/>
        <a:lstStyle/>
        <a:p>
          <a:endParaRPr lang="el-GR"/>
        </a:p>
      </dgm:t>
    </dgm:pt>
    <dgm:pt modelId="{73BC29AF-D0B3-450F-B289-E17C938696FA}" type="pres">
      <dgm:prSet presAssocID="{8B882EFF-AC24-4C39-A445-D54AD0809FFA}" presName="compNode" presStyleCnt="0"/>
      <dgm:spPr/>
    </dgm:pt>
    <dgm:pt modelId="{371A77A8-850E-46D3-94EE-5B8C54BB8C76}" type="pres">
      <dgm:prSet presAssocID="{8B882EFF-AC24-4C39-A445-D54AD0809FFA}" presName="bkgdShape" presStyleLbl="node1" presStyleIdx="2" presStyleCnt="3"/>
      <dgm:spPr/>
      <dgm:t>
        <a:bodyPr/>
        <a:lstStyle/>
        <a:p>
          <a:endParaRPr lang="el-GR"/>
        </a:p>
      </dgm:t>
    </dgm:pt>
    <dgm:pt modelId="{7D84B3E6-B782-4DAA-B119-FF7D42B13C5B}" type="pres">
      <dgm:prSet presAssocID="{8B882EFF-AC24-4C39-A445-D54AD0809FFA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61E245-8DD2-46C2-AA45-62CE109171B4}" type="pres">
      <dgm:prSet presAssocID="{8B882EFF-AC24-4C39-A445-D54AD0809FFA}" presName="invisiNode" presStyleLbl="node1" presStyleIdx="2" presStyleCnt="3"/>
      <dgm:spPr/>
    </dgm:pt>
    <dgm:pt modelId="{DB307C7D-6FBE-48C2-BC80-B22BAA21EEEE}" type="pres">
      <dgm:prSet presAssocID="{8B882EFF-AC24-4C39-A445-D54AD0809FFA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</dgm:ptLst>
  <dgm:cxnLst>
    <dgm:cxn modelId="{D2DAA6F0-E556-48E6-8CC2-8C4EF4DEAC8E}" type="presOf" srcId="{C2B02E3A-EB86-4F30-BC20-10B5796D4CCF}" destId="{612F09C2-467F-4B88-BFF8-4E15D8B6F15D}" srcOrd="0" destOrd="0" presId="urn:microsoft.com/office/officeart/2005/8/layout/hList7"/>
    <dgm:cxn modelId="{0E5F4125-E892-41CF-80AF-22838624CA24}" type="presOf" srcId="{53E7F29A-E071-4CB0-B227-43507278BB5F}" destId="{042E56C5-22E1-4519-9124-0D5BA614B042}" srcOrd="1" destOrd="0" presId="urn:microsoft.com/office/officeart/2005/8/layout/hList7"/>
    <dgm:cxn modelId="{1577ED2A-1178-4ACC-84D1-617EED01B9EA}" type="presOf" srcId="{53E7F29A-E071-4CB0-B227-43507278BB5F}" destId="{33768113-67A9-46A3-A475-F65CF2903FB3}" srcOrd="0" destOrd="0" presId="urn:microsoft.com/office/officeart/2005/8/layout/hList7"/>
    <dgm:cxn modelId="{3EA9185D-3517-433A-95EE-3F346A2227E4}" type="presOf" srcId="{18413F0A-EC12-4605-B987-92654271CDB7}" destId="{ADC06CC8-99D8-4866-9BEC-B1635190FCF0}" srcOrd="1" destOrd="0" presId="urn:microsoft.com/office/officeart/2005/8/layout/hList7"/>
    <dgm:cxn modelId="{3F6CA81F-2BB0-4664-AC71-E47C8E66ED53}" type="presOf" srcId="{18413F0A-EC12-4605-B987-92654271CDB7}" destId="{B4317024-7282-4DB3-BB02-098345361CA2}" srcOrd="0" destOrd="0" presId="urn:microsoft.com/office/officeart/2005/8/layout/hList7"/>
    <dgm:cxn modelId="{211CDADA-6069-42F6-AC80-BED92BA7D1AC}" type="presOf" srcId="{75C54DAF-172A-45FE-9B68-C0A4667DC637}" destId="{5331A1AF-23BD-425A-9FD7-4F0CBC65F86E}" srcOrd="0" destOrd="0" presId="urn:microsoft.com/office/officeart/2005/8/layout/hList7"/>
    <dgm:cxn modelId="{BA42A876-1580-4D25-9E22-2470B9A93FB2}" srcId="{75C54DAF-172A-45FE-9B68-C0A4667DC637}" destId="{18413F0A-EC12-4605-B987-92654271CDB7}" srcOrd="1" destOrd="0" parTransId="{3299E48C-0A31-4A26-A29E-5FDDA0873946}" sibTransId="{C2B02E3A-EB86-4F30-BC20-10B5796D4CCF}"/>
    <dgm:cxn modelId="{8DD85548-F645-4A9C-A8A9-DAA2D596B909}" srcId="{75C54DAF-172A-45FE-9B68-C0A4667DC637}" destId="{53E7F29A-E071-4CB0-B227-43507278BB5F}" srcOrd="0" destOrd="0" parTransId="{F012E9DE-3493-4A3F-833F-0E10BD95295C}" sibTransId="{9B89E9CA-6255-45F0-BDF4-0815B500218E}"/>
    <dgm:cxn modelId="{49637971-B72E-44ED-8312-7B00AC219A73}" type="presOf" srcId="{9B89E9CA-6255-45F0-BDF4-0815B500218E}" destId="{9CD86613-33DC-4652-A036-C1C9C4A50D5A}" srcOrd="0" destOrd="0" presId="urn:microsoft.com/office/officeart/2005/8/layout/hList7"/>
    <dgm:cxn modelId="{465C1C92-4EF5-4EFB-B87D-86FC2BB7CA1F}" srcId="{75C54DAF-172A-45FE-9B68-C0A4667DC637}" destId="{8B882EFF-AC24-4C39-A445-D54AD0809FFA}" srcOrd="2" destOrd="0" parTransId="{EC24C99C-08D5-44AE-9F7A-F4777921946E}" sibTransId="{2775E54F-9D94-45F7-A4E0-F3C8E345B37A}"/>
    <dgm:cxn modelId="{84B69A18-4EC8-4DE9-86B9-43BD228D4AF8}" type="presOf" srcId="{8B882EFF-AC24-4C39-A445-D54AD0809FFA}" destId="{371A77A8-850E-46D3-94EE-5B8C54BB8C76}" srcOrd="0" destOrd="0" presId="urn:microsoft.com/office/officeart/2005/8/layout/hList7"/>
    <dgm:cxn modelId="{9AEE12DC-6BA5-4A81-B2EA-1993946440A0}" type="presOf" srcId="{8B882EFF-AC24-4C39-A445-D54AD0809FFA}" destId="{7D84B3E6-B782-4DAA-B119-FF7D42B13C5B}" srcOrd="1" destOrd="0" presId="urn:microsoft.com/office/officeart/2005/8/layout/hList7"/>
    <dgm:cxn modelId="{0EC3BEBE-4756-485F-8690-372521510F2E}" type="presParOf" srcId="{5331A1AF-23BD-425A-9FD7-4F0CBC65F86E}" destId="{A3A8E672-C418-4344-85AB-8366C15D4BB4}" srcOrd="0" destOrd="0" presId="urn:microsoft.com/office/officeart/2005/8/layout/hList7"/>
    <dgm:cxn modelId="{AAEB0002-65C5-49DF-B7C5-E1E2F932B315}" type="presParOf" srcId="{5331A1AF-23BD-425A-9FD7-4F0CBC65F86E}" destId="{B59AF2E3-8D7A-45BC-A757-6327533F3123}" srcOrd="1" destOrd="0" presId="urn:microsoft.com/office/officeart/2005/8/layout/hList7"/>
    <dgm:cxn modelId="{330E237B-127A-4B81-9BF5-825607BA9BBD}" type="presParOf" srcId="{B59AF2E3-8D7A-45BC-A757-6327533F3123}" destId="{6E1B7582-59C9-442B-B085-39C55784BBA2}" srcOrd="0" destOrd="0" presId="urn:microsoft.com/office/officeart/2005/8/layout/hList7"/>
    <dgm:cxn modelId="{F82E4630-DC94-4804-BD6A-EC9CDD87CBFB}" type="presParOf" srcId="{6E1B7582-59C9-442B-B085-39C55784BBA2}" destId="{33768113-67A9-46A3-A475-F65CF2903FB3}" srcOrd="0" destOrd="0" presId="urn:microsoft.com/office/officeart/2005/8/layout/hList7"/>
    <dgm:cxn modelId="{F419B6A9-9142-4554-A725-33D82FEF615E}" type="presParOf" srcId="{6E1B7582-59C9-442B-B085-39C55784BBA2}" destId="{042E56C5-22E1-4519-9124-0D5BA614B042}" srcOrd="1" destOrd="0" presId="urn:microsoft.com/office/officeart/2005/8/layout/hList7"/>
    <dgm:cxn modelId="{CBC6EDDF-A1E1-49E7-9A9E-047CE62962A7}" type="presParOf" srcId="{6E1B7582-59C9-442B-B085-39C55784BBA2}" destId="{5406A3ED-3D97-45BE-BDF3-F34999A2B4CF}" srcOrd="2" destOrd="0" presId="urn:microsoft.com/office/officeart/2005/8/layout/hList7"/>
    <dgm:cxn modelId="{92B946F0-29CB-428D-A58B-3E89BD9A95A3}" type="presParOf" srcId="{6E1B7582-59C9-442B-B085-39C55784BBA2}" destId="{624DC494-61A0-4F66-B9A7-A6BA649CB1BE}" srcOrd="3" destOrd="0" presId="urn:microsoft.com/office/officeart/2005/8/layout/hList7"/>
    <dgm:cxn modelId="{21C1502A-3148-49E3-AC7F-8D3A6480C336}" type="presParOf" srcId="{B59AF2E3-8D7A-45BC-A757-6327533F3123}" destId="{9CD86613-33DC-4652-A036-C1C9C4A50D5A}" srcOrd="1" destOrd="0" presId="urn:microsoft.com/office/officeart/2005/8/layout/hList7"/>
    <dgm:cxn modelId="{9E1FA572-0120-4DB1-9B60-A83803676573}" type="presParOf" srcId="{B59AF2E3-8D7A-45BC-A757-6327533F3123}" destId="{DA3E6415-680E-4C4A-ADAB-6F82F42E7367}" srcOrd="2" destOrd="0" presId="urn:microsoft.com/office/officeart/2005/8/layout/hList7"/>
    <dgm:cxn modelId="{0D09291B-F9B1-4FF4-BA32-72F4093D4993}" type="presParOf" srcId="{DA3E6415-680E-4C4A-ADAB-6F82F42E7367}" destId="{B4317024-7282-4DB3-BB02-098345361CA2}" srcOrd="0" destOrd="0" presId="urn:microsoft.com/office/officeart/2005/8/layout/hList7"/>
    <dgm:cxn modelId="{3FF75302-4BA7-463B-8E60-2408438F6A1C}" type="presParOf" srcId="{DA3E6415-680E-4C4A-ADAB-6F82F42E7367}" destId="{ADC06CC8-99D8-4866-9BEC-B1635190FCF0}" srcOrd="1" destOrd="0" presId="urn:microsoft.com/office/officeart/2005/8/layout/hList7"/>
    <dgm:cxn modelId="{1B8A4189-1EC9-44EB-9356-392D6EFD2A28}" type="presParOf" srcId="{DA3E6415-680E-4C4A-ADAB-6F82F42E7367}" destId="{538B0757-0065-4C5B-A9D5-93189EEBA2E4}" srcOrd="2" destOrd="0" presId="urn:microsoft.com/office/officeart/2005/8/layout/hList7"/>
    <dgm:cxn modelId="{0FB4A895-DB9E-49B1-890B-697624C764FA}" type="presParOf" srcId="{DA3E6415-680E-4C4A-ADAB-6F82F42E7367}" destId="{2F7A59D6-FD94-4E04-A8AB-50A3E4BDC088}" srcOrd="3" destOrd="0" presId="urn:microsoft.com/office/officeart/2005/8/layout/hList7"/>
    <dgm:cxn modelId="{668ADF23-DAC7-4729-9E8B-BA400E8116A0}" type="presParOf" srcId="{B59AF2E3-8D7A-45BC-A757-6327533F3123}" destId="{612F09C2-467F-4B88-BFF8-4E15D8B6F15D}" srcOrd="3" destOrd="0" presId="urn:microsoft.com/office/officeart/2005/8/layout/hList7"/>
    <dgm:cxn modelId="{B5F0574C-E27E-444B-BC5C-B1B0FA862687}" type="presParOf" srcId="{B59AF2E3-8D7A-45BC-A757-6327533F3123}" destId="{73BC29AF-D0B3-450F-B289-E17C938696FA}" srcOrd="4" destOrd="0" presId="urn:microsoft.com/office/officeart/2005/8/layout/hList7"/>
    <dgm:cxn modelId="{B156C852-4E52-471B-B95B-A0093373F4A3}" type="presParOf" srcId="{73BC29AF-D0B3-450F-B289-E17C938696FA}" destId="{371A77A8-850E-46D3-94EE-5B8C54BB8C76}" srcOrd="0" destOrd="0" presId="urn:microsoft.com/office/officeart/2005/8/layout/hList7"/>
    <dgm:cxn modelId="{335BD031-A138-4593-91B8-81CE5E1B5A6B}" type="presParOf" srcId="{73BC29AF-D0B3-450F-B289-E17C938696FA}" destId="{7D84B3E6-B782-4DAA-B119-FF7D42B13C5B}" srcOrd="1" destOrd="0" presId="urn:microsoft.com/office/officeart/2005/8/layout/hList7"/>
    <dgm:cxn modelId="{5B69063C-4402-412F-87EA-6BA091422B68}" type="presParOf" srcId="{73BC29AF-D0B3-450F-B289-E17C938696FA}" destId="{0661E245-8DD2-46C2-AA45-62CE109171B4}" srcOrd="2" destOrd="0" presId="urn:microsoft.com/office/officeart/2005/8/layout/hList7"/>
    <dgm:cxn modelId="{F2404D3A-6C35-48F8-AC8F-7E9FD36FEC25}" type="presParOf" srcId="{73BC29AF-D0B3-450F-B289-E17C938696FA}" destId="{DB307C7D-6FBE-48C2-BC80-B22BAA21EEE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97CB69-E448-42A5-8065-D04D09C2E248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68FD8C10-BECF-4644-9B72-1C96E521CD91}">
      <dgm:prSet phldrT="[Κείμενο]"/>
      <dgm:spPr/>
      <dgm:t>
        <a:bodyPr/>
        <a:lstStyle/>
        <a:p>
          <a:r>
            <a:rPr lang="el-GR" b="1" dirty="0" smtClean="0"/>
            <a:t>Σύγχρονη </a:t>
          </a:r>
          <a:endParaRPr lang="el-GR" dirty="0"/>
        </a:p>
      </dgm:t>
    </dgm:pt>
    <dgm:pt modelId="{41F7D0E6-2938-4C96-9BB5-ACE39B71D9C8}" type="parTrans" cxnId="{A45A82D2-8288-4F14-A046-AB2137925C4B}">
      <dgm:prSet/>
      <dgm:spPr/>
      <dgm:t>
        <a:bodyPr/>
        <a:lstStyle/>
        <a:p>
          <a:endParaRPr lang="el-GR"/>
        </a:p>
      </dgm:t>
    </dgm:pt>
    <dgm:pt modelId="{654ECAAD-CB3D-421F-82B9-5F2BAEAD83B0}" type="sibTrans" cxnId="{A45A82D2-8288-4F14-A046-AB2137925C4B}">
      <dgm:prSet/>
      <dgm:spPr/>
      <dgm:t>
        <a:bodyPr/>
        <a:lstStyle/>
        <a:p>
          <a:endParaRPr lang="el-GR"/>
        </a:p>
      </dgm:t>
    </dgm:pt>
    <dgm:pt modelId="{092D8B5E-B4DE-420A-976F-0E2297D9CBD3}">
      <dgm:prSet phldrT="[Κείμενο]"/>
      <dgm:spPr/>
      <dgm:t>
        <a:bodyPr/>
        <a:lstStyle/>
        <a:p>
          <a:r>
            <a:rPr lang="el-GR" dirty="0" smtClean="0"/>
            <a:t>Αλληλεπίδραση σε πραγματικό χρόνο</a:t>
          </a:r>
          <a:endParaRPr lang="el-GR" dirty="0"/>
        </a:p>
      </dgm:t>
    </dgm:pt>
    <dgm:pt modelId="{94681811-49C9-46FE-8BBE-C16C9CE47904}" type="parTrans" cxnId="{B04FFB5D-9235-4398-A91B-06BF919C5B24}">
      <dgm:prSet/>
      <dgm:spPr/>
      <dgm:t>
        <a:bodyPr/>
        <a:lstStyle/>
        <a:p>
          <a:endParaRPr lang="el-GR"/>
        </a:p>
      </dgm:t>
    </dgm:pt>
    <dgm:pt modelId="{1D884B95-4562-4319-BACD-B27D53113418}" type="sibTrans" cxnId="{B04FFB5D-9235-4398-A91B-06BF919C5B24}">
      <dgm:prSet/>
      <dgm:spPr/>
      <dgm:t>
        <a:bodyPr/>
        <a:lstStyle/>
        <a:p>
          <a:endParaRPr lang="el-GR"/>
        </a:p>
      </dgm:t>
    </dgm:pt>
    <dgm:pt modelId="{B40ABA3E-2BC0-49E2-8E0F-423F84FEBA48}">
      <dgm:prSet phldrT="[Κείμενο]"/>
      <dgm:spPr/>
      <dgm:t>
        <a:bodyPr/>
        <a:lstStyle/>
        <a:p>
          <a:r>
            <a:rPr lang="el-GR" b="1" dirty="0" smtClean="0"/>
            <a:t>Ασύγχρονη </a:t>
          </a:r>
          <a:r>
            <a:rPr lang="el-GR" dirty="0" smtClean="0"/>
            <a:t> </a:t>
          </a:r>
          <a:endParaRPr lang="el-GR" dirty="0"/>
        </a:p>
      </dgm:t>
    </dgm:pt>
    <dgm:pt modelId="{773C7D5F-D234-4747-88C0-6BD907836024}" type="parTrans" cxnId="{D120F3D9-C1B5-494D-958C-429D8A6BD44F}">
      <dgm:prSet/>
      <dgm:spPr/>
      <dgm:t>
        <a:bodyPr/>
        <a:lstStyle/>
        <a:p>
          <a:endParaRPr lang="el-GR"/>
        </a:p>
      </dgm:t>
    </dgm:pt>
    <dgm:pt modelId="{2EE3CE00-0897-4B4B-8B48-4C4B2B437A9B}" type="sibTrans" cxnId="{D120F3D9-C1B5-494D-958C-429D8A6BD44F}">
      <dgm:prSet/>
      <dgm:spPr/>
      <dgm:t>
        <a:bodyPr/>
        <a:lstStyle/>
        <a:p>
          <a:endParaRPr lang="el-GR"/>
        </a:p>
      </dgm:t>
    </dgm:pt>
    <dgm:pt modelId="{9AEB1BB5-2654-4260-B06F-FDB86E5216C0}">
      <dgm:prSet phldrT="[Κείμενο]"/>
      <dgm:spPr/>
      <dgm:t>
        <a:bodyPr/>
        <a:lstStyle/>
        <a:p>
          <a:r>
            <a:rPr lang="el-GR" dirty="0" smtClean="0"/>
            <a:t>Αλληλεπίδραση σε διαφορετικό χρόνο</a:t>
          </a:r>
          <a:endParaRPr lang="el-GR" dirty="0"/>
        </a:p>
      </dgm:t>
    </dgm:pt>
    <dgm:pt modelId="{9A196011-99B2-4C92-9B3F-0F011CF884A3}" type="parTrans" cxnId="{EEA33D1F-3542-4D50-A482-F3690644817A}">
      <dgm:prSet/>
      <dgm:spPr/>
      <dgm:t>
        <a:bodyPr/>
        <a:lstStyle/>
        <a:p>
          <a:endParaRPr lang="el-GR"/>
        </a:p>
      </dgm:t>
    </dgm:pt>
    <dgm:pt modelId="{732B425B-1474-4C02-BA02-E0D55A7888C6}" type="sibTrans" cxnId="{EEA33D1F-3542-4D50-A482-F3690644817A}">
      <dgm:prSet/>
      <dgm:spPr/>
      <dgm:t>
        <a:bodyPr/>
        <a:lstStyle/>
        <a:p>
          <a:endParaRPr lang="el-GR"/>
        </a:p>
      </dgm:t>
    </dgm:pt>
    <dgm:pt modelId="{D3862283-0627-4931-9947-E6D90ACFF6A8}">
      <dgm:prSet phldrT="[Κείμενο]"/>
      <dgm:spPr/>
      <dgm:t>
        <a:bodyPr/>
        <a:lstStyle/>
        <a:p>
          <a:r>
            <a:rPr lang="el-GR" dirty="0" smtClean="0"/>
            <a:t>Μεικτό μοντέλο</a:t>
          </a:r>
          <a:endParaRPr lang="el-GR" dirty="0"/>
        </a:p>
      </dgm:t>
    </dgm:pt>
    <dgm:pt modelId="{705E9995-2E9C-4FE4-AACB-83EE308EF6DD}" type="parTrans" cxnId="{536AB986-B392-4DD9-A737-1D3DDA838428}">
      <dgm:prSet/>
      <dgm:spPr/>
      <dgm:t>
        <a:bodyPr/>
        <a:lstStyle/>
        <a:p>
          <a:endParaRPr lang="el-GR"/>
        </a:p>
      </dgm:t>
    </dgm:pt>
    <dgm:pt modelId="{1D66D376-B199-4AE8-8459-2F1D6AE65845}" type="sibTrans" cxnId="{536AB986-B392-4DD9-A737-1D3DDA838428}">
      <dgm:prSet/>
      <dgm:spPr/>
      <dgm:t>
        <a:bodyPr/>
        <a:lstStyle/>
        <a:p>
          <a:endParaRPr lang="el-GR"/>
        </a:p>
      </dgm:t>
    </dgm:pt>
    <dgm:pt modelId="{4EF7B77A-E271-482F-A7B3-C0FA50D293DF}">
      <dgm:prSet phldrT="[Κείμενο]"/>
      <dgm:spPr/>
      <dgm:t>
        <a:bodyPr/>
        <a:lstStyle/>
        <a:p>
          <a:r>
            <a:rPr lang="el-GR" dirty="0" smtClean="0"/>
            <a:t>Περιβάλλον συνδυαστικής μάθησης</a:t>
          </a:r>
          <a:endParaRPr lang="el-GR" dirty="0"/>
        </a:p>
      </dgm:t>
    </dgm:pt>
    <dgm:pt modelId="{87C86189-A50F-410C-B52C-8EDB652E8221}" type="parTrans" cxnId="{D8DC9DEA-75A8-4EB2-9EAC-454768C03012}">
      <dgm:prSet/>
      <dgm:spPr/>
      <dgm:t>
        <a:bodyPr/>
        <a:lstStyle/>
        <a:p>
          <a:endParaRPr lang="el-GR"/>
        </a:p>
      </dgm:t>
    </dgm:pt>
    <dgm:pt modelId="{B22A83DC-1224-497B-8494-0B3462F9CA8F}" type="sibTrans" cxnId="{D8DC9DEA-75A8-4EB2-9EAC-454768C03012}">
      <dgm:prSet/>
      <dgm:spPr/>
      <dgm:t>
        <a:bodyPr/>
        <a:lstStyle/>
        <a:p>
          <a:endParaRPr lang="el-GR"/>
        </a:p>
      </dgm:t>
    </dgm:pt>
    <dgm:pt modelId="{E6240F47-368C-4025-A024-D02364DA7D4D}" type="pres">
      <dgm:prSet presAssocID="{ED97CB69-E448-42A5-8065-D04D09C2E24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46ABEBC-0972-4038-A648-66F12FAD9D67}" type="pres">
      <dgm:prSet presAssocID="{68FD8C10-BECF-4644-9B72-1C96E521CD91}" presName="comp" presStyleCnt="0"/>
      <dgm:spPr/>
      <dgm:t>
        <a:bodyPr/>
        <a:lstStyle/>
        <a:p>
          <a:endParaRPr lang="el-GR"/>
        </a:p>
      </dgm:t>
    </dgm:pt>
    <dgm:pt modelId="{4EF5D93C-951F-447F-A150-300F4CCA3735}" type="pres">
      <dgm:prSet presAssocID="{68FD8C10-BECF-4644-9B72-1C96E521CD91}" presName="box" presStyleLbl="node1" presStyleIdx="0" presStyleCnt="3" custLinFactY="-14014" custLinFactNeighborX="-19883" custLinFactNeighborY="-100000"/>
      <dgm:spPr/>
      <dgm:t>
        <a:bodyPr/>
        <a:lstStyle/>
        <a:p>
          <a:endParaRPr lang="el-GR"/>
        </a:p>
      </dgm:t>
    </dgm:pt>
    <dgm:pt modelId="{EBE206EA-4DAD-4616-B72C-5C96C4FA3612}" type="pres">
      <dgm:prSet presAssocID="{68FD8C10-BECF-4644-9B72-1C96E521CD91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l-GR"/>
        </a:p>
      </dgm:t>
    </dgm:pt>
    <dgm:pt modelId="{F2D0533A-0D11-435F-A342-9B85FC6C51DF}" type="pres">
      <dgm:prSet presAssocID="{68FD8C10-BECF-4644-9B72-1C96E521CD9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D38B90-0CD2-4069-A816-129CBB7DB8D2}" type="pres">
      <dgm:prSet presAssocID="{654ECAAD-CB3D-421F-82B9-5F2BAEAD83B0}" presName="spacer" presStyleCnt="0"/>
      <dgm:spPr/>
      <dgm:t>
        <a:bodyPr/>
        <a:lstStyle/>
        <a:p>
          <a:endParaRPr lang="el-GR"/>
        </a:p>
      </dgm:t>
    </dgm:pt>
    <dgm:pt modelId="{1A92C65D-E10C-46BE-AB53-F1F4F8A876E6}" type="pres">
      <dgm:prSet presAssocID="{B40ABA3E-2BC0-49E2-8E0F-423F84FEBA48}" presName="comp" presStyleCnt="0"/>
      <dgm:spPr/>
      <dgm:t>
        <a:bodyPr/>
        <a:lstStyle/>
        <a:p>
          <a:endParaRPr lang="el-GR"/>
        </a:p>
      </dgm:t>
    </dgm:pt>
    <dgm:pt modelId="{5D6469D7-5744-4EAF-B083-EF772173BAFD}" type="pres">
      <dgm:prSet presAssocID="{B40ABA3E-2BC0-49E2-8E0F-423F84FEBA48}" presName="box" presStyleLbl="node1" presStyleIdx="1" presStyleCnt="3"/>
      <dgm:spPr/>
      <dgm:t>
        <a:bodyPr/>
        <a:lstStyle/>
        <a:p>
          <a:endParaRPr lang="el-GR"/>
        </a:p>
      </dgm:t>
    </dgm:pt>
    <dgm:pt modelId="{FED1CC76-ED96-49A2-AF64-43FC1E677A3D}" type="pres">
      <dgm:prSet presAssocID="{B40ABA3E-2BC0-49E2-8E0F-423F84FEBA48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l-GR"/>
        </a:p>
      </dgm:t>
    </dgm:pt>
    <dgm:pt modelId="{23030741-D779-444E-B601-0A58E4A61D61}" type="pres">
      <dgm:prSet presAssocID="{B40ABA3E-2BC0-49E2-8E0F-423F84FEBA4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06A3D5-18A3-427A-8523-996959953B6B}" type="pres">
      <dgm:prSet presAssocID="{2EE3CE00-0897-4B4B-8B48-4C4B2B437A9B}" presName="spacer" presStyleCnt="0"/>
      <dgm:spPr/>
      <dgm:t>
        <a:bodyPr/>
        <a:lstStyle/>
        <a:p>
          <a:endParaRPr lang="el-GR"/>
        </a:p>
      </dgm:t>
    </dgm:pt>
    <dgm:pt modelId="{6DA20810-8D53-4B32-B7CB-FD0A1E21EAC7}" type="pres">
      <dgm:prSet presAssocID="{D3862283-0627-4931-9947-E6D90ACFF6A8}" presName="comp" presStyleCnt="0"/>
      <dgm:spPr/>
      <dgm:t>
        <a:bodyPr/>
        <a:lstStyle/>
        <a:p>
          <a:endParaRPr lang="el-GR"/>
        </a:p>
      </dgm:t>
    </dgm:pt>
    <dgm:pt modelId="{75C9AD60-641D-4F11-BA13-693A9097463F}" type="pres">
      <dgm:prSet presAssocID="{D3862283-0627-4931-9947-E6D90ACFF6A8}" presName="box" presStyleLbl="node1" presStyleIdx="2" presStyleCnt="3"/>
      <dgm:spPr/>
      <dgm:t>
        <a:bodyPr/>
        <a:lstStyle/>
        <a:p>
          <a:endParaRPr lang="el-GR"/>
        </a:p>
      </dgm:t>
    </dgm:pt>
    <dgm:pt modelId="{EC9094AB-2852-48A8-B865-A965612EDD67}" type="pres">
      <dgm:prSet presAssocID="{D3862283-0627-4931-9947-E6D90ACFF6A8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l-GR"/>
        </a:p>
      </dgm:t>
    </dgm:pt>
    <dgm:pt modelId="{15EED8F8-1684-4F0D-AA73-6BE204668925}" type="pres">
      <dgm:prSet presAssocID="{D3862283-0627-4931-9947-E6D90ACFF6A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04FFB5D-9235-4398-A91B-06BF919C5B24}" srcId="{68FD8C10-BECF-4644-9B72-1C96E521CD91}" destId="{092D8B5E-B4DE-420A-976F-0E2297D9CBD3}" srcOrd="0" destOrd="0" parTransId="{94681811-49C9-46FE-8BBE-C16C9CE47904}" sibTransId="{1D884B95-4562-4319-BACD-B27D53113418}"/>
    <dgm:cxn modelId="{4702873C-B2FB-4D11-BA99-720CD65BA520}" type="presOf" srcId="{B40ABA3E-2BC0-49E2-8E0F-423F84FEBA48}" destId="{5D6469D7-5744-4EAF-B083-EF772173BAFD}" srcOrd="0" destOrd="0" presId="urn:microsoft.com/office/officeart/2005/8/layout/vList4"/>
    <dgm:cxn modelId="{06F0705C-B73F-4DDB-8B13-FB06596930B6}" type="presOf" srcId="{4EF7B77A-E271-482F-A7B3-C0FA50D293DF}" destId="{75C9AD60-641D-4F11-BA13-693A9097463F}" srcOrd="0" destOrd="1" presId="urn:microsoft.com/office/officeart/2005/8/layout/vList4"/>
    <dgm:cxn modelId="{A9E3E735-A843-4F56-A900-D5A01DECE2D7}" type="presOf" srcId="{ED97CB69-E448-42A5-8065-D04D09C2E248}" destId="{E6240F47-368C-4025-A024-D02364DA7D4D}" srcOrd="0" destOrd="0" presId="urn:microsoft.com/office/officeart/2005/8/layout/vList4"/>
    <dgm:cxn modelId="{A5143FD6-6C46-4FBF-B1B6-CAE3887FE82B}" type="presOf" srcId="{68FD8C10-BECF-4644-9B72-1C96E521CD91}" destId="{F2D0533A-0D11-435F-A342-9B85FC6C51DF}" srcOrd="1" destOrd="0" presId="urn:microsoft.com/office/officeart/2005/8/layout/vList4"/>
    <dgm:cxn modelId="{6559AC75-5DF3-4B99-B1E2-5E38D2B7F706}" type="presOf" srcId="{D3862283-0627-4931-9947-E6D90ACFF6A8}" destId="{75C9AD60-641D-4F11-BA13-693A9097463F}" srcOrd="0" destOrd="0" presId="urn:microsoft.com/office/officeart/2005/8/layout/vList4"/>
    <dgm:cxn modelId="{D1AACD7E-2FBB-4343-A074-BE0DAA194383}" type="presOf" srcId="{4EF7B77A-E271-482F-A7B3-C0FA50D293DF}" destId="{15EED8F8-1684-4F0D-AA73-6BE204668925}" srcOrd="1" destOrd="1" presId="urn:microsoft.com/office/officeart/2005/8/layout/vList4"/>
    <dgm:cxn modelId="{C453D6AF-3059-4172-8811-F23A336E1FEF}" type="presOf" srcId="{D3862283-0627-4931-9947-E6D90ACFF6A8}" destId="{15EED8F8-1684-4F0D-AA73-6BE204668925}" srcOrd="1" destOrd="0" presId="urn:microsoft.com/office/officeart/2005/8/layout/vList4"/>
    <dgm:cxn modelId="{D8DC9DEA-75A8-4EB2-9EAC-454768C03012}" srcId="{D3862283-0627-4931-9947-E6D90ACFF6A8}" destId="{4EF7B77A-E271-482F-A7B3-C0FA50D293DF}" srcOrd="0" destOrd="0" parTransId="{87C86189-A50F-410C-B52C-8EDB652E8221}" sibTransId="{B22A83DC-1224-497B-8494-0B3462F9CA8F}"/>
    <dgm:cxn modelId="{F760E587-130E-4587-A49C-FD5627DCE644}" type="presOf" srcId="{B40ABA3E-2BC0-49E2-8E0F-423F84FEBA48}" destId="{23030741-D779-444E-B601-0A58E4A61D61}" srcOrd="1" destOrd="0" presId="urn:microsoft.com/office/officeart/2005/8/layout/vList4"/>
    <dgm:cxn modelId="{1FACB017-3F1B-4384-B4BF-02F28AB3A170}" type="presOf" srcId="{68FD8C10-BECF-4644-9B72-1C96E521CD91}" destId="{4EF5D93C-951F-447F-A150-300F4CCA3735}" srcOrd="0" destOrd="0" presId="urn:microsoft.com/office/officeart/2005/8/layout/vList4"/>
    <dgm:cxn modelId="{A45A82D2-8288-4F14-A046-AB2137925C4B}" srcId="{ED97CB69-E448-42A5-8065-D04D09C2E248}" destId="{68FD8C10-BECF-4644-9B72-1C96E521CD91}" srcOrd="0" destOrd="0" parTransId="{41F7D0E6-2938-4C96-9BB5-ACE39B71D9C8}" sibTransId="{654ECAAD-CB3D-421F-82B9-5F2BAEAD83B0}"/>
    <dgm:cxn modelId="{EEA33D1F-3542-4D50-A482-F3690644817A}" srcId="{B40ABA3E-2BC0-49E2-8E0F-423F84FEBA48}" destId="{9AEB1BB5-2654-4260-B06F-FDB86E5216C0}" srcOrd="0" destOrd="0" parTransId="{9A196011-99B2-4C92-9B3F-0F011CF884A3}" sibTransId="{732B425B-1474-4C02-BA02-E0D55A7888C6}"/>
    <dgm:cxn modelId="{D120F3D9-C1B5-494D-958C-429D8A6BD44F}" srcId="{ED97CB69-E448-42A5-8065-D04D09C2E248}" destId="{B40ABA3E-2BC0-49E2-8E0F-423F84FEBA48}" srcOrd="1" destOrd="0" parTransId="{773C7D5F-D234-4747-88C0-6BD907836024}" sibTransId="{2EE3CE00-0897-4B4B-8B48-4C4B2B437A9B}"/>
    <dgm:cxn modelId="{C739F989-03A9-41A9-81B6-9BC4D327DE60}" type="presOf" srcId="{9AEB1BB5-2654-4260-B06F-FDB86E5216C0}" destId="{23030741-D779-444E-B601-0A58E4A61D61}" srcOrd="1" destOrd="1" presId="urn:microsoft.com/office/officeart/2005/8/layout/vList4"/>
    <dgm:cxn modelId="{63256DD4-01D4-45DE-8B29-2A7E7CA2EC8D}" type="presOf" srcId="{092D8B5E-B4DE-420A-976F-0E2297D9CBD3}" destId="{F2D0533A-0D11-435F-A342-9B85FC6C51DF}" srcOrd="1" destOrd="1" presId="urn:microsoft.com/office/officeart/2005/8/layout/vList4"/>
    <dgm:cxn modelId="{634B6FEE-0350-45DC-A845-CFD233D25690}" type="presOf" srcId="{092D8B5E-B4DE-420A-976F-0E2297D9CBD3}" destId="{4EF5D93C-951F-447F-A150-300F4CCA3735}" srcOrd="0" destOrd="1" presId="urn:microsoft.com/office/officeart/2005/8/layout/vList4"/>
    <dgm:cxn modelId="{536AB986-B392-4DD9-A737-1D3DDA838428}" srcId="{ED97CB69-E448-42A5-8065-D04D09C2E248}" destId="{D3862283-0627-4931-9947-E6D90ACFF6A8}" srcOrd="2" destOrd="0" parTransId="{705E9995-2E9C-4FE4-AACB-83EE308EF6DD}" sibTransId="{1D66D376-B199-4AE8-8459-2F1D6AE65845}"/>
    <dgm:cxn modelId="{8A8FF118-BFFF-49F2-8277-32D74ED35B8B}" type="presOf" srcId="{9AEB1BB5-2654-4260-B06F-FDB86E5216C0}" destId="{5D6469D7-5744-4EAF-B083-EF772173BAFD}" srcOrd="0" destOrd="1" presId="urn:microsoft.com/office/officeart/2005/8/layout/vList4"/>
    <dgm:cxn modelId="{09CDDE0D-88FD-4982-96EC-295EE1801C3D}" type="presParOf" srcId="{E6240F47-368C-4025-A024-D02364DA7D4D}" destId="{546ABEBC-0972-4038-A648-66F12FAD9D67}" srcOrd="0" destOrd="0" presId="urn:microsoft.com/office/officeart/2005/8/layout/vList4"/>
    <dgm:cxn modelId="{28040DFF-B43C-4C66-A7A5-E856ECCD42B3}" type="presParOf" srcId="{546ABEBC-0972-4038-A648-66F12FAD9D67}" destId="{4EF5D93C-951F-447F-A150-300F4CCA3735}" srcOrd="0" destOrd="0" presId="urn:microsoft.com/office/officeart/2005/8/layout/vList4"/>
    <dgm:cxn modelId="{434A384B-3213-469F-B01F-B0CC6123B8E8}" type="presParOf" srcId="{546ABEBC-0972-4038-A648-66F12FAD9D67}" destId="{EBE206EA-4DAD-4616-B72C-5C96C4FA3612}" srcOrd="1" destOrd="0" presId="urn:microsoft.com/office/officeart/2005/8/layout/vList4"/>
    <dgm:cxn modelId="{DEFE285D-42A9-4F2C-9656-3602B5D99A83}" type="presParOf" srcId="{546ABEBC-0972-4038-A648-66F12FAD9D67}" destId="{F2D0533A-0D11-435F-A342-9B85FC6C51DF}" srcOrd="2" destOrd="0" presId="urn:microsoft.com/office/officeart/2005/8/layout/vList4"/>
    <dgm:cxn modelId="{9EB515FD-950F-4DE5-B3CE-CC53315DE573}" type="presParOf" srcId="{E6240F47-368C-4025-A024-D02364DA7D4D}" destId="{ABD38B90-0CD2-4069-A816-129CBB7DB8D2}" srcOrd="1" destOrd="0" presId="urn:microsoft.com/office/officeart/2005/8/layout/vList4"/>
    <dgm:cxn modelId="{F2198402-67C6-43DE-A5AF-84CA7A4A7690}" type="presParOf" srcId="{E6240F47-368C-4025-A024-D02364DA7D4D}" destId="{1A92C65D-E10C-46BE-AB53-F1F4F8A876E6}" srcOrd="2" destOrd="0" presId="urn:microsoft.com/office/officeart/2005/8/layout/vList4"/>
    <dgm:cxn modelId="{1E85DB1A-262A-498A-9F9C-1AE1663776F7}" type="presParOf" srcId="{1A92C65D-E10C-46BE-AB53-F1F4F8A876E6}" destId="{5D6469D7-5744-4EAF-B083-EF772173BAFD}" srcOrd="0" destOrd="0" presId="urn:microsoft.com/office/officeart/2005/8/layout/vList4"/>
    <dgm:cxn modelId="{AB15A56B-58A5-47A6-9F96-1DE33703B316}" type="presParOf" srcId="{1A92C65D-E10C-46BE-AB53-F1F4F8A876E6}" destId="{FED1CC76-ED96-49A2-AF64-43FC1E677A3D}" srcOrd="1" destOrd="0" presId="urn:microsoft.com/office/officeart/2005/8/layout/vList4"/>
    <dgm:cxn modelId="{87AC7CAB-60C9-4081-BABA-5E0C2A548AC0}" type="presParOf" srcId="{1A92C65D-E10C-46BE-AB53-F1F4F8A876E6}" destId="{23030741-D779-444E-B601-0A58E4A61D61}" srcOrd="2" destOrd="0" presId="urn:microsoft.com/office/officeart/2005/8/layout/vList4"/>
    <dgm:cxn modelId="{6DFACDC4-ABAE-4C16-99D8-A89875351108}" type="presParOf" srcId="{E6240F47-368C-4025-A024-D02364DA7D4D}" destId="{2006A3D5-18A3-427A-8523-996959953B6B}" srcOrd="3" destOrd="0" presId="urn:microsoft.com/office/officeart/2005/8/layout/vList4"/>
    <dgm:cxn modelId="{BE24D096-F775-4B33-B93C-A8E892B55D2E}" type="presParOf" srcId="{E6240F47-368C-4025-A024-D02364DA7D4D}" destId="{6DA20810-8D53-4B32-B7CB-FD0A1E21EAC7}" srcOrd="4" destOrd="0" presId="urn:microsoft.com/office/officeart/2005/8/layout/vList4"/>
    <dgm:cxn modelId="{F10A702F-7D59-4EEC-8967-01AB8C730758}" type="presParOf" srcId="{6DA20810-8D53-4B32-B7CB-FD0A1E21EAC7}" destId="{75C9AD60-641D-4F11-BA13-693A9097463F}" srcOrd="0" destOrd="0" presId="urn:microsoft.com/office/officeart/2005/8/layout/vList4"/>
    <dgm:cxn modelId="{824721D7-B4B7-440D-A76B-88F4DDA1453C}" type="presParOf" srcId="{6DA20810-8D53-4B32-B7CB-FD0A1E21EAC7}" destId="{EC9094AB-2852-48A8-B865-A965612EDD67}" srcOrd="1" destOrd="0" presId="urn:microsoft.com/office/officeart/2005/8/layout/vList4"/>
    <dgm:cxn modelId="{C41E3A50-CB4C-44A6-84B0-C03C04960D3C}" type="presParOf" srcId="{6DA20810-8D53-4B32-B7CB-FD0A1E21EAC7}" destId="{15EED8F8-1684-4F0D-AA73-6BE20466892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D6E1B6-8764-431C-998A-B0448491D216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8AF04F27-BD1D-4C01-98F1-0B7C33F7983B}">
      <dgm:prSet phldrT="[Κείμενο]"/>
      <dgm:spPr/>
      <dgm:t>
        <a:bodyPr/>
        <a:lstStyle/>
        <a:p>
          <a:r>
            <a:rPr lang="el-GR" dirty="0" smtClean="0"/>
            <a:t>Αυτοδύναμη</a:t>
          </a:r>
          <a:endParaRPr lang="el-GR" dirty="0"/>
        </a:p>
      </dgm:t>
    </dgm:pt>
    <dgm:pt modelId="{FA2468AC-A8B6-4432-A86C-E36EAAFF72D3}" type="parTrans" cxnId="{A82A82A5-2511-4328-9DC6-C687FCAC5A60}">
      <dgm:prSet/>
      <dgm:spPr/>
      <dgm:t>
        <a:bodyPr/>
        <a:lstStyle/>
        <a:p>
          <a:endParaRPr lang="el-GR"/>
        </a:p>
      </dgm:t>
    </dgm:pt>
    <dgm:pt modelId="{D86DBE86-2AFB-467E-8948-822A82CB44B1}" type="sibTrans" cxnId="{A82A82A5-2511-4328-9DC6-C687FCAC5A60}">
      <dgm:prSet/>
      <dgm:spPr/>
      <dgm:t>
        <a:bodyPr/>
        <a:lstStyle/>
        <a:p>
          <a:endParaRPr lang="el-GR"/>
        </a:p>
      </dgm:t>
    </dgm:pt>
    <dgm:pt modelId="{751A1756-9312-4A9F-816A-960B3001B557}">
      <dgm:prSet phldrT="[Κείμενο]"/>
      <dgm:spPr/>
      <dgm:t>
        <a:bodyPr/>
        <a:lstStyle/>
        <a:p>
          <a:r>
            <a:rPr lang="el-GR" dirty="0" smtClean="0"/>
            <a:t>Ανεξάρτητα από την συμβατική εκπαίδευση</a:t>
          </a:r>
          <a:endParaRPr lang="el-GR" dirty="0"/>
        </a:p>
      </dgm:t>
    </dgm:pt>
    <dgm:pt modelId="{800CF0CB-E117-4CC9-A2E4-C29D00DEB388}" type="parTrans" cxnId="{D67C1AD9-255E-4D6A-9883-0924B06943E8}">
      <dgm:prSet/>
      <dgm:spPr/>
      <dgm:t>
        <a:bodyPr/>
        <a:lstStyle/>
        <a:p>
          <a:endParaRPr lang="el-GR"/>
        </a:p>
      </dgm:t>
    </dgm:pt>
    <dgm:pt modelId="{B2342C55-2818-4D29-B07E-04ADE6BE2159}" type="sibTrans" cxnId="{D67C1AD9-255E-4D6A-9883-0924B06943E8}">
      <dgm:prSet/>
      <dgm:spPr/>
      <dgm:t>
        <a:bodyPr/>
        <a:lstStyle/>
        <a:p>
          <a:endParaRPr lang="el-GR"/>
        </a:p>
      </dgm:t>
    </dgm:pt>
    <dgm:pt modelId="{4F9C449A-587A-4D70-A4DF-50DC0057EBE7}">
      <dgm:prSet phldrT="[Κείμενο]"/>
      <dgm:spPr/>
      <dgm:t>
        <a:bodyPr/>
        <a:lstStyle/>
        <a:p>
          <a:r>
            <a:rPr lang="el-GR" dirty="0" smtClean="0"/>
            <a:t>Συμπληρωματική</a:t>
          </a:r>
          <a:endParaRPr lang="el-GR" dirty="0"/>
        </a:p>
      </dgm:t>
    </dgm:pt>
    <dgm:pt modelId="{E9A407E7-4845-46E7-8369-8887FD939969}" type="parTrans" cxnId="{F7BD8BD1-B090-4076-A75E-3CB457948215}">
      <dgm:prSet/>
      <dgm:spPr/>
      <dgm:t>
        <a:bodyPr/>
        <a:lstStyle/>
        <a:p>
          <a:endParaRPr lang="el-GR"/>
        </a:p>
      </dgm:t>
    </dgm:pt>
    <dgm:pt modelId="{02E17A7D-F98E-4F13-9EDB-D86B8CFF51E8}" type="sibTrans" cxnId="{F7BD8BD1-B090-4076-A75E-3CB457948215}">
      <dgm:prSet/>
      <dgm:spPr/>
      <dgm:t>
        <a:bodyPr/>
        <a:lstStyle/>
        <a:p>
          <a:endParaRPr lang="el-GR"/>
        </a:p>
      </dgm:t>
    </dgm:pt>
    <dgm:pt modelId="{F2109FDC-5CDB-41AF-BAA4-1C3958140C73}">
      <dgm:prSet phldrT="[Κείμενο]"/>
      <dgm:spPr/>
      <dgm:t>
        <a:bodyPr/>
        <a:lstStyle/>
        <a:p>
          <a:r>
            <a:rPr lang="el-GR" dirty="0" smtClean="0"/>
            <a:t>Παράλληλα με την συμβατική εκπαίδευση</a:t>
          </a:r>
          <a:endParaRPr lang="el-GR" dirty="0"/>
        </a:p>
      </dgm:t>
    </dgm:pt>
    <dgm:pt modelId="{7181ECFE-1365-4835-9EC9-A3D3CB93DC84}" type="parTrans" cxnId="{1E16C5F5-B52C-4D90-A916-49BE50973201}">
      <dgm:prSet/>
      <dgm:spPr/>
      <dgm:t>
        <a:bodyPr/>
        <a:lstStyle/>
        <a:p>
          <a:endParaRPr lang="el-GR"/>
        </a:p>
      </dgm:t>
    </dgm:pt>
    <dgm:pt modelId="{516C7A0F-5A98-4759-8D2E-56D246FA2ECD}" type="sibTrans" cxnId="{1E16C5F5-B52C-4D90-A916-49BE50973201}">
      <dgm:prSet/>
      <dgm:spPr/>
      <dgm:t>
        <a:bodyPr/>
        <a:lstStyle/>
        <a:p>
          <a:endParaRPr lang="el-GR"/>
        </a:p>
      </dgm:t>
    </dgm:pt>
    <dgm:pt modelId="{AEFB4D25-A6A6-41C1-8221-9F8B5A45DF57}">
      <dgm:prSet phldrT="[Κείμενο]"/>
      <dgm:spPr/>
      <dgm:t>
        <a:bodyPr/>
        <a:lstStyle/>
        <a:p>
          <a:r>
            <a:rPr lang="el-GR" dirty="0" smtClean="0"/>
            <a:t>Πολυμορφική</a:t>
          </a:r>
          <a:endParaRPr lang="el-GR" dirty="0"/>
        </a:p>
      </dgm:t>
    </dgm:pt>
    <dgm:pt modelId="{12BF2BD9-4D8D-42B1-A141-61E2680871BD}" type="parTrans" cxnId="{AB0A22E4-CAAF-4DC6-B4D3-9C3AF0F3F4AA}">
      <dgm:prSet/>
      <dgm:spPr/>
      <dgm:t>
        <a:bodyPr/>
        <a:lstStyle/>
        <a:p>
          <a:endParaRPr lang="el-GR"/>
        </a:p>
      </dgm:t>
    </dgm:pt>
    <dgm:pt modelId="{7BC06D9F-778A-4F99-B207-AE1090CA2ED3}" type="sibTrans" cxnId="{AB0A22E4-CAAF-4DC6-B4D3-9C3AF0F3F4AA}">
      <dgm:prSet/>
      <dgm:spPr/>
      <dgm:t>
        <a:bodyPr/>
        <a:lstStyle/>
        <a:p>
          <a:endParaRPr lang="el-GR"/>
        </a:p>
      </dgm:t>
    </dgm:pt>
    <dgm:pt modelId="{164935E3-F2E5-4EB1-918E-5A377914BE75}">
      <dgm:prSet phldrT="[Κείμενο]"/>
      <dgm:spPr/>
      <dgm:t>
        <a:bodyPr/>
        <a:lstStyle/>
        <a:p>
          <a:r>
            <a:rPr lang="el-GR" dirty="0" smtClean="0"/>
            <a:t>Συνδυαστικό μοντέλο</a:t>
          </a:r>
          <a:endParaRPr lang="el-GR" dirty="0"/>
        </a:p>
      </dgm:t>
    </dgm:pt>
    <dgm:pt modelId="{59D89650-1457-4C28-882A-566D039FCAF8}" type="parTrans" cxnId="{EABE8214-3760-4793-BE8E-BE67D91FA9A8}">
      <dgm:prSet/>
      <dgm:spPr/>
      <dgm:t>
        <a:bodyPr/>
        <a:lstStyle/>
        <a:p>
          <a:endParaRPr lang="el-GR"/>
        </a:p>
      </dgm:t>
    </dgm:pt>
    <dgm:pt modelId="{370EB59C-E1D3-43DD-AECF-FE79F248D09E}" type="sibTrans" cxnId="{EABE8214-3760-4793-BE8E-BE67D91FA9A8}">
      <dgm:prSet/>
      <dgm:spPr/>
      <dgm:t>
        <a:bodyPr/>
        <a:lstStyle/>
        <a:p>
          <a:endParaRPr lang="el-GR"/>
        </a:p>
      </dgm:t>
    </dgm:pt>
    <dgm:pt modelId="{AEB50DBB-55A3-47D2-BDA0-D50B64EF5952}" type="pres">
      <dgm:prSet presAssocID="{3AD6E1B6-8764-431C-998A-B0448491D21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EEA4675-C5BF-4B45-94F9-8CE2BD5BB83E}" type="pres">
      <dgm:prSet presAssocID="{8AF04F27-BD1D-4C01-98F1-0B7C33F7983B}" presName="parentLin" presStyleCnt="0"/>
      <dgm:spPr/>
    </dgm:pt>
    <dgm:pt modelId="{ADD1AC0D-5789-4D1A-9608-F8A2FDC70FC7}" type="pres">
      <dgm:prSet presAssocID="{8AF04F27-BD1D-4C01-98F1-0B7C33F7983B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1C5F05CD-2903-44C8-8F56-6507BDADAB34}" type="pres">
      <dgm:prSet presAssocID="{8AF04F27-BD1D-4C01-98F1-0B7C33F7983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AAA47AE-483E-45E3-8555-5707316FBF53}" type="pres">
      <dgm:prSet presAssocID="{8AF04F27-BD1D-4C01-98F1-0B7C33F7983B}" presName="negativeSpace" presStyleCnt="0"/>
      <dgm:spPr/>
    </dgm:pt>
    <dgm:pt modelId="{FDC53799-52ED-4CF6-94FB-C3DF947835BE}" type="pres">
      <dgm:prSet presAssocID="{8AF04F27-BD1D-4C01-98F1-0B7C33F7983B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ADF75E-B12C-481F-80C5-5D2663FE20AA}" type="pres">
      <dgm:prSet presAssocID="{D86DBE86-2AFB-467E-8948-822A82CB44B1}" presName="spaceBetweenRectangles" presStyleCnt="0"/>
      <dgm:spPr/>
    </dgm:pt>
    <dgm:pt modelId="{219D2CCB-8247-495C-BF84-4037763503DE}" type="pres">
      <dgm:prSet presAssocID="{4F9C449A-587A-4D70-A4DF-50DC0057EBE7}" presName="parentLin" presStyleCnt="0"/>
      <dgm:spPr/>
    </dgm:pt>
    <dgm:pt modelId="{11D0F72E-7DC5-47F7-877E-381D34FD7B35}" type="pres">
      <dgm:prSet presAssocID="{4F9C449A-587A-4D70-A4DF-50DC0057EBE7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DA14F5E3-FDE1-44DE-9F3D-095FD07CEC2F}" type="pres">
      <dgm:prSet presAssocID="{4F9C449A-587A-4D70-A4DF-50DC0057EBE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668A162-7A53-4A53-A020-1D3144B4EA42}" type="pres">
      <dgm:prSet presAssocID="{4F9C449A-587A-4D70-A4DF-50DC0057EBE7}" presName="negativeSpace" presStyleCnt="0"/>
      <dgm:spPr/>
    </dgm:pt>
    <dgm:pt modelId="{B6D95EBD-B4F4-490D-A3F5-588373799001}" type="pres">
      <dgm:prSet presAssocID="{4F9C449A-587A-4D70-A4DF-50DC0057EBE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76B072-0E0E-4E6D-AF9F-E2964B7909CF}" type="pres">
      <dgm:prSet presAssocID="{02E17A7D-F98E-4F13-9EDB-D86B8CFF51E8}" presName="spaceBetweenRectangles" presStyleCnt="0"/>
      <dgm:spPr/>
    </dgm:pt>
    <dgm:pt modelId="{56918022-BC96-4FB7-B4D0-B10ADD9F755B}" type="pres">
      <dgm:prSet presAssocID="{AEFB4D25-A6A6-41C1-8221-9F8B5A45DF57}" presName="parentLin" presStyleCnt="0"/>
      <dgm:spPr/>
    </dgm:pt>
    <dgm:pt modelId="{6EA293D4-D443-4F1F-A164-FAB672645E28}" type="pres">
      <dgm:prSet presAssocID="{AEFB4D25-A6A6-41C1-8221-9F8B5A45DF57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D07945B2-6EAD-4E6B-8C2E-603CF500BED7}" type="pres">
      <dgm:prSet presAssocID="{AEFB4D25-A6A6-41C1-8221-9F8B5A45DF5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941EE37-033B-4460-AC31-8C9508ACAB9C}" type="pres">
      <dgm:prSet presAssocID="{AEFB4D25-A6A6-41C1-8221-9F8B5A45DF57}" presName="negativeSpace" presStyleCnt="0"/>
      <dgm:spPr/>
    </dgm:pt>
    <dgm:pt modelId="{1CC682DB-70F3-419A-8F41-8D6B825B031C}" type="pres">
      <dgm:prSet presAssocID="{AEFB4D25-A6A6-41C1-8221-9F8B5A45DF5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B0B99F1-36AF-47A9-BEE4-11AEDFB8F274}" type="presOf" srcId="{F2109FDC-5CDB-41AF-BAA4-1C3958140C73}" destId="{B6D95EBD-B4F4-490D-A3F5-588373799001}" srcOrd="0" destOrd="0" presId="urn:microsoft.com/office/officeart/2005/8/layout/list1"/>
    <dgm:cxn modelId="{213D7692-D7BD-4256-9D9E-8A355B419181}" type="presOf" srcId="{AEFB4D25-A6A6-41C1-8221-9F8B5A45DF57}" destId="{6EA293D4-D443-4F1F-A164-FAB672645E28}" srcOrd="0" destOrd="0" presId="urn:microsoft.com/office/officeart/2005/8/layout/list1"/>
    <dgm:cxn modelId="{EABE8214-3760-4793-BE8E-BE67D91FA9A8}" srcId="{AEFB4D25-A6A6-41C1-8221-9F8B5A45DF57}" destId="{164935E3-F2E5-4EB1-918E-5A377914BE75}" srcOrd="0" destOrd="0" parTransId="{59D89650-1457-4C28-882A-566D039FCAF8}" sibTransId="{370EB59C-E1D3-43DD-AECF-FE79F248D09E}"/>
    <dgm:cxn modelId="{1495EA74-1341-4AEB-831F-59C922082A6E}" type="presOf" srcId="{AEFB4D25-A6A6-41C1-8221-9F8B5A45DF57}" destId="{D07945B2-6EAD-4E6B-8C2E-603CF500BED7}" srcOrd="1" destOrd="0" presId="urn:microsoft.com/office/officeart/2005/8/layout/list1"/>
    <dgm:cxn modelId="{4A4E4E69-D361-40C3-8C71-E9ECCF916491}" type="presOf" srcId="{4F9C449A-587A-4D70-A4DF-50DC0057EBE7}" destId="{11D0F72E-7DC5-47F7-877E-381D34FD7B35}" srcOrd="0" destOrd="0" presId="urn:microsoft.com/office/officeart/2005/8/layout/list1"/>
    <dgm:cxn modelId="{1E16C5F5-B52C-4D90-A916-49BE50973201}" srcId="{4F9C449A-587A-4D70-A4DF-50DC0057EBE7}" destId="{F2109FDC-5CDB-41AF-BAA4-1C3958140C73}" srcOrd="0" destOrd="0" parTransId="{7181ECFE-1365-4835-9EC9-A3D3CB93DC84}" sibTransId="{516C7A0F-5A98-4759-8D2E-56D246FA2ECD}"/>
    <dgm:cxn modelId="{7AEB78F2-9BF4-445A-B069-977C57874BB5}" type="presOf" srcId="{8AF04F27-BD1D-4C01-98F1-0B7C33F7983B}" destId="{ADD1AC0D-5789-4D1A-9608-F8A2FDC70FC7}" srcOrd="0" destOrd="0" presId="urn:microsoft.com/office/officeart/2005/8/layout/list1"/>
    <dgm:cxn modelId="{07DFFF72-318A-4122-8B4D-315695734162}" type="presOf" srcId="{164935E3-F2E5-4EB1-918E-5A377914BE75}" destId="{1CC682DB-70F3-419A-8F41-8D6B825B031C}" srcOrd="0" destOrd="0" presId="urn:microsoft.com/office/officeart/2005/8/layout/list1"/>
    <dgm:cxn modelId="{A82A82A5-2511-4328-9DC6-C687FCAC5A60}" srcId="{3AD6E1B6-8764-431C-998A-B0448491D216}" destId="{8AF04F27-BD1D-4C01-98F1-0B7C33F7983B}" srcOrd="0" destOrd="0" parTransId="{FA2468AC-A8B6-4432-A86C-E36EAAFF72D3}" sibTransId="{D86DBE86-2AFB-467E-8948-822A82CB44B1}"/>
    <dgm:cxn modelId="{773B954A-22BC-4778-BC62-FE88822B727B}" type="presOf" srcId="{751A1756-9312-4A9F-816A-960B3001B557}" destId="{FDC53799-52ED-4CF6-94FB-C3DF947835BE}" srcOrd="0" destOrd="0" presId="urn:microsoft.com/office/officeart/2005/8/layout/list1"/>
    <dgm:cxn modelId="{FA98ADAB-E0D8-44E8-8E19-0C3BA90980CC}" type="presOf" srcId="{3AD6E1B6-8764-431C-998A-B0448491D216}" destId="{AEB50DBB-55A3-47D2-BDA0-D50B64EF5952}" srcOrd="0" destOrd="0" presId="urn:microsoft.com/office/officeart/2005/8/layout/list1"/>
    <dgm:cxn modelId="{097E59D3-13E0-4E90-85ED-BC43F8B66CC9}" type="presOf" srcId="{4F9C449A-587A-4D70-A4DF-50DC0057EBE7}" destId="{DA14F5E3-FDE1-44DE-9F3D-095FD07CEC2F}" srcOrd="1" destOrd="0" presId="urn:microsoft.com/office/officeart/2005/8/layout/list1"/>
    <dgm:cxn modelId="{D67C1AD9-255E-4D6A-9883-0924B06943E8}" srcId="{8AF04F27-BD1D-4C01-98F1-0B7C33F7983B}" destId="{751A1756-9312-4A9F-816A-960B3001B557}" srcOrd="0" destOrd="0" parTransId="{800CF0CB-E117-4CC9-A2E4-C29D00DEB388}" sibTransId="{B2342C55-2818-4D29-B07E-04ADE6BE2159}"/>
    <dgm:cxn modelId="{F2F31FE0-7DCD-41FE-A8D8-592D87BAD576}" type="presOf" srcId="{8AF04F27-BD1D-4C01-98F1-0B7C33F7983B}" destId="{1C5F05CD-2903-44C8-8F56-6507BDADAB34}" srcOrd="1" destOrd="0" presId="urn:microsoft.com/office/officeart/2005/8/layout/list1"/>
    <dgm:cxn modelId="{AB0A22E4-CAAF-4DC6-B4D3-9C3AF0F3F4AA}" srcId="{3AD6E1B6-8764-431C-998A-B0448491D216}" destId="{AEFB4D25-A6A6-41C1-8221-9F8B5A45DF57}" srcOrd="2" destOrd="0" parTransId="{12BF2BD9-4D8D-42B1-A141-61E2680871BD}" sibTransId="{7BC06D9F-778A-4F99-B207-AE1090CA2ED3}"/>
    <dgm:cxn modelId="{F7BD8BD1-B090-4076-A75E-3CB457948215}" srcId="{3AD6E1B6-8764-431C-998A-B0448491D216}" destId="{4F9C449A-587A-4D70-A4DF-50DC0057EBE7}" srcOrd="1" destOrd="0" parTransId="{E9A407E7-4845-46E7-8369-8887FD939969}" sibTransId="{02E17A7D-F98E-4F13-9EDB-D86B8CFF51E8}"/>
    <dgm:cxn modelId="{97A69866-F8CA-4D2B-8982-88E7AE5079C4}" type="presParOf" srcId="{AEB50DBB-55A3-47D2-BDA0-D50B64EF5952}" destId="{BEEA4675-C5BF-4B45-94F9-8CE2BD5BB83E}" srcOrd="0" destOrd="0" presId="urn:microsoft.com/office/officeart/2005/8/layout/list1"/>
    <dgm:cxn modelId="{B4450640-629D-4F43-98B8-089DD39BC78E}" type="presParOf" srcId="{BEEA4675-C5BF-4B45-94F9-8CE2BD5BB83E}" destId="{ADD1AC0D-5789-4D1A-9608-F8A2FDC70FC7}" srcOrd="0" destOrd="0" presId="urn:microsoft.com/office/officeart/2005/8/layout/list1"/>
    <dgm:cxn modelId="{82945FBB-3A51-4E1A-B043-289355AA175B}" type="presParOf" srcId="{BEEA4675-C5BF-4B45-94F9-8CE2BD5BB83E}" destId="{1C5F05CD-2903-44C8-8F56-6507BDADAB34}" srcOrd="1" destOrd="0" presId="urn:microsoft.com/office/officeart/2005/8/layout/list1"/>
    <dgm:cxn modelId="{E9B4004A-A4DA-4F70-AB9E-A98476F041C8}" type="presParOf" srcId="{AEB50DBB-55A3-47D2-BDA0-D50B64EF5952}" destId="{8AAA47AE-483E-45E3-8555-5707316FBF53}" srcOrd="1" destOrd="0" presId="urn:microsoft.com/office/officeart/2005/8/layout/list1"/>
    <dgm:cxn modelId="{7E92F88C-81E4-47FF-AAD7-EBA03C2ECA29}" type="presParOf" srcId="{AEB50DBB-55A3-47D2-BDA0-D50B64EF5952}" destId="{FDC53799-52ED-4CF6-94FB-C3DF947835BE}" srcOrd="2" destOrd="0" presId="urn:microsoft.com/office/officeart/2005/8/layout/list1"/>
    <dgm:cxn modelId="{C6C2BE00-4E22-43AE-920F-C09DAEF3E133}" type="presParOf" srcId="{AEB50DBB-55A3-47D2-BDA0-D50B64EF5952}" destId="{98ADF75E-B12C-481F-80C5-5D2663FE20AA}" srcOrd="3" destOrd="0" presId="urn:microsoft.com/office/officeart/2005/8/layout/list1"/>
    <dgm:cxn modelId="{A95D12DC-6A9D-4EA9-B9E5-B707113402E5}" type="presParOf" srcId="{AEB50DBB-55A3-47D2-BDA0-D50B64EF5952}" destId="{219D2CCB-8247-495C-BF84-4037763503DE}" srcOrd="4" destOrd="0" presId="urn:microsoft.com/office/officeart/2005/8/layout/list1"/>
    <dgm:cxn modelId="{6C303C10-37C3-4835-BED9-BE517BC4691C}" type="presParOf" srcId="{219D2CCB-8247-495C-BF84-4037763503DE}" destId="{11D0F72E-7DC5-47F7-877E-381D34FD7B35}" srcOrd="0" destOrd="0" presId="urn:microsoft.com/office/officeart/2005/8/layout/list1"/>
    <dgm:cxn modelId="{13BF551E-EF8D-4DC7-BF78-CB6639C7D841}" type="presParOf" srcId="{219D2CCB-8247-495C-BF84-4037763503DE}" destId="{DA14F5E3-FDE1-44DE-9F3D-095FD07CEC2F}" srcOrd="1" destOrd="0" presId="urn:microsoft.com/office/officeart/2005/8/layout/list1"/>
    <dgm:cxn modelId="{C08F9CA8-EA6D-4BC3-87BE-7B1BCB51E5E4}" type="presParOf" srcId="{AEB50DBB-55A3-47D2-BDA0-D50B64EF5952}" destId="{1668A162-7A53-4A53-A020-1D3144B4EA42}" srcOrd="5" destOrd="0" presId="urn:microsoft.com/office/officeart/2005/8/layout/list1"/>
    <dgm:cxn modelId="{65340A7D-8307-4167-88D9-E60AFFCF2194}" type="presParOf" srcId="{AEB50DBB-55A3-47D2-BDA0-D50B64EF5952}" destId="{B6D95EBD-B4F4-490D-A3F5-588373799001}" srcOrd="6" destOrd="0" presId="urn:microsoft.com/office/officeart/2005/8/layout/list1"/>
    <dgm:cxn modelId="{B8FD8107-682B-4023-84E8-9D70C5A0A31F}" type="presParOf" srcId="{AEB50DBB-55A3-47D2-BDA0-D50B64EF5952}" destId="{2676B072-0E0E-4E6D-AF9F-E2964B7909CF}" srcOrd="7" destOrd="0" presId="urn:microsoft.com/office/officeart/2005/8/layout/list1"/>
    <dgm:cxn modelId="{44E48853-7439-4549-A911-511D6396E0DD}" type="presParOf" srcId="{AEB50DBB-55A3-47D2-BDA0-D50B64EF5952}" destId="{56918022-BC96-4FB7-B4D0-B10ADD9F755B}" srcOrd="8" destOrd="0" presId="urn:microsoft.com/office/officeart/2005/8/layout/list1"/>
    <dgm:cxn modelId="{DDA683D9-69FC-491B-9717-199F5FB881DA}" type="presParOf" srcId="{56918022-BC96-4FB7-B4D0-B10ADD9F755B}" destId="{6EA293D4-D443-4F1F-A164-FAB672645E28}" srcOrd="0" destOrd="0" presId="urn:microsoft.com/office/officeart/2005/8/layout/list1"/>
    <dgm:cxn modelId="{EE1BF462-2D4F-4A76-935F-7C49FD2FFDD8}" type="presParOf" srcId="{56918022-BC96-4FB7-B4D0-B10ADD9F755B}" destId="{D07945B2-6EAD-4E6B-8C2E-603CF500BED7}" srcOrd="1" destOrd="0" presId="urn:microsoft.com/office/officeart/2005/8/layout/list1"/>
    <dgm:cxn modelId="{6FA72852-C4F3-42B7-BA99-DEAA56125E3B}" type="presParOf" srcId="{AEB50DBB-55A3-47D2-BDA0-D50B64EF5952}" destId="{9941EE37-033B-4460-AC31-8C9508ACAB9C}" srcOrd="9" destOrd="0" presId="urn:microsoft.com/office/officeart/2005/8/layout/list1"/>
    <dgm:cxn modelId="{F09972D5-5AAC-4A46-92BC-66AB57C6E20F}" type="presParOf" srcId="{AEB50DBB-55A3-47D2-BDA0-D50B64EF5952}" destId="{1CC682DB-70F3-419A-8F41-8D6B825B031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5E232B-675F-40CC-80E6-120B749DC32F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A1322EAF-66BD-432A-83D3-E473C0133C5A}">
      <dgm:prSet phldrT="[Κείμενο]" custT="1"/>
      <dgm:spPr>
        <a:xfrm>
          <a:off x="1107" y="0"/>
          <a:ext cx="1722906" cy="307657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el-GR" sz="2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Διδάσκων</a:t>
          </a:r>
        </a:p>
      </dgm:t>
    </dgm:pt>
    <dgm:pt modelId="{A76B72B5-AC94-4681-A79E-6F0E9C18DC5E}" type="parTrans" cxnId="{E476D8F9-E05E-45EE-A9EB-B60CB4720F04}">
      <dgm:prSet/>
      <dgm:spPr/>
      <dgm:t>
        <a:bodyPr/>
        <a:lstStyle/>
        <a:p>
          <a:endParaRPr lang="el-GR"/>
        </a:p>
      </dgm:t>
    </dgm:pt>
    <dgm:pt modelId="{2D2D22EB-7F44-4B9B-B25A-AA80ADFAC884}" type="sibTrans" cxnId="{E476D8F9-E05E-45EE-A9EB-B60CB4720F04}">
      <dgm:prSet/>
      <dgm:spPr/>
      <dgm:t>
        <a:bodyPr/>
        <a:lstStyle/>
        <a:p>
          <a:endParaRPr lang="el-GR"/>
        </a:p>
      </dgm:t>
    </dgm:pt>
    <dgm:pt modelId="{959F85CB-3F1A-4881-BB60-8A170068E1D7}">
      <dgm:prSet phldrT="[Κείμενο]" custT="1"/>
      <dgm:spPr>
        <a:xfrm>
          <a:off x="1775701" y="0"/>
          <a:ext cx="1722906" cy="307657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sz="2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Εκπαιδευτικό</a:t>
          </a:r>
          <a:r>
            <a:rPr lang="el-GR" sz="1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l-GR" sz="2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υλικό</a:t>
          </a:r>
        </a:p>
      </dgm:t>
    </dgm:pt>
    <dgm:pt modelId="{2E63A1F6-053D-4EAA-A78D-5DBF6AB35E40}" type="parTrans" cxnId="{6B7EC4D1-FD72-42F9-BB23-40D6B30F3E8E}">
      <dgm:prSet/>
      <dgm:spPr/>
      <dgm:t>
        <a:bodyPr/>
        <a:lstStyle/>
        <a:p>
          <a:endParaRPr lang="el-GR"/>
        </a:p>
      </dgm:t>
    </dgm:pt>
    <dgm:pt modelId="{605B19BC-3580-4CB8-9B5D-ACABCA563842}" type="sibTrans" cxnId="{6B7EC4D1-FD72-42F9-BB23-40D6B30F3E8E}">
      <dgm:prSet/>
      <dgm:spPr/>
      <dgm:t>
        <a:bodyPr/>
        <a:lstStyle/>
        <a:p>
          <a:endParaRPr lang="el-GR"/>
        </a:p>
      </dgm:t>
    </dgm:pt>
    <dgm:pt modelId="{7CCFCF56-EAE9-4BB7-A3AF-4DF0230AB77E}">
      <dgm:prSet phldrT="[Κείμενο]" custT="1"/>
      <dgm:spPr>
        <a:xfrm>
          <a:off x="3550295" y="0"/>
          <a:ext cx="1722906" cy="307657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sz="24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Διδασκόμενος</a:t>
          </a:r>
          <a:endParaRPr lang="el-GR" sz="2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59BB91-A135-4AE4-AFF5-2F02F0B0D5D2}" type="parTrans" cxnId="{DEAB6F0B-C64D-469C-98AA-FE46FBEF0A9A}">
      <dgm:prSet/>
      <dgm:spPr/>
      <dgm:t>
        <a:bodyPr/>
        <a:lstStyle/>
        <a:p>
          <a:endParaRPr lang="el-GR"/>
        </a:p>
      </dgm:t>
    </dgm:pt>
    <dgm:pt modelId="{1AECB075-AAF6-40B7-8E27-BBF56789A264}" type="sibTrans" cxnId="{DEAB6F0B-C64D-469C-98AA-FE46FBEF0A9A}">
      <dgm:prSet/>
      <dgm:spPr/>
      <dgm:t>
        <a:bodyPr/>
        <a:lstStyle/>
        <a:p>
          <a:endParaRPr lang="el-GR"/>
        </a:p>
      </dgm:t>
    </dgm:pt>
    <dgm:pt modelId="{CFD4C3FE-4C3B-4018-BB46-2C1A5BD25193}" type="pres">
      <dgm:prSet presAssocID="{555E232B-675F-40CC-80E6-120B749DC32F}" presName="Name0" presStyleCnt="0">
        <dgm:presLayoutVars>
          <dgm:dir/>
          <dgm:resizeHandles val="exact"/>
        </dgm:presLayoutVars>
      </dgm:prSet>
      <dgm:spPr/>
    </dgm:pt>
    <dgm:pt modelId="{EEE063B5-4B34-480F-A2C8-C02759C99702}" type="pres">
      <dgm:prSet presAssocID="{555E232B-675F-40CC-80E6-120B749DC32F}" presName="fgShape" presStyleLbl="fgShp" presStyleIdx="0" presStyleCnt="1"/>
      <dgm:spPr>
        <a:xfrm>
          <a:off x="210972" y="2461259"/>
          <a:ext cx="4852365" cy="461486"/>
        </a:xfrm>
        <a:prstGeom prst="leftRightArrow">
          <a:avLst/>
        </a:prstGeom>
        <a:solidFill>
          <a:srgbClr val="C0504D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DF73022C-3582-4899-8104-2249A8676ECD}" type="pres">
      <dgm:prSet presAssocID="{555E232B-675F-40CC-80E6-120B749DC32F}" presName="linComp" presStyleCnt="0"/>
      <dgm:spPr/>
    </dgm:pt>
    <dgm:pt modelId="{05D01AA5-CAC8-4A15-8492-A6B863F28908}" type="pres">
      <dgm:prSet presAssocID="{A1322EAF-66BD-432A-83D3-E473C0133C5A}" presName="compNode" presStyleCnt="0"/>
      <dgm:spPr/>
    </dgm:pt>
    <dgm:pt modelId="{10808C65-B5D0-4F70-8C3F-1087031FD948}" type="pres">
      <dgm:prSet presAssocID="{A1322EAF-66BD-432A-83D3-E473C0133C5A}" presName="bkgdShape" presStyleLbl="node1" presStyleIdx="0" presStyleCnt="3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l-GR"/>
        </a:p>
      </dgm:t>
    </dgm:pt>
    <dgm:pt modelId="{CDED9FA8-E5DE-4376-A93C-E66FD606D675}" type="pres">
      <dgm:prSet presAssocID="{A1322EAF-66BD-432A-83D3-E473C0133C5A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C8001E-5974-48F6-9C1A-39465CA16F15}" type="pres">
      <dgm:prSet presAssocID="{A1322EAF-66BD-432A-83D3-E473C0133C5A}" presName="invisiNode" presStyleLbl="node1" presStyleIdx="0" presStyleCnt="3"/>
      <dgm:spPr/>
    </dgm:pt>
    <dgm:pt modelId="{4D1C5F47-3C2A-4BA4-8694-43C23D76463B}" type="pres">
      <dgm:prSet presAssocID="{A1322EAF-66BD-432A-83D3-E473C0133C5A}" presName="imagNode" presStyleLbl="fgImgPlace1" presStyleIdx="0" presStyleCnt="3"/>
      <dgm:spPr>
        <a:xfrm>
          <a:off x="350311" y="184594"/>
          <a:ext cx="1024499" cy="10244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476C114-EA05-49A6-B47E-DA2F02C2DD42}" type="pres">
      <dgm:prSet presAssocID="{2D2D22EB-7F44-4B9B-B25A-AA80ADFAC884}" presName="sibTrans" presStyleLbl="sibTrans2D1" presStyleIdx="0" presStyleCnt="0"/>
      <dgm:spPr/>
      <dgm:t>
        <a:bodyPr/>
        <a:lstStyle/>
        <a:p>
          <a:endParaRPr lang="el-GR"/>
        </a:p>
      </dgm:t>
    </dgm:pt>
    <dgm:pt modelId="{2D7A7F7F-EE15-4C9E-B4CD-8A1BE4810115}" type="pres">
      <dgm:prSet presAssocID="{959F85CB-3F1A-4881-BB60-8A170068E1D7}" presName="compNode" presStyleCnt="0"/>
      <dgm:spPr/>
    </dgm:pt>
    <dgm:pt modelId="{2C4E7B3F-12BC-47A1-8076-818F22D7FE50}" type="pres">
      <dgm:prSet presAssocID="{959F85CB-3F1A-4881-BB60-8A170068E1D7}" presName="bkgdShape" presStyleLbl="node1" presStyleIdx="1" presStyleCnt="3" custAng="0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l-GR"/>
        </a:p>
      </dgm:t>
    </dgm:pt>
    <dgm:pt modelId="{20CF3088-0F1A-4D9C-9432-25115A2B3971}" type="pres">
      <dgm:prSet presAssocID="{959F85CB-3F1A-4881-BB60-8A170068E1D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7C92A5A-3159-461B-8C10-71EE65650DC3}" type="pres">
      <dgm:prSet presAssocID="{959F85CB-3F1A-4881-BB60-8A170068E1D7}" presName="invisiNode" presStyleLbl="node1" presStyleIdx="1" presStyleCnt="3"/>
      <dgm:spPr/>
    </dgm:pt>
    <dgm:pt modelId="{E1E6DA6C-7697-4B4C-BC6A-48DB249C0146}" type="pres">
      <dgm:prSet presAssocID="{959F85CB-3F1A-4881-BB60-8A170068E1D7}" presName="imagNode" presStyleLbl="fgImgPlace1" presStyleIdx="1" presStyleCnt="3"/>
      <dgm:spPr>
        <a:xfrm>
          <a:off x="2124905" y="184594"/>
          <a:ext cx="1024499" cy="10244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6A56A8C0-8203-4ECC-A14B-3B863D527B16}" type="pres">
      <dgm:prSet presAssocID="{605B19BC-3580-4CB8-9B5D-ACABCA563842}" presName="sibTrans" presStyleLbl="sibTrans2D1" presStyleIdx="0" presStyleCnt="0"/>
      <dgm:spPr/>
      <dgm:t>
        <a:bodyPr/>
        <a:lstStyle/>
        <a:p>
          <a:endParaRPr lang="el-GR"/>
        </a:p>
      </dgm:t>
    </dgm:pt>
    <dgm:pt modelId="{BB953441-8168-4639-9102-D52D81F6BB88}" type="pres">
      <dgm:prSet presAssocID="{7CCFCF56-EAE9-4BB7-A3AF-4DF0230AB77E}" presName="compNode" presStyleCnt="0"/>
      <dgm:spPr/>
    </dgm:pt>
    <dgm:pt modelId="{61A9AD11-1E96-4326-8A66-79AC60098CEB}" type="pres">
      <dgm:prSet presAssocID="{7CCFCF56-EAE9-4BB7-A3AF-4DF0230AB77E}" presName="bkgdShape" presStyleLbl="node1" presStyleIdx="2" presStyleCnt="3" custLinFactNeighborX="1333" custLinFactNeighborY="24254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l-GR"/>
        </a:p>
      </dgm:t>
    </dgm:pt>
    <dgm:pt modelId="{F96DF650-E213-4EFD-AAC8-AFFDC361211B}" type="pres">
      <dgm:prSet presAssocID="{7CCFCF56-EAE9-4BB7-A3AF-4DF0230AB77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CACE3C-897B-48D1-BD0E-C53D0695FF7A}" type="pres">
      <dgm:prSet presAssocID="{7CCFCF56-EAE9-4BB7-A3AF-4DF0230AB77E}" presName="invisiNode" presStyleLbl="node1" presStyleIdx="2" presStyleCnt="3"/>
      <dgm:spPr/>
    </dgm:pt>
    <dgm:pt modelId="{976F978E-C306-4230-B0B0-809A35AC0484}" type="pres">
      <dgm:prSet presAssocID="{7CCFCF56-EAE9-4BB7-A3AF-4DF0230AB77E}" presName="imagNode" presStyleLbl="fgImgPlace1" presStyleIdx="2" presStyleCnt="3"/>
      <dgm:spPr>
        <a:xfrm>
          <a:off x="3899499" y="184594"/>
          <a:ext cx="1024499" cy="10244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</dgm:ptLst>
  <dgm:cxnLst>
    <dgm:cxn modelId="{FA88E9EF-21FB-4FBF-9033-AB148D5D788A}" type="presOf" srcId="{A1322EAF-66BD-432A-83D3-E473C0133C5A}" destId="{10808C65-B5D0-4F70-8C3F-1087031FD948}" srcOrd="0" destOrd="0" presId="urn:microsoft.com/office/officeart/2005/8/layout/hList7"/>
    <dgm:cxn modelId="{FCF62F13-432D-458C-AF2E-C1490B408FDC}" type="presOf" srcId="{A1322EAF-66BD-432A-83D3-E473C0133C5A}" destId="{CDED9FA8-E5DE-4376-A93C-E66FD606D675}" srcOrd="1" destOrd="0" presId="urn:microsoft.com/office/officeart/2005/8/layout/hList7"/>
    <dgm:cxn modelId="{DEAB6F0B-C64D-469C-98AA-FE46FBEF0A9A}" srcId="{555E232B-675F-40CC-80E6-120B749DC32F}" destId="{7CCFCF56-EAE9-4BB7-A3AF-4DF0230AB77E}" srcOrd="2" destOrd="0" parTransId="{8D59BB91-A135-4AE4-AFF5-2F02F0B0D5D2}" sibTransId="{1AECB075-AAF6-40B7-8E27-BBF56789A264}"/>
    <dgm:cxn modelId="{A2257631-9316-465F-812D-B93382F35B1D}" type="presOf" srcId="{7CCFCF56-EAE9-4BB7-A3AF-4DF0230AB77E}" destId="{F96DF650-E213-4EFD-AAC8-AFFDC361211B}" srcOrd="1" destOrd="0" presId="urn:microsoft.com/office/officeart/2005/8/layout/hList7"/>
    <dgm:cxn modelId="{0697DB08-B503-40EB-BEF4-CEE9020351F1}" type="presOf" srcId="{7CCFCF56-EAE9-4BB7-A3AF-4DF0230AB77E}" destId="{61A9AD11-1E96-4326-8A66-79AC60098CEB}" srcOrd="0" destOrd="0" presId="urn:microsoft.com/office/officeart/2005/8/layout/hList7"/>
    <dgm:cxn modelId="{E476D8F9-E05E-45EE-A9EB-B60CB4720F04}" srcId="{555E232B-675F-40CC-80E6-120B749DC32F}" destId="{A1322EAF-66BD-432A-83D3-E473C0133C5A}" srcOrd="0" destOrd="0" parTransId="{A76B72B5-AC94-4681-A79E-6F0E9C18DC5E}" sibTransId="{2D2D22EB-7F44-4B9B-B25A-AA80ADFAC884}"/>
    <dgm:cxn modelId="{529BD30B-C5D0-438B-8CCC-6D94DC92F5DC}" type="presOf" srcId="{959F85CB-3F1A-4881-BB60-8A170068E1D7}" destId="{20CF3088-0F1A-4D9C-9432-25115A2B3971}" srcOrd="1" destOrd="0" presId="urn:microsoft.com/office/officeart/2005/8/layout/hList7"/>
    <dgm:cxn modelId="{7BCD2438-3B48-4855-82F2-9C845B89CDD2}" type="presOf" srcId="{555E232B-675F-40CC-80E6-120B749DC32F}" destId="{CFD4C3FE-4C3B-4018-BB46-2C1A5BD25193}" srcOrd="0" destOrd="0" presId="urn:microsoft.com/office/officeart/2005/8/layout/hList7"/>
    <dgm:cxn modelId="{6B7EC4D1-FD72-42F9-BB23-40D6B30F3E8E}" srcId="{555E232B-675F-40CC-80E6-120B749DC32F}" destId="{959F85CB-3F1A-4881-BB60-8A170068E1D7}" srcOrd="1" destOrd="0" parTransId="{2E63A1F6-053D-4EAA-A78D-5DBF6AB35E40}" sibTransId="{605B19BC-3580-4CB8-9B5D-ACABCA563842}"/>
    <dgm:cxn modelId="{7B4B9013-1E4C-48AF-AE26-ED678D605DA7}" type="presOf" srcId="{959F85CB-3F1A-4881-BB60-8A170068E1D7}" destId="{2C4E7B3F-12BC-47A1-8076-818F22D7FE50}" srcOrd="0" destOrd="0" presId="urn:microsoft.com/office/officeart/2005/8/layout/hList7"/>
    <dgm:cxn modelId="{79DD85D6-C49B-4157-9E84-8D16D8DBF7B5}" type="presOf" srcId="{2D2D22EB-7F44-4B9B-B25A-AA80ADFAC884}" destId="{B476C114-EA05-49A6-B47E-DA2F02C2DD42}" srcOrd="0" destOrd="0" presId="urn:microsoft.com/office/officeart/2005/8/layout/hList7"/>
    <dgm:cxn modelId="{B514398F-7FF7-4C2B-9CEF-B684603C886E}" type="presOf" srcId="{605B19BC-3580-4CB8-9B5D-ACABCA563842}" destId="{6A56A8C0-8203-4ECC-A14B-3B863D527B16}" srcOrd="0" destOrd="0" presId="urn:microsoft.com/office/officeart/2005/8/layout/hList7"/>
    <dgm:cxn modelId="{8642B0C7-343B-4B4F-8163-BA0BF5C5C44A}" type="presParOf" srcId="{CFD4C3FE-4C3B-4018-BB46-2C1A5BD25193}" destId="{EEE063B5-4B34-480F-A2C8-C02759C99702}" srcOrd="0" destOrd="0" presId="urn:microsoft.com/office/officeart/2005/8/layout/hList7"/>
    <dgm:cxn modelId="{5031361D-FC9B-44FB-8359-80BDE0CC0DA6}" type="presParOf" srcId="{CFD4C3FE-4C3B-4018-BB46-2C1A5BD25193}" destId="{DF73022C-3582-4899-8104-2249A8676ECD}" srcOrd="1" destOrd="0" presId="urn:microsoft.com/office/officeart/2005/8/layout/hList7"/>
    <dgm:cxn modelId="{EF715C8C-E6A4-439E-90BD-09ED0B40946F}" type="presParOf" srcId="{DF73022C-3582-4899-8104-2249A8676ECD}" destId="{05D01AA5-CAC8-4A15-8492-A6B863F28908}" srcOrd="0" destOrd="0" presId="urn:microsoft.com/office/officeart/2005/8/layout/hList7"/>
    <dgm:cxn modelId="{72B53B13-56C4-4F4C-9EE4-17AB6BD81A34}" type="presParOf" srcId="{05D01AA5-CAC8-4A15-8492-A6B863F28908}" destId="{10808C65-B5D0-4F70-8C3F-1087031FD948}" srcOrd="0" destOrd="0" presId="urn:microsoft.com/office/officeart/2005/8/layout/hList7"/>
    <dgm:cxn modelId="{93FD2296-2031-4909-AD9E-14EB2F3BCEA4}" type="presParOf" srcId="{05D01AA5-CAC8-4A15-8492-A6B863F28908}" destId="{CDED9FA8-E5DE-4376-A93C-E66FD606D675}" srcOrd="1" destOrd="0" presId="urn:microsoft.com/office/officeart/2005/8/layout/hList7"/>
    <dgm:cxn modelId="{D33D12E2-127D-4FFB-815F-A2CB81E0801E}" type="presParOf" srcId="{05D01AA5-CAC8-4A15-8492-A6B863F28908}" destId="{74C8001E-5974-48F6-9C1A-39465CA16F15}" srcOrd="2" destOrd="0" presId="urn:microsoft.com/office/officeart/2005/8/layout/hList7"/>
    <dgm:cxn modelId="{52774AD0-8CA9-4FF7-AC15-FB6CF83F3F53}" type="presParOf" srcId="{05D01AA5-CAC8-4A15-8492-A6B863F28908}" destId="{4D1C5F47-3C2A-4BA4-8694-43C23D76463B}" srcOrd="3" destOrd="0" presId="urn:microsoft.com/office/officeart/2005/8/layout/hList7"/>
    <dgm:cxn modelId="{08548AE2-D28E-4859-99DB-C6397F8EE821}" type="presParOf" srcId="{DF73022C-3582-4899-8104-2249A8676ECD}" destId="{B476C114-EA05-49A6-B47E-DA2F02C2DD42}" srcOrd="1" destOrd="0" presId="urn:microsoft.com/office/officeart/2005/8/layout/hList7"/>
    <dgm:cxn modelId="{60C1FDF1-5C50-4A9F-8F21-F776E0F7969D}" type="presParOf" srcId="{DF73022C-3582-4899-8104-2249A8676ECD}" destId="{2D7A7F7F-EE15-4C9E-B4CD-8A1BE4810115}" srcOrd="2" destOrd="0" presId="urn:microsoft.com/office/officeart/2005/8/layout/hList7"/>
    <dgm:cxn modelId="{54B61F21-3150-4ED4-A098-1322D29CF88A}" type="presParOf" srcId="{2D7A7F7F-EE15-4C9E-B4CD-8A1BE4810115}" destId="{2C4E7B3F-12BC-47A1-8076-818F22D7FE50}" srcOrd="0" destOrd="0" presId="urn:microsoft.com/office/officeart/2005/8/layout/hList7"/>
    <dgm:cxn modelId="{96BCCFAA-705A-4617-B066-605EDB49F2A3}" type="presParOf" srcId="{2D7A7F7F-EE15-4C9E-B4CD-8A1BE4810115}" destId="{20CF3088-0F1A-4D9C-9432-25115A2B3971}" srcOrd="1" destOrd="0" presId="urn:microsoft.com/office/officeart/2005/8/layout/hList7"/>
    <dgm:cxn modelId="{F757CE2E-90E8-4127-BC2D-C4C65BF28C69}" type="presParOf" srcId="{2D7A7F7F-EE15-4C9E-B4CD-8A1BE4810115}" destId="{D7C92A5A-3159-461B-8C10-71EE65650DC3}" srcOrd="2" destOrd="0" presId="urn:microsoft.com/office/officeart/2005/8/layout/hList7"/>
    <dgm:cxn modelId="{173121A5-3CBE-4097-B5F9-03EEBFECD2DE}" type="presParOf" srcId="{2D7A7F7F-EE15-4C9E-B4CD-8A1BE4810115}" destId="{E1E6DA6C-7697-4B4C-BC6A-48DB249C0146}" srcOrd="3" destOrd="0" presId="urn:microsoft.com/office/officeart/2005/8/layout/hList7"/>
    <dgm:cxn modelId="{925EBBCF-B845-4CB6-BBDE-59DE2EFDE532}" type="presParOf" srcId="{DF73022C-3582-4899-8104-2249A8676ECD}" destId="{6A56A8C0-8203-4ECC-A14B-3B863D527B16}" srcOrd="3" destOrd="0" presId="urn:microsoft.com/office/officeart/2005/8/layout/hList7"/>
    <dgm:cxn modelId="{99241FE3-16D3-4801-A25B-6CBF58AD1C0F}" type="presParOf" srcId="{DF73022C-3582-4899-8104-2249A8676ECD}" destId="{BB953441-8168-4639-9102-D52D81F6BB88}" srcOrd="4" destOrd="0" presId="urn:microsoft.com/office/officeart/2005/8/layout/hList7"/>
    <dgm:cxn modelId="{B7C0E4E0-F191-437D-A7C1-DA3E8DEC7740}" type="presParOf" srcId="{BB953441-8168-4639-9102-D52D81F6BB88}" destId="{61A9AD11-1E96-4326-8A66-79AC60098CEB}" srcOrd="0" destOrd="0" presId="urn:microsoft.com/office/officeart/2005/8/layout/hList7"/>
    <dgm:cxn modelId="{4DBEF955-35D3-4FF1-9592-B16D13B38223}" type="presParOf" srcId="{BB953441-8168-4639-9102-D52D81F6BB88}" destId="{F96DF650-E213-4EFD-AAC8-AFFDC361211B}" srcOrd="1" destOrd="0" presId="urn:microsoft.com/office/officeart/2005/8/layout/hList7"/>
    <dgm:cxn modelId="{026DD21E-4267-4254-8A7E-21E9B943A812}" type="presParOf" srcId="{BB953441-8168-4639-9102-D52D81F6BB88}" destId="{91CACE3C-897B-48D1-BD0E-C53D0695FF7A}" srcOrd="2" destOrd="0" presId="urn:microsoft.com/office/officeart/2005/8/layout/hList7"/>
    <dgm:cxn modelId="{60655C88-D2C3-4E36-980C-EE595C7D5CE6}" type="presParOf" srcId="{BB953441-8168-4639-9102-D52D81F6BB88}" destId="{976F978E-C306-4230-B0B0-809A35AC0484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A5F712D-F89B-4290-ADC0-8D0C2676F810}" type="doc">
      <dgm:prSet loTypeId="urn:microsoft.com/office/officeart/2005/8/layout/chart3" loCatId="relationship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l-GR"/>
        </a:p>
      </dgm:t>
    </dgm:pt>
    <dgm:pt modelId="{DEBF110E-AA7E-4812-B9CF-C83F81C734C5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l-GR" sz="1600" b="1" dirty="0" smtClean="0"/>
            <a:t>Κείμενο</a:t>
          </a:r>
          <a:r>
            <a:rPr lang="el-GR" sz="900" b="1" dirty="0" smtClean="0"/>
            <a:t>    </a:t>
          </a:r>
          <a:r>
            <a:rPr lang="el-GR" sz="1600" b="1" dirty="0" smtClean="0"/>
            <a:t>Εικόνα</a:t>
          </a:r>
          <a:r>
            <a:rPr lang="el-GR" sz="900" b="1" dirty="0" smtClean="0"/>
            <a:t>    </a:t>
          </a:r>
          <a:r>
            <a:rPr lang="el-GR" sz="1600" b="1" dirty="0" smtClean="0"/>
            <a:t>Πληροφορία</a:t>
          </a:r>
          <a:r>
            <a:rPr lang="el-GR" sz="900" b="1" dirty="0" smtClean="0"/>
            <a:t>  </a:t>
          </a:r>
          <a:endParaRPr lang="el-GR" sz="900" dirty="0"/>
        </a:p>
      </dgm:t>
    </dgm:pt>
    <dgm:pt modelId="{FBA9B8ED-8B10-4F49-9D7D-5AC729233EB9}" type="parTrans" cxnId="{0E1E9B80-9A5C-4591-88D8-7235EF994F7B}">
      <dgm:prSet/>
      <dgm:spPr/>
      <dgm:t>
        <a:bodyPr/>
        <a:lstStyle/>
        <a:p>
          <a:endParaRPr lang="el-GR"/>
        </a:p>
      </dgm:t>
    </dgm:pt>
    <dgm:pt modelId="{FDFB4437-154E-4733-AD73-16DEBB60D7E2}" type="sibTrans" cxnId="{0E1E9B80-9A5C-4591-88D8-7235EF994F7B}">
      <dgm:prSet/>
      <dgm:spPr/>
      <dgm:t>
        <a:bodyPr/>
        <a:lstStyle/>
        <a:p>
          <a:endParaRPr lang="el-GR"/>
        </a:p>
      </dgm:t>
    </dgm:pt>
    <dgm:pt modelId="{AB486477-A604-490E-BC89-DF8651628F75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l-GR" sz="1600" b="1" dirty="0" smtClean="0"/>
            <a:t>Ταυτόχρονα</a:t>
          </a:r>
          <a:endParaRPr lang="el-GR" sz="1600" dirty="0"/>
        </a:p>
      </dgm:t>
    </dgm:pt>
    <dgm:pt modelId="{2F4ABC8F-B18B-4651-9417-78A4491F2F24}" type="parTrans" cxnId="{DF993AEC-23A1-4A23-9B3D-2D59493BCFBB}">
      <dgm:prSet/>
      <dgm:spPr/>
      <dgm:t>
        <a:bodyPr/>
        <a:lstStyle/>
        <a:p>
          <a:endParaRPr lang="el-GR"/>
        </a:p>
      </dgm:t>
    </dgm:pt>
    <dgm:pt modelId="{2D4F5920-ACC3-4BE3-9E31-9AA1BABA39D2}" type="sibTrans" cxnId="{DF993AEC-23A1-4A23-9B3D-2D59493BCFBB}">
      <dgm:prSet/>
      <dgm:spPr/>
      <dgm:t>
        <a:bodyPr/>
        <a:lstStyle/>
        <a:p>
          <a:endParaRPr lang="el-GR"/>
        </a:p>
      </dgm:t>
    </dgm:pt>
    <dgm:pt modelId="{744704F4-9C55-4F57-A102-6E1418DCBF29}" type="pres">
      <dgm:prSet presAssocID="{AA5F712D-F89B-4290-ADC0-8D0C2676F81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AECA63A-6018-4F23-824C-A02672DF328F}" type="pres">
      <dgm:prSet presAssocID="{AA5F712D-F89B-4290-ADC0-8D0C2676F810}" presName="wedge1" presStyleLbl="node1" presStyleIdx="0" presStyleCnt="2" custScaleX="169092"/>
      <dgm:spPr/>
      <dgm:t>
        <a:bodyPr/>
        <a:lstStyle/>
        <a:p>
          <a:endParaRPr lang="el-GR"/>
        </a:p>
      </dgm:t>
    </dgm:pt>
    <dgm:pt modelId="{6F7BEE96-C4A2-43CB-93D8-D0DBEBF0ECEA}" type="pres">
      <dgm:prSet presAssocID="{AA5F712D-F89B-4290-ADC0-8D0C2676F810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4E4F257-105A-468C-9DDD-623ADA2A4F80}" type="pres">
      <dgm:prSet presAssocID="{AA5F712D-F89B-4290-ADC0-8D0C2676F810}" presName="wedge2" presStyleLbl="node1" presStyleIdx="1" presStyleCnt="2" custScaleX="167204"/>
      <dgm:spPr/>
      <dgm:t>
        <a:bodyPr/>
        <a:lstStyle/>
        <a:p>
          <a:endParaRPr lang="el-GR"/>
        </a:p>
      </dgm:t>
    </dgm:pt>
    <dgm:pt modelId="{C1FC10A2-0B1A-4184-A8FE-5009B799CBA5}" type="pres">
      <dgm:prSet presAssocID="{AA5F712D-F89B-4290-ADC0-8D0C2676F810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B429556-836D-4A0C-B495-108FB08DEFC7}" type="presOf" srcId="{DEBF110E-AA7E-4812-B9CF-C83F81C734C5}" destId="{6F7BEE96-C4A2-43CB-93D8-D0DBEBF0ECEA}" srcOrd="1" destOrd="0" presId="urn:microsoft.com/office/officeart/2005/8/layout/chart3"/>
    <dgm:cxn modelId="{63FAB643-4153-4C65-AD65-45DF97C42F3B}" type="presOf" srcId="{DEBF110E-AA7E-4812-B9CF-C83F81C734C5}" destId="{FAECA63A-6018-4F23-824C-A02672DF328F}" srcOrd="0" destOrd="0" presId="urn:microsoft.com/office/officeart/2005/8/layout/chart3"/>
    <dgm:cxn modelId="{C63D63C4-912F-4A48-8447-DD844B7364C1}" type="presOf" srcId="{AB486477-A604-490E-BC89-DF8651628F75}" destId="{54E4F257-105A-468C-9DDD-623ADA2A4F80}" srcOrd="0" destOrd="0" presId="urn:microsoft.com/office/officeart/2005/8/layout/chart3"/>
    <dgm:cxn modelId="{6D76F768-88C0-4BD5-ABF1-04580C702B02}" type="presOf" srcId="{AA5F712D-F89B-4290-ADC0-8D0C2676F810}" destId="{744704F4-9C55-4F57-A102-6E1418DCBF29}" srcOrd="0" destOrd="0" presId="urn:microsoft.com/office/officeart/2005/8/layout/chart3"/>
    <dgm:cxn modelId="{DF993AEC-23A1-4A23-9B3D-2D59493BCFBB}" srcId="{AA5F712D-F89B-4290-ADC0-8D0C2676F810}" destId="{AB486477-A604-490E-BC89-DF8651628F75}" srcOrd="1" destOrd="0" parTransId="{2F4ABC8F-B18B-4651-9417-78A4491F2F24}" sibTransId="{2D4F5920-ACC3-4BE3-9E31-9AA1BABA39D2}"/>
    <dgm:cxn modelId="{0E1E9B80-9A5C-4591-88D8-7235EF994F7B}" srcId="{AA5F712D-F89B-4290-ADC0-8D0C2676F810}" destId="{DEBF110E-AA7E-4812-B9CF-C83F81C734C5}" srcOrd="0" destOrd="0" parTransId="{FBA9B8ED-8B10-4F49-9D7D-5AC729233EB9}" sibTransId="{FDFB4437-154E-4733-AD73-16DEBB60D7E2}"/>
    <dgm:cxn modelId="{23C138F2-FD3C-4464-AE0F-7D524CF7F507}" type="presOf" srcId="{AB486477-A604-490E-BC89-DF8651628F75}" destId="{C1FC10A2-0B1A-4184-A8FE-5009B799CBA5}" srcOrd="1" destOrd="0" presId="urn:microsoft.com/office/officeart/2005/8/layout/chart3"/>
    <dgm:cxn modelId="{C7233B40-6ECF-4DB5-9B67-4B26978B3972}" type="presParOf" srcId="{744704F4-9C55-4F57-A102-6E1418DCBF29}" destId="{FAECA63A-6018-4F23-824C-A02672DF328F}" srcOrd="0" destOrd="0" presId="urn:microsoft.com/office/officeart/2005/8/layout/chart3"/>
    <dgm:cxn modelId="{B47523A8-FD22-4FE0-8307-064CAF4FC8EF}" type="presParOf" srcId="{744704F4-9C55-4F57-A102-6E1418DCBF29}" destId="{6F7BEE96-C4A2-43CB-93D8-D0DBEBF0ECEA}" srcOrd="1" destOrd="0" presId="urn:microsoft.com/office/officeart/2005/8/layout/chart3"/>
    <dgm:cxn modelId="{68824E15-FF53-41B3-8103-8A2DC07AD978}" type="presParOf" srcId="{744704F4-9C55-4F57-A102-6E1418DCBF29}" destId="{54E4F257-105A-468C-9DDD-623ADA2A4F80}" srcOrd="2" destOrd="0" presId="urn:microsoft.com/office/officeart/2005/8/layout/chart3"/>
    <dgm:cxn modelId="{E3315868-BCF5-49CA-8642-C2280B04C0C5}" type="presParOf" srcId="{744704F4-9C55-4F57-A102-6E1418DCBF29}" destId="{C1FC10A2-0B1A-4184-A8FE-5009B799CBA5}" srcOrd="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7D51C09-E262-4FBC-B05C-478DCCABC4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AAF8905-8EEC-4FC5-B244-910A916743F3}">
      <dgm:prSet phldrT="[Κείμενο]" custT="1"/>
      <dgm:spPr/>
      <dgm:t>
        <a:bodyPr/>
        <a:lstStyle/>
        <a:p>
          <a:pPr algn="ctr"/>
          <a:r>
            <a:rPr lang="el-GR" sz="2800" dirty="0" smtClean="0"/>
            <a:t>Ποιοτική έρευνα</a:t>
          </a:r>
          <a:endParaRPr lang="el-GR" sz="2800" dirty="0"/>
        </a:p>
      </dgm:t>
    </dgm:pt>
    <dgm:pt modelId="{575B394C-ABC4-4DDC-9336-B43FD0A0C624}" type="parTrans" cxnId="{A869317D-7EF5-4906-A9AD-3ABBD4665DF1}">
      <dgm:prSet/>
      <dgm:spPr/>
      <dgm:t>
        <a:bodyPr/>
        <a:lstStyle/>
        <a:p>
          <a:endParaRPr lang="el-GR"/>
        </a:p>
      </dgm:t>
    </dgm:pt>
    <dgm:pt modelId="{0CAAD07E-BA20-412B-8C11-CAC5BCC57727}" type="sibTrans" cxnId="{A869317D-7EF5-4906-A9AD-3ABBD4665DF1}">
      <dgm:prSet/>
      <dgm:spPr/>
      <dgm:t>
        <a:bodyPr/>
        <a:lstStyle/>
        <a:p>
          <a:endParaRPr lang="el-GR"/>
        </a:p>
      </dgm:t>
    </dgm:pt>
    <dgm:pt modelId="{AFCDFB1A-5ACB-4E1B-A15C-2F9671207E27}">
      <dgm:prSet phldrT="[Κείμενο]"/>
      <dgm:spPr/>
      <dgm:t>
        <a:bodyPr/>
        <a:lstStyle/>
        <a:p>
          <a:r>
            <a:rPr lang="el-GR" dirty="0" smtClean="0"/>
            <a:t>Δείγμα 5 μαθητών</a:t>
          </a:r>
          <a:endParaRPr lang="el-GR" dirty="0"/>
        </a:p>
      </dgm:t>
    </dgm:pt>
    <dgm:pt modelId="{065F0CC6-CC25-4462-B443-5071F296DD25}" type="parTrans" cxnId="{EE8E5491-9082-4D59-92CD-961E48276138}">
      <dgm:prSet/>
      <dgm:spPr/>
      <dgm:t>
        <a:bodyPr/>
        <a:lstStyle/>
        <a:p>
          <a:endParaRPr lang="el-GR"/>
        </a:p>
      </dgm:t>
    </dgm:pt>
    <dgm:pt modelId="{46330709-90CC-4CA8-A55A-13DDB76FBFBD}" type="sibTrans" cxnId="{EE8E5491-9082-4D59-92CD-961E48276138}">
      <dgm:prSet/>
      <dgm:spPr/>
      <dgm:t>
        <a:bodyPr/>
        <a:lstStyle/>
        <a:p>
          <a:endParaRPr lang="el-GR"/>
        </a:p>
      </dgm:t>
    </dgm:pt>
    <dgm:pt modelId="{F29AA4A0-9388-4856-92F3-783C5A3197B9}">
      <dgm:prSet phldrT="[Κείμενο]"/>
      <dgm:spPr/>
      <dgm:t>
        <a:bodyPr/>
        <a:lstStyle/>
        <a:p>
          <a:r>
            <a:rPr lang="el-GR" dirty="0" err="1" smtClean="0"/>
            <a:t>Ημιδομημένες</a:t>
          </a:r>
          <a:r>
            <a:rPr lang="el-GR" dirty="0" smtClean="0"/>
            <a:t> συνεντεύξεις</a:t>
          </a:r>
          <a:endParaRPr lang="el-GR" dirty="0"/>
        </a:p>
      </dgm:t>
    </dgm:pt>
    <dgm:pt modelId="{7820DC5F-DE2E-4E7E-B4D7-D52EB18F7757}" type="parTrans" cxnId="{2D1F8F53-592B-49AD-AF26-BF01B39CBD98}">
      <dgm:prSet/>
      <dgm:spPr/>
      <dgm:t>
        <a:bodyPr/>
        <a:lstStyle/>
        <a:p>
          <a:endParaRPr lang="el-GR"/>
        </a:p>
      </dgm:t>
    </dgm:pt>
    <dgm:pt modelId="{4A321D4B-9102-4A59-9C12-EEE429C7D70D}" type="sibTrans" cxnId="{2D1F8F53-592B-49AD-AF26-BF01B39CBD98}">
      <dgm:prSet/>
      <dgm:spPr/>
      <dgm:t>
        <a:bodyPr/>
        <a:lstStyle/>
        <a:p>
          <a:endParaRPr lang="el-GR"/>
        </a:p>
      </dgm:t>
    </dgm:pt>
    <dgm:pt modelId="{9FCC3F29-81F3-4A5F-97B6-B44B56BE3ED7}">
      <dgm:prSet phldrT="[Κείμενο]"/>
      <dgm:spPr/>
      <dgm:t>
        <a:bodyPr/>
        <a:lstStyle/>
        <a:p>
          <a:r>
            <a:rPr lang="el-GR" dirty="0" smtClean="0"/>
            <a:t>Γραπτές εκθέσεις</a:t>
          </a:r>
          <a:endParaRPr lang="el-GR" dirty="0"/>
        </a:p>
      </dgm:t>
    </dgm:pt>
    <dgm:pt modelId="{3BFFF633-C5E2-4B93-8DED-A9B1724CE016}" type="parTrans" cxnId="{6E504B82-1844-4BB8-BFD7-AA4589220ECE}">
      <dgm:prSet/>
      <dgm:spPr/>
      <dgm:t>
        <a:bodyPr/>
        <a:lstStyle/>
        <a:p>
          <a:endParaRPr lang="el-GR"/>
        </a:p>
      </dgm:t>
    </dgm:pt>
    <dgm:pt modelId="{7C8F96CF-B93C-4966-B9F6-5E54BEC1327C}" type="sibTrans" cxnId="{6E504B82-1844-4BB8-BFD7-AA4589220ECE}">
      <dgm:prSet/>
      <dgm:spPr/>
      <dgm:t>
        <a:bodyPr/>
        <a:lstStyle/>
        <a:p>
          <a:endParaRPr lang="el-GR"/>
        </a:p>
      </dgm:t>
    </dgm:pt>
    <dgm:pt modelId="{EAC1D8FA-0034-4B61-A6B9-627778693C28}">
      <dgm:prSet phldrT="[Κείμενο]"/>
      <dgm:spPr/>
      <dgm:t>
        <a:bodyPr/>
        <a:lstStyle/>
        <a:p>
          <a:r>
            <a:rPr lang="el-GR" dirty="0" smtClean="0"/>
            <a:t>Ανάλυση περιεχομένου </a:t>
          </a:r>
          <a:endParaRPr lang="el-GR" dirty="0"/>
        </a:p>
      </dgm:t>
    </dgm:pt>
    <dgm:pt modelId="{9CB274A4-86A5-47A9-BB1D-CA165F1D3774}" type="parTrans" cxnId="{99D70CE5-CC9F-4264-927D-A209E99702FF}">
      <dgm:prSet/>
      <dgm:spPr/>
      <dgm:t>
        <a:bodyPr/>
        <a:lstStyle/>
        <a:p>
          <a:endParaRPr lang="el-GR"/>
        </a:p>
      </dgm:t>
    </dgm:pt>
    <dgm:pt modelId="{AFF5E7F2-BA07-4622-88D7-24E86DE89049}" type="sibTrans" cxnId="{99D70CE5-CC9F-4264-927D-A209E99702FF}">
      <dgm:prSet/>
      <dgm:spPr/>
      <dgm:t>
        <a:bodyPr/>
        <a:lstStyle/>
        <a:p>
          <a:endParaRPr lang="el-GR"/>
        </a:p>
      </dgm:t>
    </dgm:pt>
    <dgm:pt modelId="{36C90621-A303-476F-BC1F-4990B8AB29C3}">
      <dgm:prSet phldrT="[Κείμενο]"/>
      <dgm:spPr/>
      <dgm:t>
        <a:bodyPr/>
        <a:lstStyle/>
        <a:p>
          <a:r>
            <a:rPr lang="el-GR" dirty="0" smtClean="0"/>
            <a:t>Μονάδα ανάλυσης η πρόταση</a:t>
          </a:r>
          <a:endParaRPr lang="el-GR" dirty="0"/>
        </a:p>
      </dgm:t>
    </dgm:pt>
    <dgm:pt modelId="{33E77EF5-FA49-4E5E-872E-3027214B2B83}" type="parTrans" cxnId="{B3CB7F3A-7CE2-4B1E-97CF-59F7B1D1744A}">
      <dgm:prSet/>
      <dgm:spPr/>
      <dgm:t>
        <a:bodyPr/>
        <a:lstStyle/>
        <a:p>
          <a:endParaRPr lang="el-GR"/>
        </a:p>
      </dgm:t>
    </dgm:pt>
    <dgm:pt modelId="{D7310874-DE32-462A-83E1-0158259617D3}" type="sibTrans" cxnId="{B3CB7F3A-7CE2-4B1E-97CF-59F7B1D1744A}">
      <dgm:prSet/>
      <dgm:spPr/>
      <dgm:t>
        <a:bodyPr/>
        <a:lstStyle/>
        <a:p>
          <a:endParaRPr lang="el-GR"/>
        </a:p>
      </dgm:t>
    </dgm:pt>
    <dgm:pt modelId="{0B7661EC-380C-423D-9EE3-2F8F245F3381}">
      <dgm:prSet phldrT="[Κείμενο]"/>
      <dgm:spPr/>
      <dgm:t>
        <a:bodyPr/>
        <a:lstStyle/>
        <a:p>
          <a:r>
            <a:rPr lang="el-GR" dirty="0" smtClean="0"/>
            <a:t>Λογισμικό </a:t>
          </a:r>
          <a:r>
            <a:rPr lang="en-US" dirty="0" smtClean="0"/>
            <a:t>Atlas-</a:t>
          </a:r>
          <a:r>
            <a:rPr lang="en-US" dirty="0" err="1" smtClean="0"/>
            <a:t>ti</a:t>
          </a:r>
          <a:endParaRPr lang="el-GR" dirty="0"/>
        </a:p>
      </dgm:t>
    </dgm:pt>
    <dgm:pt modelId="{34C1054B-F41B-4612-BEED-29D7BCF1A805}" type="parTrans" cxnId="{0E17E4AE-BB42-4515-96D4-A610A6A38898}">
      <dgm:prSet/>
      <dgm:spPr/>
      <dgm:t>
        <a:bodyPr/>
        <a:lstStyle/>
        <a:p>
          <a:endParaRPr lang="el-GR"/>
        </a:p>
      </dgm:t>
    </dgm:pt>
    <dgm:pt modelId="{4F77CA19-6C9C-46CB-98ED-A72BE140C955}" type="sibTrans" cxnId="{0E17E4AE-BB42-4515-96D4-A610A6A38898}">
      <dgm:prSet/>
      <dgm:spPr/>
      <dgm:t>
        <a:bodyPr/>
        <a:lstStyle/>
        <a:p>
          <a:endParaRPr lang="el-GR"/>
        </a:p>
      </dgm:t>
    </dgm:pt>
    <dgm:pt modelId="{646B2F27-7ACE-41DC-B189-651BAB37A9BC}" type="pres">
      <dgm:prSet presAssocID="{97D51C09-E262-4FBC-B05C-478DCCABC4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98539C4-367B-464B-B3E9-0880B165E8BE}" type="pres">
      <dgm:prSet presAssocID="{9AAF8905-8EEC-4FC5-B244-910A916743F3}" presName="parentText" presStyleLbl="node1" presStyleIdx="0" presStyleCnt="1" custScaleX="60217" custLinFactNeighborX="-5937" custLinFactNeighborY="-34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5822BED-965F-4A21-B57D-CFBA3E3810B8}" type="pres">
      <dgm:prSet presAssocID="{9AAF8905-8EEC-4FC5-B244-910A916743F3}" presName="childText" presStyleLbl="revTx" presStyleIdx="0" presStyleCnt="1" custScaleX="8226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3CB7F3A-7CE2-4B1E-97CF-59F7B1D1744A}" srcId="{9AAF8905-8EEC-4FC5-B244-910A916743F3}" destId="{36C90621-A303-476F-BC1F-4990B8AB29C3}" srcOrd="4" destOrd="0" parTransId="{33E77EF5-FA49-4E5E-872E-3027214B2B83}" sibTransId="{D7310874-DE32-462A-83E1-0158259617D3}"/>
    <dgm:cxn modelId="{7089AFE2-725C-4C7D-8769-14102C3D5A80}" type="presOf" srcId="{F29AA4A0-9388-4856-92F3-783C5A3197B9}" destId="{45822BED-965F-4A21-B57D-CFBA3E3810B8}" srcOrd="0" destOrd="1" presId="urn:microsoft.com/office/officeart/2005/8/layout/vList2"/>
    <dgm:cxn modelId="{3651FD68-9CF1-4FF6-B111-31BCE9FED304}" type="presOf" srcId="{0B7661EC-380C-423D-9EE3-2F8F245F3381}" destId="{45822BED-965F-4A21-B57D-CFBA3E3810B8}" srcOrd="0" destOrd="5" presId="urn:microsoft.com/office/officeart/2005/8/layout/vList2"/>
    <dgm:cxn modelId="{A869317D-7EF5-4906-A9AD-3ABBD4665DF1}" srcId="{97D51C09-E262-4FBC-B05C-478DCCABC4C5}" destId="{9AAF8905-8EEC-4FC5-B244-910A916743F3}" srcOrd="0" destOrd="0" parTransId="{575B394C-ABC4-4DDC-9336-B43FD0A0C624}" sibTransId="{0CAAD07E-BA20-412B-8C11-CAC5BCC57727}"/>
    <dgm:cxn modelId="{0BAF6C56-B18B-4003-8923-E7BF128B56FE}" type="presOf" srcId="{9FCC3F29-81F3-4A5F-97B6-B44B56BE3ED7}" destId="{45822BED-965F-4A21-B57D-CFBA3E3810B8}" srcOrd="0" destOrd="2" presId="urn:microsoft.com/office/officeart/2005/8/layout/vList2"/>
    <dgm:cxn modelId="{99D70CE5-CC9F-4264-927D-A209E99702FF}" srcId="{9AAF8905-8EEC-4FC5-B244-910A916743F3}" destId="{EAC1D8FA-0034-4B61-A6B9-627778693C28}" srcOrd="3" destOrd="0" parTransId="{9CB274A4-86A5-47A9-BB1D-CA165F1D3774}" sibTransId="{AFF5E7F2-BA07-4622-88D7-24E86DE89049}"/>
    <dgm:cxn modelId="{EE8E5491-9082-4D59-92CD-961E48276138}" srcId="{9AAF8905-8EEC-4FC5-B244-910A916743F3}" destId="{AFCDFB1A-5ACB-4E1B-A15C-2F9671207E27}" srcOrd="0" destOrd="0" parTransId="{065F0CC6-CC25-4462-B443-5071F296DD25}" sibTransId="{46330709-90CC-4CA8-A55A-13DDB76FBFBD}"/>
    <dgm:cxn modelId="{6E504B82-1844-4BB8-BFD7-AA4589220ECE}" srcId="{9AAF8905-8EEC-4FC5-B244-910A916743F3}" destId="{9FCC3F29-81F3-4A5F-97B6-B44B56BE3ED7}" srcOrd="2" destOrd="0" parTransId="{3BFFF633-C5E2-4B93-8DED-A9B1724CE016}" sibTransId="{7C8F96CF-B93C-4966-B9F6-5E54BEC1327C}"/>
    <dgm:cxn modelId="{ADEE7A8C-D071-4B3D-AE8B-56E2DF619FE1}" type="presOf" srcId="{AFCDFB1A-5ACB-4E1B-A15C-2F9671207E27}" destId="{45822BED-965F-4A21-B57D-CFBA3E3810B8}" srcOrd="0" destOrd="0" presId="urn:microsoft.com/office/officeart/2005/8/layout/vList2"/>
    <dgm:cxn modelId="{6F185F6C-E9E4-4BC6-9818-81C7C2CC342C}" type="presOf" srcId="{EAC1D8FA-0034-4B61-A6B9-627778693C28}" destId="{45822BED-965F-4A21-B57D-CFBA3E3810B8}" srcOrd="0" destOrd="3" presId="urn:microsoft.com/office/officeart/2005/8/layout/vList2"/>
    <dgm:cxn modelId="{2409625F-4659-44A8-AEBF-FF47A6134604}" type="presOf" srcId="{9AAF8905-8EEC-4FC5-B244-910A916743F3}" destId="{898539C4-367B-464B-B3E9-0880B165E8BE}" srcOrd="0" destOrd="0" presId="urn:microsoft.com/office/officeart/2005/8/layout/vList2"/>
    <dgm:cxn modelId="{2D1F8F53-592B-49AD-AF26-BF01B39CBD98}" srcId="{9AAF8905-8EEC-4FC5-B244-910A916743F3}" destId="{F29AA4A0-9388-4856-92F3-783C5A3197B9}" srcOrd="1" destOrd="0" parTransId="{7820DC5F-DE2E-4E7E-B4D7-D52EB18F7757}" sibTransId="{4A321D4B-9102-4A59-9C12-EEE429C7D70D}"/>
    <dgm:cxn modelId="{E075F429-17A3-4481-ABDB-2E820F22F1F4}" type="presOf" srcId="{97D51C09-E262-4FBC-B05C-478DCCABC4C5}" destId="{646B2F27-7ACE-41DC-B189-651BAB37A9BC}" srcOrd="0" destOrd="0" presId="urn:microsoft.com/office/officeart/2005/8/layout/vList2"/>
    <dgm:cxn modelId="{E5D3192A-FBD8-4869-8C3E-CDADBA09CADC}" type="presOf" srcId="{36C90621-A303-476F-BC1F-4990B8AB29C3}" destId="{45822BED-965F-4A21-B57D-CFBA3E3810B8}" srcOrd="0" destOrd="4" presId="urn:microsoft.com/office/officeart/2005/8/layout/vList2"/>
    <dgm:cxn modelId="{0E17E4AE-BB42-4515-96D4-A610A6A38898}" srcId="{9AAF8905-8EEC-4FC5-B244-910A916743F3}" destId="{0B7661EC-380C-423D-9EE3-2F8F245F3381}" srcOrd="5" destOrd="0" parTransId="{34C1054B-F41B-4612-BEED-29D7BCF1A805}" sibTransId="{4F77CA19-6C9C-46CB-98ED-A72BE140C955}"/>
    <dgm:cxn modelId="{FD03E95E-4335-4C1E-A505-E8F4615946DB}" type="presParOf" srcId="{646B2F27-7ACE-41DC-B189-651BAB37A9BC}" destId="{898539C4-367B-464B-B3E9-0880B165E8BE}" srcOrd="0" destOrd="0" presId="urn:microsoft.com/office/officeart/2005/8/layout/vList2"/>
    <dgm:cxn modelId="{001380F2-D175-49BF-9313-796081474A63}" type="presParOf" srcId="{646B2F27-7ACE-41DC-B189-651BAB37A9BC}" destId="{45822BED-965F-4A21-B57D-CFBA3E3810B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7D51C09-E262-4FBC-B05C-478DCCABC4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AAF8905-8EEC-4FC5-B244-910A916743F3}">
      <dgm:prSet phldrT="[Κείμενο]" custT="1"/>
      <dgm:spPr/>
      <dgm:t>
        <a:bodyPr/>
        <a:lstStyle/>
        <a:p>
          <a:pPr algn="ctr"/>
          <a:r>
            <a:rPr lang="el-GR" sz="2800" dirty="0" smtClean="0"/>
            <a:t>Ποσοτική έρευνα</a:t>
          </a:r>
          <a:endParaRPr lang="el-GR" sz="2800" dirty="0"/>
        </a:p>
      </dgm:t>
    </dgm:pt>
    <dgm:pt modelId="{575B394C-ABC4-4DDC-9336-B43FD0A0C624}" type="parTrans" cxnId="{A869317D-7EF5-4906-A9AD-3ABBD4665DF1}">
      <dgm:prSet/>
      <dgm:spPr/>
      <dgm:t>
        <a:bodyPr/>
        <a:lstStyle/>
        <a:p>
          <a:endParaRPr lang="el-GR"/>
        </a:p>
      </dgm:t>
    </dgm:pt>
    <dgm:pt modelId="{0CAAD07E-BA20-412B-8C11-CAC5BCC57727}" type="sibTrans" cxnId="{A869317D-7EF5-4906-A9AD-3ABBD4665DF1}">
      <dgm:prSet/>
      <dgm:spPr/>
      <dgm:t>
        <a:bodyPr/>
        <a:lstStyle/>
        <a:p>
          <a:endParaRPr lang="el-GR"/>
        </a:p>
      </dgm:t>
    </dgm:pt>
    <dgm:pt modelId="{AFCDFB1A-5ACB-4E1B-A15C-2F9671207E27}">
      <dgm:prSet phldrT="[Κείμενο]"/>
      <dgm:spPr/>
      <dgm:t>
        <a:bodyPr/>
        <a:lstStyle/>
        <a:p>
          <a:r>
            <a:rPr lang="el-GR" dirty="0" smtClean="0"/>
            <a:t>Δείγμα 21 καθηγητών</a:t>
          </a:r>
          <a:endParaRPr lang="el-GR" dirty="0"/>
        </a:p>
      </dgm:t>
    </dgm:pt>
    <dgm:pt modelId="{065F0CC6-CC25-4462-B443-5071F296DD25}" type="parTrans" cxnId="{EE8E5491-9082-4D59-92CD-961E48276138}">
      <dgm:prSet/>
      <dgm:spPr/>
      <dgm:t>
        <a:bodyPr/>
        <a:lstStyle/>
        <a:p>
          <a:endParaRPr lang="el-GR"/>
        </a:p>
      </dgm:t>
    </dgm:pt>
    <dgm:pt modelId="{46330709-90CC-4CA8-A55A-13DDB76FBFBD}" type="sibTrans" cxnId="{EE8E5491-9082-4D59-92CD-961E48276138}">
      <dgm:prSet/>
      <dgm:spPr/>
      <dgm:t>
        <a:bodyPr/>
        <a:lstStyle/>
        <a:p>
          <a:endParaRPr lang="el-GR"/>
        </a:p>
      </dgm:t>
    </dgm:pt>
    <dgm:pt modelId="{9FCC3F29-81F3-4A5F-97B6-B44B56BE3ED7}">
      <dgm:prSet phldrT="[Κείμενο]"/>
      <dgm:spPr/>
      <dgm:t>
        <a:bodyPr/>
        <a:lstStyle/>
        <a:p>
          <a:r>
            <a:rPr lang="el-GR" dirty="0" smtClean="0"/>
            <a:t>Ατομικό ερωτηματολόγιο, προκαθορισμένες ερωτήσεις, κλίμακα </a:t>
          </a:r>
          <a:r>
            <a:rPr lang="en-US" b="1" dirty="0" smtClean="0"/>
            <a:t>Likert</a:t>
          </a:r>
          <a:endParaRPr lang="el-GR" b="1" dirty="0"/>
        </a:p>
      </dgm:t>
    </dgm:pt>
    <dgm:pt modelId="{3BFFF633-C5E2-4B93-8DED-A9B1724CE016}" type="parTrans" cxnId="{6E504B82-1844-4BB8-BFD7-AA4589220ECE}">
      <dgm:prSet/>
      <dgm:spPr/>
      <dgm:t>
        <a:bodyPr/>
        <a:lstStyle/>
        <a:p>
          <a:endParaRPr lang="el-GR"/>
        </a:p>
      </dgm:t>
    </dgm:pt>
    <dgm:pt modelId="{7C8F96CF-B93C-4966-B9F6-5E54BEC1327C}" type="sibTrans" cxnId="{6E504B82-1844-4BB8-BFD7-AA4589220ECE}">
      <dgm:prSet/>
      <dgm:spPr/>
      <dgm:t>
        <a:bodyPr/>
        <a:lstStyle/>
        <a:p>
          <a:endParaRPr lang="el-GR"/>
        </a:p>
      </dgm:t>
    </dgm:pt>
    <dgm:pt modelId="{77406665-7EE6-493E-8952-128AA3313A70}">
      <dgm:prSet phldrT="[Κείμενο]"/>
      <dgm:spPr/>
      <dgm:t>
        <a:bodyPr/>
        <a:lstStyle/>
        <a:p>
          <a:r>
            <a:rPr lang="el-GR" dirty="0" smtClean="0"/>
            <a:t>Λογισμικό </a:t>
          </a:r>
          <a:r>
            <a:rPr lang="en-US" b="1" dirty="0" smtClean="0"/>
            <a:t>S.P.S.S</a:t>
          </a:r>
          <a:endParaRPr lang="el-GR" b="1" dirty="0"/>
        </a:p>
      </dgm:t>
    </dgm:pt>
    <dgm:pt modelId="{BE392188-1423-4518-A682-30578894D510}" type="parTrans" cxnId="{E57B1F4D-E5B6-4039-8145-B9E31CAA4812}">
      <dgm:prSet/>
      <dgm:spPr/>
      <dgm:t>
        <a:bodyPr/>
        <a:lstStyle/>
        <a:p>
          <a:endParaRPr lang="el-GR"/>
        </a:p>
      </dgm:t>
    </dgm:pt>
    <dgm:pt modelId="{47C61E52-406A-4C09-AE20-1947863F7208}" type="sibTrans" cxnId="{E57B1F4D-E5B6-4039-8145-B9E31CAA4812}">
      <dgm:prSet/>
      <dgm:spPr/>
      <dgm:t>
        <a:bodyPr/>
        <a:lstStyle/>
        <a:p>
          <a:endParaRPr lang="el-GR"/>
        </a:p>
      </dgm:t>
    </dgm:pt>
    <dgm:pt modelId="{7F925C00-86C1-4267-957A-8271AF57BAB3}">
      <dgm:prSet phldrT="[Κείμενο]"/>
      <dgm:spPr/>
      <dgm:t>
        <a:bodyPr/>
        <a:lstStyle/>
        <a:p>
          <a:r>
            <a:rPr lang="el-GR" dirty="0" smtClean="0"/>
            <a:t>Χρήση </a:t>
          </a:r>
          <a:r>
            <a:rPr lang="el-GR" b="1" dirty="0" smtClean="0"/>
            <a:t>μέσου όρου </a:t>
          </a:r>
          <a:r>
            <a:rPr lang="el-GR" dirty="0" smtClean="0"/>
            <a:t>ως αξιόπιστο μέτρο θέσης</a:t>
          </a:r>
          <a:endParaRPr lang="el-GR" dirty="0"/>
        </a:p>
      </dgm:t>
    </dgm:pt>
    <dgm:pt modelId="{027B6680-0915-4132-B80A-E98004D12891}" type="parTrans" cxnId="{65B33497-0DFC-4409-B676-534AEC0DF76D}">
      <dgm:prSet/>
      <dgm:spPr/>
      <dgm:t>
        <a:bodyPr/>
        <a:lstStyle/>
        <a:p>
          <a:endParaRPr lang="el-GR"/>
        </a:p>
      </dgm:t>
    </dgm:pt>
    <dgm:pt modelId="{26884933-1BCF-488B-983E-62AD05FBEC86}" type="sibTrans" cxnId="{65B33497-0DFC-4409-B676-534AEC0DF76D}">
      <dgm:prSet/>
      <dgm:spPr/>
      <dgm:t>
        <a:bodyPr/>
        <a:lstStyle/>
        <a:p>
          <a:endParaRPr lang="el-GR"/>
        </a:p>
      </dgm:t>
    </dgm:pt>
    <dgm:pt modelId="{646B2F27-7ACE-41DC-B189-651BAB37A9BC}" type="pres">
      <dgm:prSet presAssocID="{97D51C09-E262-4FBC-B05C-478DCCABC4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98539C4-367B-464B-B3E9-0880B165E8BE}" type="pres">
      <dgm:prSet presAssocID="{9AAF8905-8EEC-4FC5-B244-910A916743F3}" presName="parentText" presStyleLbl="node1" presStyleIdx="0" presStyleCnt="1" custScaleX="60217" custLinFactNeighborX="-5937" custLinFactNeighborY="-34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5822BED-965F-4A21-B57D-CFBA3E3810B8}" type="pres">
      <dgm:prSet presAssocID="{9AAF8905-8EEC-4FC5-B244-910A916743F3}" presName="childText" presStyleLbl="revTx" presStyleIdx="0" presStyleCnt="1" custScaleX="9406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80A6D83-1A3C-4AFF-8664-5D3D76CBF88F}" type="presOf" srcId="{77406665-7EE6-493E-8952-128AA3313A70}" destId="{45822BED-965F-4A21-B57D-CFBA3E3810B8}" srcOrd="0" destOrd="2" presId="urn:microsoft.com/office/officeart/2005/8/layout/vList2"/>
    <dgm:cxn modelId="{EE8E5491-9082-4D59-92CD-961E48276138}" srcId="{9AAF8905-8EEC-4FC5-B244-910A916743F3}" destId="{AFCDFB1A-5ACB-4E1B-A15C-2F9671207E27}" srcOrd="0" destOrd="0" parTransId="{065F0CC6-CC25-4462-B443-5071F296DD25}" sibTransId="{46330709-90CC-4CA8-A55A-13DDB76FBFBD}"/>
    <dgm:cxn modelId="{65B33497-0DFC-4409-B676-534AEC0DF76D}" srcId="{9AAF8905-8EEC-4FC5-B244-910A916743F3}" destId="{7F925C00-86C1-4267-957A-8271AF57BAB3}" srcOrd="3" destOrd="0" parTransId="{027B6680-0915-4132-B80A-E98004D12891}" sibTransId="{26884933-1BCF-488B-983E-62AD05FBEC86}"/>
    <dgm:cxn modelId="{A869317D-7EF5-4906-A9AD-3ABBD4665DF1}" srcId="{97D51C09-E262-4FBC-B05C-478DCCABC4C5}" destId="{9AAF8905-8EEC-4FC5-B244-910A916743F3}" srcOrd="0" destOrd="0" parTransId="{575B394C-ABC4-4DDC-9336-B43FD0A0C624}" sibTransId="{0CAAD07E-BA20-412B-8C11-CAC5BCC57727}"/>
    <dgm:cxn modelId="{E57B1F4D-E5B6-4039-8145-B9E31CAA4812}" srcId="{9AAF8905-8EEC-4FC5-B244-910A916743F3}" destId="{77406665-7EE6-493E-8952-128AA3313A70}" srcOrd="2" destOrd="0" parTransId="{BE392188-1423-4518-A682-30578894D510}" sibTransId="{47C61E52-406A-4C09-AE20-1947863F7208}"/>
    <dgm:cxn modelId="{6E504B82-1844-4BB8-BFD7-AA4589220ECE}" srcId="{9AAF8905-8EEC-4FC5-B244-910A916743F3}" destId="{9FCC3F29-81F3-4A5F-97B6-B44B56BE3ED7}" srcOrd="1" destOrd="0" parTransId="{3BFFF633-C5E2-4B93-8DED-A9B1724CE016}" sibTransId="{7C8F96CF-B93C-4966-B9F6-5E54BEC1327C}"/>
    <dgm:cxn modelId="{31F99807-CC7B-42B3-8F27-18E9EB006C1F}" type="presOf" srcId="{7F925C00-86C1-4267-957A-8271AF57BAB3}" destId="{45822BED-965F-4A21-B57D-CFBA3E3810B8}" srcOrd="0" destOrd="3" presId="urn:microsoft.com/office/officeart/2005/8/layout/vList2"/>
    <dgm:cxn modelId="{EEE92091-C572-4489-B6C3-C8CACC2E40DC}" type="presOf" srcId="{9FCC3F29-81F3-4A5F-97B6-B44B56BE3ED7}" destId="{45822BED-965F-4A21-B57D-CFBA3E3810B8}" srcOrd="0" destOrd="1" presId="urn:microsoft.com/office/officeart/2005/8/layout/vList2"/>
    <dgm:cxn modelId="{867E790D-C0D1-4675-B346-FFAFE9B3C991}" type="presOf" srcId="{97D51C09-E262-4FBC-B05C-478DCCABC4C5}" destId="{646B2F27-7ACE-41DC-B189-651BAB37A9BC}" srcOrd="0" destOrd="0" presId="urn:microsoft.com/office/officeart/2005/8/layout/vList2"/>
    <dgm:cxn modelId="{FF20E589-18E5-4E81-8028-F3B2A213E19D}" type="presOf" srcId="{9AAF8905-8EEC-4FC5-B244-910A916743F3}" destId="{898539C4-367B-464B-B3E9-0880B165E8BE}" srcOrd="0" destOrd="0" presId="urn:microsoft.com/office/officeart/2005/8/layout/vList2"/>
    <dgm:cxn modelId="{D211065E-3C12-424C-BC0F-8E7D2F9946FC}" type="presOf" srcId="{AFCDFB1A-5ACB-4E1B-A15C-2F9671207E27}" destId="{45822BED-965F-4A21-B57D-CFBA3E3810B8}" srcOrd="0" destOrd="0" presId="urn:microsoft.com/office/officeart/2005/8/layout/vList2"/>
    <dgm:cxn modelId="{C9A3DAF2-E7CB-43FB-9464-44F2E0D9DA89}" type="presParOf" srcId="{646B2F27-7ACE-41DC-B189-651BAB37A9BC}" destId="{898539C4-367B-464B-B3E9-0880B165E8BE}" srcOrd="0" destOrd="0" presId="urn:microsoft.com/office/officeart/2005/8/layout/vList2"/>
    <dgm:cxn modelId="{06A02DDE-BEE2-4E61-A41C-5B38BECF33F8}" type="presParOf" srcId="{646B2F27-7ACE-41DC-B189-651BAB37A9BC}" destId="{45822BED-965F-4A21-B57D-CFBA3E3810B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4A86E39-8223-4FCD-B8A3-CEA224CD7E98}" type="doc">
      <dgm:prSet loTypeId="urn:microsoft.com/office/officeart/2005/8/layout/pList1" loCatId="list" qsTypeId="urn:microsoft.com/office/officeart/2005/8/quickstyle/simple2" qsCatId="simple" csTypeId="urn:microsoft.com/office/officeart/2005/8/colors/colorful2" csCatId="colorful" phldr="1"/>
      <dgm:spPr/>
    </dgm:pt>
    <dgm:pt modelId="{162F1AB5-0984-4CAF-9E41-09F607C6248C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rgbClr val="FF0000"/>
              </a:solidFill>
            </a:rPr>
            <a:t>Σας ευχαριστώ για την προσοχή σας</a:t>
          </a:r>
          <a:r>
            <a:rPr lang="en-US" sz="2400" b="1" dirty="0" smtClean="0">
              <a:solidFill>
                <a:srgbClr val="FF0000"/>
              </a:solidFill>
            </a:rPr>
            <a:t>!!!</a:t>
          </a:r>
          <a:endParaRPr lang="el-GR" sz="2400" b="1" dirty="0">
            <a:solidFill>
              <a:srgbClr val="FF0000"/>
            </a:solidFill>
          </a:endParaRPr>
        </a:p>
      </dgm:t>
    </dgm:pt>
    <dgm:pt modelId="{E359D9E4-B87E-4DA6-B8FA-4E04E841B6F9}" type="parTrans" cxnId="{5DB3231C-7881-43A0-B748-D29DD6E112D0}">
      <dgm:prSet/>
      <dgm:spPr/>
      <dgm:t>
        <a:bodyPr/>
        <a:lstStyle/>
        <a:p>
          <a:endParaRPr lang="el-GR"/>
        </a:p>
      </dgm:t>
    </dgm:pt>
    <dgm:pt modelId="{82376C2B-66EB-43E1-AE0C-607F43263592}" type="sibTrans" cxnId="{5DB3231C-7881-43A0-B748-D29DD6E112D0}">
      <dgm:prSet/>
      <dgm:spPr/>
      <dgm:t>
        <a:bodyPr/>
        <a:lstStyle/>
        <a:p>
          <a:endParaRPr lang="el-GR"/>
        </a:p>
      </dgm:t>
    </dgm:pt>
    <dgm:pt modelId="{312AB0CD-399C-41BB-9CB3-457F7A82775E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rgbClr val="0070C0"/>
              </a:solidFill>
            </a:rPr>
            <a:t>Χωρίς την μουσική η ζωή θα ήταν ένα λάθος</a:t>
          </a:r>
          <a:r>
            <a:rPr lang="en-US" sz="2400" b="1" dirty="0" smtClean="0">
              <a:solidFill>
                <a:srgbClr val="0070C0"/>
              </a:solidFill>
            </a:rPr>
            <a:t> </a:t>
          </a:r>
          <a:r>
            <a:rPr lang="el-GR" sz="2400" b="1" dirty="0" smtClean="0">
              <a:solidFill>
                <a:srgbClr val="0070C0"/>
              </a:solidFill>
            </a:rPr>
            <a:t> ‘’Νίτσε’’</a:t>
          </a:r>
          <a:endParaRPr lang="el-GR" sz="2400" b="1" dirty="0">
            <a:solidFill>
              <a:srgbClr val="0070C0"/>
            </a:solidFill>
          </a:endParaRPr>
        </a:p>
      </dgm:t>
    </dgm:pt>
    <dgm:pt modelId="{2FAB1ADF-E1EB-4017-87E2-4194067A0415}" type="parTrans" cxnId="{996B4A39-7024-4B0F-9BDF-2BEDC30EF8CF}">
      <dgm:prSet/>
      <dgm:spPr/>
      <dgm:t>
        <a:bodyPr/>
        <a:lstStyle/>
        <a:p>
          <a:endParaRPr lang="el-GR"/>
        </a:p>
      </dgm:t>
    </dgm:pt>
    <dgm:pt modelId="{51F67D1E-AF5E-4AC4-8C50-14D8A8598254}" type="sibTrans" cxnId="{996B4A39-7024-4B0F-9BDF-2BEDC30EF8CF}">
      <dgm:prSet/>
      <dgm:spPr/>
      <dgm:t>
        <a:bodyPr/>
        <a:lstStyle/>
        <a:p>
          <a:endParaRPr lang="el-GR"/>
        </a:p>
      </dgm:t>
    </dgm:pt>
    <dgm:pt modelId="{FF60916D-9257-4C0D-AAAB-47C13425E90F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rgbClr val="00B050"/>
              </a:solidFill>
            </a:rPr>
            <a:t>Χωρίς το </a:t>
          </a:r>
          <a:r>
            <a:rPr lang="en-US" sz="2400" b="1" dirty="0" smtClean="0">
              <a:solidFill>
                <a:srgbClr val="00B050"/>
              </a:solidFill>
            </a:rPr>
            <a:t>rock </a:t>
          </a:r>
          <a:r>
            <a:rPr lang="el-GR" sz="2400" b="1" dirty="0" smtClean="0">
              <a:solidFill>
                <a:srgbClr val="00B050"/>
              </a:solidFill>
            </a:rPr>
            <a:t>η μουσική θα ήταν λάθος</a:t>
          </a:r>
          <a:endParaRPr lang="el-GR" sz="2400" b="1" dirty="0">
            <a:solidFill>
              <a:srgbClr val="00B050"/>
            </a:solidFill>
          </a:endParaRPr>
        </a:p>
      </dgm:t>
    </dgm:pt>
    <dgm:pt modelId="{4DD20F55-E593-46CC-A2AA-D606D2553BB9}" type="parTrans" cxnId="{251C18A0-3FA9-4B63-BF15-9C186B3AFCF5}">
      <dgm:prSet/>
      <dgm:spPr/>
      <dgm:t>
        <a:bodyPr/>
        <a:lstStyle/>
        <a:p>
          <a:endParaRPr lang="el-GR"/>
        </a:p>
      </dgm:t>
    </dgm:pt>
    <dgm:pt modelId="{C09C6AF0-29D7-4BA4-ACA3-588BBEE91056}" type="sibTrans" cxnId="{251C18A0-3FA9-4B63-BF15-9C186B3AFCF5}">
      <dgm:prSet/>
      <dgm:spPr/>
      <dgm:t>
        <a:bodyPr/>
        <a:lstStyle/>
        <a:p>
          <a:endParaRPr lang="el-GR"/>
        </a:p>
      </dgm:t>
    </dgm:pt>
    <dgm:pt modelId="{99779EF5-1D7C-460F-85F9-FFDD80B7C468}">
      <dgm:prSet phldrT="[Κείμενο]" custT="1"/>
      <dgm:spPr/>
      <dgm:t>
        <a:bodyPr/>
        <a:lstStyle/>
        <a:p>
          <a:r>
            <a:rPr lang="en-US" sz="2400" b="1" dirty="0" smtClean="0">
              <a:solidFill>
                <a:srgbClr val="C00000"/>
              </a:solidFill>
            </a:rPr>
            <a:t>For those about to rock we salute you!!</a:t>
          </a:r>
          <a:endParaRPr lang="el-GR" sz="2400" b="1" dirty="0">
            <a:solidFill>
              <a:srgbClr val="C00000"/>
            </a:solidFill>
          </a:endParaRPr>
        </a:p>
      </dgm:t>
    </dgm:pt>
    <dgm:pt modelId="{03BB9097-4FF9-4210-AAFD-24C5734E2DCC}" type="parTrans" cxnId="{7BF04BF1-B370-431B-B49D-72FEA76A0246}">
      <dgm:prSet/>
      <dgm:spPr/>
      <dgm:t>
        <a:bodyPr/>
        <a:lstStyle/>
        <a:p>
          <a:endParaRPr lang="el-GR"/>
        </a:p>
      </dgm:t>
    </dgm:pt>
    <dgm:pt modelId="{C6AF8A74-C625-4BD8-AA6A-BEDB580E62EB}" type="sibTrans" cxnId="{7BF04BF1-B370-431B-B49D-72FEA76A0246}">
      <dgm:prSet/>
      <dgm:spPr/>
      <dgm:t>
        <a:bodyPr/>
        <a:lstStyle/>
        <a:p>
          <a:endParaRPr lang="el-GR"/>
        </a:p>
      </dgm:t>
    </dgm:pt>
    <dgm:pt modelId="{BAE80D39-3357-4B46-8EA1-D208DCBB1B5B}" type="pres">
      <dgm:prSet presAssocID="{44A86E39-8223-4FCD-B8A3-CEA224CD7E98}" presName="Name0" presStyleCnt="0">
        <dgm:presLayoutVars>
          <dgm:dir/>
          <dgm:resizeHandles val="exact"/>
        </dgm:presLayoutVars>
      </dgm:prSet>
      <dgm:spPr/>
    </dgm:pt>
    <dgm:pt modelId="{BE8D56F7-430F-49EF-B37E-256BBDF73680}" type="pres">
      <dgm:prSet presAssocID="{162F1AB5-0984-4CAF-9E41-09F607C6248C}" presName="compNode" presStyleCnt="0"/>
      <dgm:spPr/>
    </dgm:pt>
    <dgm:pt modelId="{F24B4E04-D60E-45DB-9C37-96478EAC7062}" type="pres">
      <dgm:prSet presAssocID="{162F1AB5-0984-4CAF-9E41-09F607C6248C}" presName="pictRect" presStyleLbl="node1" presStyleIdx="0" presStyleCnt="4" custLinFactNeighborX="910" custLinFactNeighborY="732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134DC3E4-6B8B-4A32-BD8B-2A5189278FF2}" type="pres">
      <dgm:prSet presAssocID="{162F1AB5-0984-4CAF-9E41-09F607C6248C}" presName="textRect" presStyleLbl="revTx" presStyleIdx="0" presStyleCnt="4" custLinFactNeighborX="910" custLinFactNeighborY="185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6F695FB-3D38-4700-995B-851D50B9C141}" type="pres">
      <dgm:prSet presAssocID="{82376C2B-66EB-43E1-AE0C-607F43263592}" presName="sibTrans" presStyleLbl="sibTrans2D1" presStyleIdx="0" presStyleCnt="0"/>
      <dgm:spPr/>
      <dgm:t>
        <a:bodyPr/>
        <a:lstStyle/>
        <a:p>
          <a:endParaRPr lang="el-GR"/>
        </a:p>
      </dgm:t>
    </dgm:pt>
    <dgm:pt modelId="{350F68FC-1EA1-4210-87E2-5580A04D9B15}" type="pres">
      <dgm:prSet presAssocID="{312AB0CD-399C-41BB-9CB3-457F7A82775E}" presName="compNode" presStyleCnt="0"/>
      <dgm:spPr/>
    </dgm:pt>
    <dgm:pt modelId="{7358F1D9-E050-4934-8F97-83BEBCA387BA}" type="pres">
      <dgm:prSet presAssocID="{312AB0CD-399C-41BB-9CB3-457F7A82775E}" presName="pictRect" presStyleLbl="node1" presStyleIdx="1" presStyleCnt="4" custLinFactNeighborX="398" custLinFactNeighborY="715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40874B8-31E2-4DC5-B0FC-C4B8C92A856A}" type="pres">
      <dgm:prSet presAssocID="{312AB0CD-399C-41BB-9CB3-457F7A82775E}" presName="textRect" presStyleLbl="revTx" presStyleIdx="1" presStyleCnt="4" custLinFactNeighborX="398" custLinFactNeighborY="185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7802025-CA4B-4E8C-8B52-33E650F083AC}" type="pres">
      <dgm:prSet presAssocID="{51F67D1E-AF5E-4AC4-8C50-14D8A8598254}" presName="sibTrans" presStyleLbl="sibTrans2D1" presStyleIdx="0" presStyleCnt="0"/>
      <dgm:spPr/>
      <dgm:t>
        <a:bodyPr/>
        <a:lstStyle/>
        <a:p>
          <a:endParaRPr lang="el-GR"/>
        </a:p>
      </dgm:t>
    </dgm:pt>
    <dgm:pt modelId="{2344F90A-B8DF-486C-B38C-A4C24B2AA720}" type="pres">
      <dgm:prSet presAssocID="{FF60916D-9257-4C0D-AAAB-47C13425E90F}" presName="compNode" presStyleCnt="0"/>
      <dgm:spPr/>
    </dgm:pt>
    <dgm:pt modelId="{12920FB1-87BD-4E16-A1E6-AC6431DDF9A7}" type="pres">
      <dgm:prSet presAssocID="{FF60916D-9257-4C0D-AAAB-47C13425E90F}" presName="pictRect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BF2D59C2-5CBD-49DA-9B81-B4CED19DF2DC}" type="pres">
      <dgm:prSet presAssocID="{FF60916D-9257-4C0D-AAAB-47C13425E90F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455A76-2F6A-4028-A4A0-5199B83F62A5}" type="pres">
      <dgm:prSet presAssocID="{C09C6AF0-29D7-4BA4-ACA3-588BBEE91056}" presName="sibTrans" presStyleLbl="sibTrans2D1" presStyleIdx="0" presStyleCnt="0"/>
      <dgm:spPr/>
      <dgm:t>
        <a:bodyPr/>
        <a:lstStyle/>
        <a:p>
          <a:endParaRPr lang="el-GR"/>
        </a:p>
      </dgm:t>
    </dgm:pt>
    <dgm:pt modelId="{5A1B85B4-C2B4-44B5-9991-59EE7689BF4C}" type="pres">
      <dgm:prSet presAssocID="{99779EF5-1D7C-460F-85F9-FFDD80B7C468}" presName="compNode" presStyleCnt="0"/>
      <dgm:spPr/>
    </dgm:pt>
    <dgm:pt modelId="{37805BAE-825B-4F15-A407-99DDE8A10CB8}" type="pres">
      <dgm:prSet presAssocID="{99779EF5-1D7C-460F-85F9-FFDD80B7C468}" presName="pictRect" presStyleLbl="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</dgm:spPr>
    </dgm:pt>
    <dgm:pt modelId="{DB8DA93C-93C9-4FD3-A906-E5BE50080B1D}" type="pres">
      <dgm:prSet presAssocID="{99779EF5-1D7C-460F-85F9-FFDD80B7C468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EE37C63-B657-4178-A73C-9C87FF4212EB}" type="presOf" srcId="{FF60916D-9257-4C0D-AAAB-47C13425E90F}" destId="{BF2D59C2-5CBD-49DA-9B81-B4CED19DF2DC}" srcOrd="0" destOrd="0" presId="urn:microsoft.com/office/officeart/2005/8/layout/pList1"/>
    <dgm:cxn modelId="{800DBA65-5023-4D13-8C9B-743A21CEC8BE}" type="presOf" srcId="{312AB0CD-399C-41BB-9CB3-457F7A82775E}" destId="{B40874B8-31E2-4DC5-B0FC-C4B8C92A856A}" srcOrd="0" destOrd="0" presId="urn:microsoft.com/office/officeart/2005/8/layout/pList1"/>
    <dgm:cxn modelId="{251C18A0-3FA9-4B63-BF15-9C186B3AFCF5}" srcId="{44A86E39-8223-4FCD-B8A3-CEA224CD7E98}" destId="{FF60916D-9257-4C0D-AAAB-47C13425E90F}" srcOrd="2" destOrd="0" parTransId="{4DD20F55-E593-46CC-A2AA-D606D2553BB9}" sibTransId="{C09C6AF0-29D7-4BA4-ACA3-588BBEE91056}"/>
    <dgm:cxn modelId="{17585E79-FB4E-49A5-908E-C3B8B4F99E61}" type="presOf" srcId="{162F1AB5-0984-4CAF-9E41-09F607C6248C}" destId="{134DC3E4-6B8B-4A32-BD8B-2A5189278FF2}" srcOrd="0" destOrd="0" presId="urn:microsoft.com/office/officeart/2005/8/layout/pList1"/>
    <dgm:cxn modelId="{996B4A39-7024-4B0F-9BDF-2BEDC30EF8CF}" srcId="{44A86E39-8223-4FCD-B8A3-CEA224CD7E98}" destId="{312AB0CD-399C-41BB-9CB3-457F7A82775E}" srcOrd="1" destOrd="0" parTransId="{2FAB1ADF-E1EB-4017-87E2-4194067A0415}" sibTransId="{51F67D1E-AF5E-4AC4-8C50-14D8A8598254}"/>
    <dgm:cxn modelId="{5DB3231C-7881-43A0-B748-D29DD6E112D0}" srcId="{44A86E39-8223-4FCD-B8A3-CEA224CD7E98}" destId="{162F1AB5-0984-4CAF-9E41-09F607C6248C}" srcOrd="0" destOrd="0" parTransId="{E359D9E4-B87E-4DA6-B8FA-4E04E841B6F9}" sibTransId="{82376C2B-66EB-43E1-AE0C-607F43263592}"/>
    <dgm:cxn modelId="{7BF04BF1-B370-431B-B49D-72FEA76A0246}" srcId="{44A86E39-8223-4FCD-B8A3-CEA224CD7E98}" destId="{99779EF5-1D7C-460F-85F9-FFDD80B7C468}" srcOrd="3" destOrd="0" parTransId="{03BB9097-4FF9-4210-AAFD-24C5734E2DCC}" sibTransId="{C6AF8A74-C625-4BD8-AA6A-BEDB580E62EB}"/>
    <dgm:cxn modelId="{36AAC805-FC30-448E-9B4E-816A8DED3236}" type="presOf" srcId="{51F67D1E-AF5E-4AC4-8C50-14D8A8598254}" destId="{F7802025-CA4B-4E8C-8B52-33E650F083AC}" srcOrd="0" destOrd="0" presId="urn:microsoft.com/office/officeart/2005/8/layout/pList1"/>
    <dgm:cxn modelId="{820BABA2-FCAF-4A1E-A193-D93951EEF8A0}" type="presOf" srcId="{44A86E39-8223-4FCD-B8A3-CEA224CD7E98}" destId="{BAE80D39-3357-4B46-8EA1-D208DCBB1B5B}" srcOrd="0" destOrd="0" presId="urn:microsoft.com/office/officeart/2005/8/layout/pList1"/>
    <dgm:cxn modelId="{1EF276E1-772A-4065-B618-4ED5F2D4A86B}" type="presOf" srcId="{99779EF5-1D7C-460F-85F9-FFDD80B7C468}" destId="{DB8DA93C-93C9-4FD3-A906-E5BE50080B1D}" srcOrd="0" destOrd="0" presId="urn:microsoft.com/office/officeart/2005/8/layout/pList1"/>
    <dgm:cxn modelId="{B8F52B5F-C4F0-4480-A3A5-DD980C940302}" type="presOf" srcId="{C09C6AF0-29D7-4BA4-ACA3-588BBEE91056}" destId="{AE455A76-2F6A-4028-A4A0-5199B83F62A5}" srcOrd="0" destOrd="0" presId="urn:microsoft.com/office/officeart/2005/8/layout/pList1"/>
    <dgm:cxn modelId="{D4739265-55B6-4FE0-AAF1-9503A4C64CB7}" type="presOf" srcId="{82376C2B-66EB-43E1-AE0C-607F43263592}" destId="{E6F695FB-3D38-4700-995B-851D50B9C141}" srcOrd="0" destOrd="0" presId="urn:microsoft.com/office/officeart/2005/8/layout/pList1"/>
    <dgm:cxn modelId="{C68A930C-B608-4900-96A7-EA8C6B58AE61}" type="presParOf" srcId="{BAE80D39-3357-4B46-8EA1-D208DCBB1B5B}" destId="{BE8D56F7-430F-49EF-B37E-256BBDF73680}" srcOrd="0" destOrd="0" presId="urn:microsoft.com/office/officeart/2005/8/layout/pList1"/>
    <dgm:cxn modelId="{1EBBF642-A3C7-4BB3-BE96-1D1AB0311115}" type="presParOf" srcId="{BE8D56F7-430F-49EF-B37E-256BBDF73680}" destId="{F24B4E04-D60E-45DB-9C37-96478EAC7062}" srcOrd="0" destOrd="0" presId="urn:microsoft.com/office/officeart/2005/8/layout/pList1"/>
    <dgm:cxn modelId="{EA8DDE27-78C5-4721-808D-C49F820E77E1}" type="presParOf" srcId="{BE8D56F7-430F-49EF-B37E-256BBDF73680}" destId="{134DC3E4-6B8B-4A32-BD8B-2A5189278FF2}" srcOrd="1" destOrd="0" presId="urn:microsoft.com/office/officeart/2005/8/layout/pList1"/>
    <dgm:cxn modelId="{07D95A73-610E-4175-9305-4FABC7831D81}" type="presParOf" srcId="{BAE80D39-3357-4B46-8EA1-D208DCBB1B5B}" destId="{E6F695FB-3D38-4700-995B-851D50B9C141}" srcOrd="1" destOrd="0" presId="urn:microsoft.com/office/officeart/2005/8/layout/pList1"/>
    <dgm:cxn modelId="{ADCA86DA-8EA9-4296-B2CE-92D997D36DBD}" type="presParOf" srcId="{BAE80D39-3357-4B46-8EA1-D208DCBB1B5B}" destId="{350F68FC-1EA1-4210-87E2-5580A04D9B15}" srcOrd="2" destOrd="0" presId="urn:microsoft.com/office/officeart/2005/8/layout/pList1"/>
    <dgm:cxn modelId="{B13BC6D6-BF27-4E2B-BF2C-5738D56D88CA}" type="presParOf" srcId="{350F68FC-1EA1-4210-87E2-5580A04D9B15}" destId="{7358F1D9-E050-4934-8F97-83BEBCA387BA}" srcOrd="0" destOrd="0" presId="urn:microsoft.com/office/officeart/2005/8/layout/pList1"/>
    <dgm:cxn modelId="{CC5380A9-4FE6-4476-837F-B8962EC69F3F}" type="presParOf" srcId="{350F68FC-1EA1-4210-87E2-5580A04D9B15}" destId="{B40874B8-31E2-4DC5-B0FC-C4B8C92A856A}" srcOrd="1" destOrd="0" presId="urn:microsoft.com/office/officeart/2005/8/layout/pList1"/>
    <dgm:cxn modelId="{1DC2AC7D-6893-4BBE-AE32-EEB67E259DBE}" type="presParOf" srcId="{BAE80D39-3357-4B46-8EA1-D208DCBB1B5B}" destId="{F7802025-CA4B-4E8C-8B52-33E650F083AC}" srcOrd="3" destOrd="0" presId="urn:microsoft.com/office/officeart/2005/8/layout/pList1"/>
    <dgm:cxn modelId="{65DFD17F-0B48-493A-AFD6-B6A789D7CB5E}" type="presParOf" srcId="{BAE80D39-3357-4B46-8EA1-D208DCBB1B5B}" destId="{2344F90A-B8DF-486C-B38C-A4C24B2AA720}" srcOrd="4" destOrd="0" presId="urn:microsoft.com/office/officeart/2005/8/layout/pList1"/>
    <dgm:cxn modelId="{E7D1CE94-9086-4FCD-902F-25BE3F413F19}" type="presParOf" srcId="{2344F90A-B8DF-486C-B38C-A4C24B2AA720}" destId="{12920FB1-87BD-4E16-A1E6-AC6431DDF9A7}" srcOrd="0" destOrd="0" presId="urn:microsoft.com/office/officeart/2005/8/layout/pList1"/>
    <dgm:cxn modelId="{93F986C2-B355-400E-A445-EF3B384425D1}" type="presParOf" srcId="{2344F90A-B8DF-486C-B38C-A4C24B2AA720}" destId="{BF2D59C2-5CBD-49DA-9B81-B4CED19DF2DC}" srcOrd="1" destOrd="0" presId="urn:microsoft.com/office/officeart/2005/8/layout/pList1"/>
    <dgm:cxn modelId="{E09DA5D7-4302-4786-9F35-AE7C5887ABD6}" type="presParOf" srcId="{BAE80D39-3357-4B46-8EA1-D208DCBB1B5B}" destId="{AE455A76-2F6A-4028-A4A0-5199B83F62A5}" srcOrd="5" destOrd="0" presId="urn:microsoft.com/office/officeart/2005/8/layout/pList1"/>
    <dgm:cxn modelId="{FFB942A2-FD4E-4EB7-8AE2-396A95CEC48D}" type="presParOf" srcId="{BAE80D39-3357-4B46-8EA1-D208DCBB1B5B}" destId="{5A1B85B4-C2B4-44B5-9991-59EE7689BF4C}" srcOrd="6" destOrd="0" presId="urn:microsoft.com/office/officeart/2005/8/layout/pList1"/>
    <dgm:cxn modelId="{AFC2621B-6434-40A4-9917-FB0CEF137E17}" type="presParOf" srcId="{5A1B85B4-C2B4-44B5-9991-59EE7689BF4C}" destId="{37805BAE-825B-4F15-A407-99DDE8A10CB8}" srcOrd="0" destOrd="0" presId="urn:microsoft.com/office/officeart/2005/8/layout/pList1"/>
    <dgm:cxn modelId="{03A6407D-CA33-4D4D-BCD7-90563DDEF740}" type="presParOf" srcId="{5A1B85B4-C2B4-44B5-9991-59EE7689BF4C}" destId="{DB8DA93C-93C9-4FD3-A906-E5BE50080B1D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768113-67A9-46A3-A475-F65CF2903FB3}">
      <dsp:nvSpPr>
        <dsp:cNvPr id="0" name=""/>
        <dsp:cNvSpPr/>
      </dsp:nvSpPr>
      <dsp:spPr>
        <a:xfrm>
          <a:off x="1527" y="0"/>
          <a:ext cx="2375736" cy="4768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 </a:t>
          </a:r>
          <a:r>
            <a:rPr lang="el-GR" sz="1800" b="1" u="sng" kern="1200" dirty="0" smtClean="0"/>
            <a:t>Κεφάλαιο 1.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Η δημιουργία και η εξέλιξη της </a:t>
          </a:r>
          <a:r>
            <a:rPr lang="en-US" sz="2000" kern="1200" dirty="0" smtClean="0"/>
            <a:t>Rock</a:t>
          </a:r>
          <a:r>
            <a:rPr lang="el-GR" sz="2000" kern="1200" dirty="0" smtClean="0"/>
            <a:t> μέσα</a:t>
          </a:r>
          <a:r>
            <a:rPr lang="en-US" sz="2000" kern="1200" dirty="0" smtClean="0"/>
            <a:t> </a:t>
          </a:r>
          <a:r>
            <a:rPr lang="el-GR" sz="2000" kern="1200" dirty="0" smtClean="0"/>
            <a:t>από βιβλιογραφική επισκόπηση</a:t>
          </a:r>
          <a:endParaRPr lang="el-GR" sz="2000" kern="1200" dirty="0"/>
        </a:p>
      </dsp:txBody>
      <dsp:txXfrm>
        <a:off x="1527" y="1907321"/>
        <a:ext cx="2375736" cy="1907321"/>
      </dsp:txXfrm>
    </dsp:sp>
    <dsp:sp modelId="{624DC494-61A0-4F66-B9A7-A6BA649CB1BE}">
      <dsp:nvSpPr>
        <dsp:cNvPr id="0" name=""/>
        <dsp:cNvSpPr/>
      </dsp:nvSpPr>
      <dsp:spPr>
        <a:xfrm>
          <a:off x="395472" y="286098"/>
          <a:ext cx="1587845" cy="158784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317024-7282-4DB3-BB02-098345361CA2}">
      <dsp:nvSpPr>
        <dsp:cNvPr id="0" name=""/>
        <dsp:cNvSpPr/>
      </dsp:nvSpPr>
      <dsp:spPr>
        <a:xfrm>
          <a:off x="2448535" y="0"/>
          <a:ext cx="2375736" cy="4768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u="sng" kern="1200" dirty="0" smtClean="0"/>
            <a:t>Κεφάλαιο 2.</a:t>
          </a:r>
          <a:r>
            <a:rPr lang="el-GR" sz="1800" u="sng" kern="1200" dirty="0" smtClean="0"/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Η εξ αποστάσεως εκπαίδευση και η σχολική εξ αποστάσεως εκπαίδευση</a:t>
          </a:r>
          <a:endParaRPr lang="el-GR" sz="2000" kern="1200" dirty="0"/>
        </a:p>
      </dsp:txBody>
      <dsp:txXfrm>
        <a:off x="2448535" y="1907321"/>
        <a:ext cx="2375736" cy="1907321"/>
      </dsp:txXfrm>
    </dsp:sp>
    <dsp:sp modelId="{2F7A59D6-FD94-4E04-A8AB-50A3E4BDC088}">
      <dsp:nvSpPr>
        <dsp:cNvPr id="0" name=""/>
        <dsp:cNvSpPr/>
      </dsp:nvSpPr>
      <dsp:spPr>
        <a:xfrm>
          <a:off x="2842481" y="286098"/>
          <a:ext cx="1587845" cy="158784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A77A8-850E-46D3-94EE-5B8C54BB8C76}">
      <dsp:nvSpPr>
        <dsp:cNvPr id="0" name=""/>
        <dsp:cNvSpPr/>
      </dsp:nvSpPr>
      <dsp:spPr>
        <a:xfrm>
          <a:off x="4895544" y="0"/>
          <a:ext cx="2375736" cy="4768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u="sng" kern="1200" dirty="0" smtClean="0"/>
            <a:t>Κεφάλαιο  3.</a:t>
          </a:r>
          <a:r>
            <a:rPr lang="el-GR" sz="1800" kern="1200" dirty="0" smtClean="0"/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Βασικές αρχές Εκπαιδευτικού υλικού στην </a:t>
          </a:r>
          <a:r>
            <a:rPr lang="el-GR" sz="2000" kern="1200" dirty="0" err="1" smtClean="0"/>
            <a:t>εξΑΕ</a:t>
          </a:r>
          <a:r>
            <a:rPr lang="el-GR" sz="2000" kern="1200" dirty="0" smtClean="0"/>
            <a:t>  και ο σχεδιασμός του στην Δ.Ε </a:t>
          </a:r>
          <a:endParaRPr lang="el-GR" sz="2000" kern="1200" dirty="0"/>
        </a:p>
      </dsp:txBody>
      <dsp:txXfrm>
        <a:off x="4895544" y="1907321"/>
        <a:ext cx="2375736" cy="1907321"/>
      </dsp:txXfrm>
    </dsp:sp>
    <dsp:sp modelId="{DB307C7D-6FBE-48C2-BC80-B22BAA21EEEE}">
      <dsp:nvSpPr>
        <dsp:cNvPr id="0" name=""/>
        <dsp:cNvSpPr/>
      </dsp:nvSpPr>
      <dsp:spPr>
        <a:xfrm>
          <a:off x="5289490" y="286098"/>
          <a:ext cx="1587845" cy="158784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A8E672-C418-4344-85AB-8366C15D4BB4}">
      <dsp:nvSpPr>
        <dsp:cNvPr id="0" name=""/>
        <dsp:cNvSpPr/>
      </dsp:nvSpPr>
      <dsp:spPr>
        <a:xfrm>
          <a:off x="290912" y="3882641"/>
          <a:ext cx="6690983" cy="71524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768113-67A9-46A3-A475-F65CF2903FB3}">
      <dsp:nvSpPr>
        <dsp:cNvPr id="0" name=""/>
        <dsp:cNvSpPr/>
      </dsp:nvSpPr>
      <dsp:spPr>
        <a:xfrm>
          <a:off x="1527" y="0"/>
          <a:ext cx="2375736" cy="4768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/>
            <a:t> </a:t>
          </a:r>
          <a:r>
            <a:rPr lang="el-GR" sz="2300" b="1" u="sng" kern="1200" dirty="0" smtClean="0"/>
            <a:t>Κεφάλαιο 4.</a:t>
          </a:r>
          <a:r>
            <a:rPr lang="el-GR" sz="2300" b="1" kern="1200" dirty="0" smtClean="0"/>
            <a:t>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Η μεθοδολογία της έρευνας</a:t>
          </a:r>
          <a:endParaRPr lang="el-GR" sz="2300" kern="1200" dirty="0"/>
        </a:p>
      </dsp:txBody>
      <dsp:txXfrm>
        <a:off x="1527" y="1907321"/>
        <a:ext cx="2375736" cy="1907321"/>
      </dsp:txXfrm>
    </dsp:sp>
    <dsp:sp modelId="{624DC494-61A0-4F66-B9A7-A6BA649CB1BE}">
      <dsp:nvSpPr>
        <dsp:cNvPr id="0" name=""/>
        <dsp:cNvSpPr/>
      </dsp:nvSpPr>
      <dsp:spPr>
        <a:xfrm>
          <a:off x="395472" y="286098"/>
          <a:ext cx="1587845" cy="15878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317024-7282-4DB3-BB02-098345361CA2}">
      <dsp:nvSpPr>
        <dsp:cNvPr id="0" name=""/>
        <dsp:cNvSpPr/>
      </dsp:nvSpPr>
      <dsp:spPr>
        <a:xfrm>
          <a:off x="2448535" y="0"/>
          <a:ext cx="2375736" cy="4768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u="sng" kern="1200" dirty="0" smtClean="0"/>
            <a:t>Κεφάλαιο 5.</a:t>
          </a:r>
          <a:r>
            <a:rPr lang="el-GR" sz="2300" kern="1200" dirty="0" smtClean="0"/>
            <a:t> Παρουσίαση και ανάλυση των αποτελεσμάτων</a:t>
          </a:r>
        </a:p>
      </dsp:txBody>
      <dsp:txXfrm>
        <a:off x="2448535" y="1907321"/>
        <a:ext cx="2375736" cy="1907321"/>
      </dsp:txXfrm>
    </dsp:sp>
    <dsp:sp modelId="{2F7A59D6-FD94-4E04-A8AB-50A3E4BDC088}">
      <dsp:nvSpPr>
        <dsp:cNvPr id="0" name=""/>
        <dsp:cNvSpPr/>
      </dsp:nvSpPr>
      <dsp:spPr>
        <a:xfrm>
          <a:off x="2842481" y="286098"/>
          <a:ext cx="1587845" cy="158784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A77A8-850E-46D3-94EE-5B8C54BB8C76}">
      <dsp:nvSpPr>
        <dsp:cNvPr id="0" name=""/>
        <dsp:cNvSpPr/>
      </dsp:nvSpPr>
      <dsp:spPr>
        <a:xfrm>
          <a:off x="4895544" y="0"/>
          <a:ext cx="2375736" cy="4768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u="sng" kern="1200" dirty="0" smtClean="0"/>
            <a:t>Κεφάλαιο  6.</a:t>
          </a:r>
          <a:r>
            <a:rPr lang="el-GR" sz="2300" kern="1200" dirty="0" smtClean="0"/>
            <a:t>  Αποτίμηση Συμπεράσματα</a:t>
          </a:r>
        </a:p>
      </dsp:txBody>
      <dsp:txXfrm>
        <a:off x="4895544" y="1907321"/>
        <a:ext cx="2375736" cy="1907321"/>
      </dsp:txXfrm>
    </dsp:sp>
    <dsp:sp modelId="{DB307C7D-6FBE-48C2-BC80-B22BAA21EEEE}">
      <dsp:nvSpPr>
        <dsp:cNvPr id="0" name=""/>
        <dsp:cNvSpPr/>
      </dsp:nvSpPr>
      <dsp:spPr>
        <a:xfrm>
          <a:off x="5289490" y="286098"/>
          <a:ext cx="1587845" cy="1587845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A8E672-C418-4344-85AB-8366C15D4BB4}">
      <dsp:nvSpPr>
        <dsp:cNvPr id="0" name=""/>
        <dsp:cNvSpPr/>
      </dsp:nvSpPr>
      <dsp:spPr>
        <a:xfrm>
          <a:off x="290912" y="3814643"/>
          <a:ext cx="6690983" cy="71524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5D93C-951F-447F-A150-300F4CCA3735}">
      <dsp:nvSpPr>
        <dsp:cNvPr id="0" name=""/>
        <dsp:cNvSpPr/>
      </dsp:nvSpPr>
      <dsp:spPr>
        <a:xfrm>
          <a:off x="0" y="0"/>
          <a:ext cx="7128792" cy="14305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/>
            <a:t>Σύγχρονη </a:t>
          </a:r>
          <a:endParaRPr lang="el-GR" sz="32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/>
            <a:t>Αλληλεπίδραση σε πραγματικό χρόνο</a:t>
          </a:r>
          <a:endParaRPr lang="el-GR" sz="2500" kern="1200" dirty="0"/>
        </a:p>
      </dsp:txBody>
      <dsp:txXfrm>
        <a:off x="1568813" y="0"/>
        <a:ext cx="5559978" cy="1430549"/>
      </dsp:txXfrm>
    </dsp:sp>
    <dsp:sp modelId="{EBE206EA-4DAD-4616-B72C-5C96C4FA3612}">
      <dsp:nvSpPr>
        <dsp:cNvPr id="0" name=""/>
        <dsp:cNvSpPr/>
      </dsp:nvSpPr>
      <dsp:spPr>
        <a:xfrm>
          <a:off x="143054" y="143054"/>
          <a:ext cx="1425758" cy="11444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469D7-5744-4EAF-B083-EF772173BAFD}">
      <dsp:nvSpPr>
        <dsp:cNvPr id="0" name=""/>
        <dsp:cNvSpPr/>
      </dsp:nvSpPr>
      <dsp:spPr>
        <a:xfrm>
          <a:off x="0" y="1573604"/>
          <a:ext cx="7128792" cy="14305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/>
            <a:t>Ασύγχρονη </a:t>
          </a:r>
          <a:r>
            <a:rPr lang="el-GR" sz="3200" kern="1200" dirty="0" smtClean="0"/>
            <a:t> </a:t>
          </a:r>
          <a:endParaRPr lang="el-GR" sz="32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/>
            <a:t>Αλληλεπίδραση σε διαφορετικό χρόνο</a:t>
          </a:r>
          <a:endParaRPr lang="el-GR" sz="2500" kern="1200" dirty="0"/>
        </a:p>
      </dsp:txBody>
      <dsp:txXfrm>
        <a:off x="1568813" y="1573604"/>
        <a:ext cx="5559978" cy="1430549"/>
      </dsp:txXfrm>
    </dsp:sp>
    <dsp:sp modelId="{FED1CC76-ED96-49A2-AF64-43FC1E677A3D}">
      <dsp:nvSpPr>
        <dsp:cNvPr id="0" name=""/>
        <dsp:cNvSpPr/>
      </dsp:nvSpPr>
      <dsp:spPr>
        <a:xfrm>
          <a:off x="143054" y="1716659"/>
          <a:ext cx="1425758" cy="11444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C9AD60-641D-4F11-BA13-693A9097463F}">
      <dsp:nvSpPr>
        <dsp:cNvPr id="0" name=""/>
        <dsp:cNvSpPr/>
      </dsp:nvSpPr>
      <dsp:spPr>
        <a:xfrm>
          <a:off x="0" y="3147209"/>
          <a:ext cx="7128792" cy="14305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Μεικτό μοντέλο</a:t>
          </a:r>
          <a:endParaRPr lang="el-GR" sz="32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/>
            <a:t>Περιβάλλον συνδυαστικής μάθησης</a:t>
          </a:r>
          <a:endParaRPr lang="el-GR" sz="2500" kern="1200" dirty="0"/>
        </a:p>
      </dsp:txBody>
      <dsp:txXfrm>
        <a:off x="1568813" y="3147209"/>
        <a:ext cx="5559978" cy="1430549"/>
      </dsp:txXfrm>
    </dsp:sp>
    <dsp:sp modelId="{EC9094AB-2852-48A8-B865-A965612EDD67}">
      <dsp:nvSpPr>
        <dsp:cNvPr id="0" name=""/>
        <dsp:cNvSpPr/>
      </dsp:nvSpPr>
      <dsp:spPr>
        <a:xfrm>
          <a:off x="143054" y="3290264"/>
          <a:ext cx="1425758" cy="11444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53799-52ED-4CF6-94FB-C3DF947835BE}">
      <dsp:nvSpPr>
        <dsp:cNvPr id="0" name=""/>
        <dsp:cNvSpPr/>
      </dsp:nvSpPr>
      <dsp:spPr>
        <a:xfrm>
          <a:off x="0" y="314344"/>
          <a:ext cx="6084677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239" tIns="374904" rIns="47223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Ανεξάρτητα από την συμβατική εκπαίδευση</a:t>
          </a:r>
          <a:endParaRPr lang="el-GR" sz="1800" kern="1200" dirty="0"/>
        </a:p>
      </dsp:txBody>
      <dsp:txXfrm>
        <a:off x="0" y="314344"/>
        <a:ext cx="6084677" cy="765450"/>
      </dsp:txXfrm>
    </dsp:sp>
    <dsp:sp modelId="{1C5F05CD-2903-44C8-8F56-6507BDADAB34}">
      <dsp:nvSpPr>
        <dsp:cNvPr id="0" name=""/>
        <dsp:cNvSpPr/>
      </dsp:nvSpPr>
      <dsp:spPr>
        <a:xfrm>
          <a:off x="304233" y="48664"/>
          <a:ext cx="4259273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990" tIns="0" rIns="1609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Αυτοδύναμη</a:t>
          </a:r>
          <a:endParaRPr lang="el-GR" sz="1800" kern="1200" dirty="0"/>
        </a:p>
      </dsp:txBody>
      <dsp:txXfrm>
        <a:off x="330172" y="74603"/>
        <a:ext cx="4207395" cy="479482"/>
      </dsp:txXfrm>
    </dsp:sp>
    <dsp:sp modelId="{B6D95EBD-B4F4-490D-A3F5-588373799001}">
      <dsp:nvSpPr>
        <dsp:cNvPr id="0" name=""/>
        <dsp:cNvSpPr/>
      </dsp:nvSpPr>
      <dsp:spPr>
        <a:xfrm>
          <a:off x="0" y="1442674"/>
          <a:ext cx="6084677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239" tIns="374904" rIns="47223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Παράλληλα με την συμβατική εκπαίδευση</a:t>
          </a:r>
          <a:endParaRPr lang="el-GR" sz="1800" kern="1200" dirty="0"/>
        </a:p>
      </dsp:txBody>
      <dsp:txXfrm>
        <a:off x="0" y="1442674"/>
        <a:ext cx="6084677" cy="765450"/>
      </dsp:txXfrm>
    </dsp:sp>
    <dsp:sp modelId="{DA14F5E3-FDE1-44DE-9F3D-095FD07CEC2F}">
      <dsp:nvSpPr>
        <dsp:cNvPr id="0" name=""/>
        <dsp:cNvSpPr/>
      </dsp:nvSpPr>
      <dsp:spPr>
        <a:xfrm>
          <a:off x="304233" y="1176994"/>
          <a:ext cx="4259273" cy="53136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990" tIns="0" rIns="1609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Συμπληρωματική</a:t>
          </a:r>
          <a:endParaRPr lang="el-GR" sz="1800" kern="1200" dirty="0"/>
        </a:p>
      </dsp:txBody>
      <dsp:txXfrm>
        <a:off x="330172" y="1202933"/>
        <a:ext cx="4207395" cy="479482"/>
      </dsp:txXfrm>
    </dsp:sp>
    <dsp:sp modelId="{1CC682DB-70F3-419A-8F41-8D6B825B031C}">
      <dsp:nvSpPr>
        <dsp:cNvPr id="0" name=""/>
        <dsp:cNvSpPr/>
      </dsp:nvSpPr>
      <dsp:spPr>
        <a:xfrm>
          <a:off x="0" y="2571005"/>
          <a:ext cx="6084677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239" tIns="374904" rIns="47223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Συνδυαστικό μοντέλο</a:t>
          </a:r>
          <a:endParaRPr lang="el-GR" sz="1800" kern="1200" dirty="0"/>
        </a:p>
      </dsp:txBody>
      <dsp:txXfrm>
        <a:off x="0" y="2571005"/>
        <a:ext cx="6084677" cy="765450"/>
      </dsp:txXfrm>
    </dsp:sp>
    <dsp:sp modelId="{D07945B2-6EAD-4E6B-8C2E-603CF500BED7}">
      <dsp:nvSpPr>
        <dsp:cNvPr id="0" name=""/>
        <dsp:cNvSpPr/>
      </dsp:nvSpPr>
      <dsp:spPr>
        <a:xfrm>
          <a:off x="304233" y="2305325"/>
          <a:ext cx="4259273" cy="5313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990" tIns="0" rIns="1609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Πολυμορφική</a:t>
          </a:r>
          <a:endParaRPr lang="el-GR" sz="1800" kern="1200" dirty="0"/>
        </a:p>
      </dsp:txBody>
      <dsp:txXfrm>
        <a:off x="330172" y="2331264"/>
        <a:ext cx="4207395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808C65-B5D0-4F70-8C3F-1087031FD948}">
      <dsp:nvSpPr>
        <dsp:cNvPr id="0" name=""/>
        <dsp:cNvSpPr/>
      </dsp:nvSpPr>
      <dsp:spPr>
        <a:xfrm>
          <a:off x="1375" y="0"/>
          <a:ext cx="2140515" cy="360040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Διδάσκων</a:t>
          </a:r>
        </a:p>
      </dsp:txBody>
      <dsp:txXfrm>
        <a:off x="1375" y="1440160"/>
        <a:ext cx="2140515" cy="1440160"/>
      </dsp:txXfrm>
    </dsp:sp>
    <dsp:sp modelId="{4D1C5F47-3C2A-4BA4-8694-43C23D76463B}">
      <dsp:nvSpPr>
        <dsp:cNvPr id="0" name=""/>
        <dsp:cNvSpPr/>
      </dsp:nvSpPr>
      <dsp:spPr>
        <a:xfrm>
          <a:off x="472166" y="216024"/>
          <a:ext cx="1198933" cy="119893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E7B3F-12BC-47A1-8076-818F22D7FE50}">
      <dsp:nvSpPr>
        <dsp:cNvPr id="0" name=""/>
        <dsp:cNvSpPr/>
      </dsp:nvSpPr>
      <dsp:spPr>
        <a:xfrm>
          <a:off x="2206106" y="0"/>
          <a:ext cx="2140515" cy="360040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Εκπαιδευτικό</a:t>
          </a:r>
          <a:r>
            <a:rPr lang="el-GR" sz="1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l-GR" sz="2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υλικό</a:t>
          </a:r>
        </a:p>
      </dsp:txBody>
      <dsp:txXfrm>
        <a:off x="2206106" y="1440160"/>
        <a:ext cx="2140515" cy="1440160"/>
      </dsp:txXfrm>
    </dsp:sp>
    <dsp:sp modelId="{E1E6DA6C-7697-4B4C-BC6A-48DB249C0146}">
      <dsp:nvSpPr>
        <dsp:cNvPr id="0" name=""/>
        <dsp:cNvSpPr/>
      </dsp:nvSpPr>
      <dsp:spPr>
        <a:xfrm>
          <a:off x="2676897" y="216024"/>
          <a:ext cx="1198933" cy="119893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9AD11-1E96-4326-8A66-79AC60098CEB}">
      <dsp:nvSpPr>
        <dsp:cNvPr id="0" name=""/>
        <dsp:cNvSpPr/>
      </dsp:nvSpPr>
      <dsp:spPr>
        <a:xfrm>
          <a:off x="4412212" y="0"/>
          <a:ext cx="2140515" cy="360040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Διδασκόμενος</a:t>
          </a:r>
          <a:endParaRPr lang="el-GR" sz="2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412212" y="1440160"/>
        <a:ext cx="2140515" cy="1440160"/>
      </dsp:txXfrm>
    </dsp:sp>
    <dsp:sp modelId="{976F978E-C306-4230-B0B0-809A35AC0484}">
      <dsp:nvSpPr>
        <dsp:cNvPr id="0" name=""/>
        <dsp:cNvSpPr/>
      </dsp:nvSpPr>
      <dsp:spPr>
        <a:xfrm>
          <a:off x="4881628" y="216024"/>
          <a:ext cx="1198933" cy="119893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063B5-4B34-480F-A2C8-C02759C99702}">
      <dsp:nvSpPr>
        <dsp:cNvPr id="0" name=""/>
        <dsp:cNvSpPr/>
      </dsp:nvSpPr>
      <dsp:spPr>
        <a:xfrm>
          <a:off x="262109" y="2880320"/>
          <a:ext cx="6028509" cy="540060"/>
        </a:xfrm>
        <a:prstGeom prst="leftRightArrow">
          <a:avLst/>
        </a:prstGeom>
        <a:solidFill>
          <a:srgbClr val="C0504D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CA63A-6018-4F23-824C-A02672DF328F}">
      <dsp:nvSpPr>
        <dsp:cNvPr id="0" name=""/>
        <dsp:cNvSpPr/>
      </dsp:nvSpPr>
      <dsp:spPr>
        <a:xfrm>
          <a:off x="1609640" y="186291"/>
          <a:ext cx="3307549" cy="1956065"/>
        </a:xfrm>
        <a:prstGeom prst="pie">
          <a:avLst>
            <a:gd name="adj1" fmla="val 16200000"/>
            <a:gd name="adj2" fmla="val 540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Κείμενο</a:t>
          </a:r>
          <a:r>
            <a:rPr lang="el-GR" sz="900" b="1" kern="1200" dirty="0" smtClean="0"/>
            <a:t>    </a:t>
          </a:r>
          <a:r>
            <a:rPr lang="el-GR" sz="1600" b="1" kern="1200" dirty="0" smtClean="0"/>
            <a:t>Εικόνα</a:t>
          </a:r>
          <a:r>
            <a:rPr lang="el-GR" sz="900" b="1" kern="1200" dirty="0" smtClean="0"/>
            <a:t>    </a:t>
          </a:r>
          <a:r>
            <a:rPr lang="el-GR" sz="1600" b="1" kern="1200" dirty="0" smtClean="0"/>
            <a:t>Πληροφορία</a:t>
          </a:r>
          <a:r>
            <a:rPr lang="el-GR" sz="900" b="1" kern="1200" dirty="0" smtClean="0"/>
            <a:t>  </a:t>
          </a:r>
          <a:endParaRPr lang="el-GR" sz="900" kern="1200" dirty="0"/>
        </a:p>
      </dsp:txBody>
      <dsp:txXfrm>
        <a:off x="3263414" y="477373"/>
        <a:ext cx="1161579" cy="1373902"/>
      </dsp:txXfrm>
    </dsp:sp>
    <dsp:sp modelId="{54E4F257-105A-468C-9DDD-623ADA2A4F80}">
      <dsp:nvSpPr>
        <dsp:cNvPr id="0" name=""/>
        <dsp:cNvSpPr/>
      </dsp:nvSpPr>
      <dsp:spPr>
        <a:xfrm>
          <a:off x="1581532" y="186291"/>
          <a:ext cx="3270619" cy="1956065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Ταυτόχρονα</a:t>
          </a:r>
          <a:endParaRPr lang="el-GR" sz="1600" kern="1200" dirty="0"/>
        </a:p>
      </dsp:txBody>
      <dsp:txXfrm>
        <a:off x="2048763" y="477373"/>
        <a:ext cx="1148610" cy="13739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539C4-367B-464B-B3E9-0880B165E8BE}">
      <dsp:nvSpPr>
        <dsp:cNvPr id="0" name=""/>
        <dsp:cNvSpPr/>
      </dsp:nvSpPr>
      <dsp:spPr>
        <a:xfrm>
          <a:off x="653143" y="2"/>
          <a:ext cx="2818468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Ποιοτική έρευνα</a:t>
          </a:r>
          <a:endParaRPr lang="el-GR" sz="2800" kern="1200" dirty="0"/>
        </a:p>
      </dsp:txBody>
      <dsp:txXfrm>
        <a:off x="690610" y="37469"/>
        <a:ext cx="2743534" cy="692586"/>
      </dsp:txXfrm>
    </dsp:sp>
    <dsp:sp modelId="{45822BED-965F-4A21-B57D-CFBA3E3810B8}">
      <dsp:nvSpPr>
        <dsp:cNvPr id="0" name=""/>
        <dsp:cNvSpPr/>
      </dsp:nvSpPr>
      <dsp:spPr>
        <a:xfrm>
          <a:off x="415045" y="782290"/>
          <a:ext cx="3850429" cy="4243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607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900" kern="1200" dirty="0" smtClean="0"/>
            <a:t>Δείγμα 5 μαθητών</a:t>
          </a:r>
          <a:endParaRPr lang="el-GR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900" kern="1200" dirty="0" err="1" smtClean="0"/>
            <a:t>Ημιδομημένες</a:t>
          </a:r>
          <a:r>
            <a:rPr lang="el-GR" sz="2900" kern="1200" dirty="0" smtClean="0"/>
            <a:t> συνεντεύξεις</a:t>
          </a:r>
          <a:endParaRPr lang="el-GR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900" kern="1200" dirty="0" smtClean="0"/>
            <a:t>Γραπτές εκθέσεις</a:t>
          </a:r>
          <a:endParaRPr lang="el-GR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900" kern="1200" dirty="0" smtClean="0"/>
            <a:t>Ανάλυση περιεχομένου </a:t>
          </a:r>
          <a:endParaRPr lang="el-GR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900" kern="1200" dirty="0" smtClean="0"/>
            <a:t>Μονάδα ανάλυσης η πρόταση</a:t>
          </a:r>
          <a:endParaRPr lang="el-GR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900" kern="1200" dirty="0" smtClean="0"/>
            <a:t>Λογισμικό </a:t>
          </a:r>
          <a:r>
            <a:rPr lang="en-US" sz="2900" kern="1200" dirty="0" smtClean="0"/>
            <a:t>Atlas-</a:t>
          </a:r>
          <a:r>
            <a:rPr lang="en-US" sz="2900" kern="1200" dirty="0" err="1" smtClean="0"/>
            <a:t>ti</a:t>
          </a:r>
          <a:endParaRPr lang="el-GR" sz="2900" kern="1200" dirty="0"/>
        </a:p>
      </dsp:txBody>
      <dsp:txXfrm>
        <a:off x="415045" y="782290"/>
        <a:ext cx="3850429" cy="42434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539C4-367B-464B-B3E9-0880B165E8BE}">
      <dsp:nvSpPr>
        <dsp:cNvPr id="0" name=""/>
        <dsp:cNvSpPr/>
      </dsp:nvSpPr>
      <dsp:spPr>
        <a:xfrm>
          <a:off x="653143" y="41651"/>
          <a:ext cx="2818468" cy="730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Ποσοτική έρευνα</a:t>
          </a:r>
          <a:endParaRPr lang="el-GR" sz="2800" kern="1200" dirty="0"/>
        </a:p>
      </dsp:txBody>
      <dsp:txXfrm>
        <a:off x="688783" y="77291"/>
        <a:ext cx="2747188" cy="658800"/>
      </dsp:txXfrm>
    </dsp:sp>
    <dsp:sp modelId="{45822BED-965F-4A21-B57D-CFBA3E3810B8}">
      <dsp:nvSpPr>
        <dsp:cNvPr id="0" name=""/>
        <dsp:cNvSpPr/>
      </dsp:nvSpPr>
      <dsp:spPr>
        <a:xfrm>
          <a:off x="138941" y="786339"/>
          <a:ext cx="4402637" cy="419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607" tIns="49530" rIns="277368" bIns="495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3000" kern="1200" dirty="0" smtClean="0"/>
            <a:t>Δείγμα 21 καθηγητών</a:t>
          </a:r>
          <a:endParaRPr lang="el-GR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3000" kern="1200" dirty="0" smtClean="0"/>
            <a:t>Ατομικό ερωτηματολόγιο, προκαθορισμένες ερωτήσεις, κλίμακα </a:t>
          </a:r>
          <a:r>
            <a:rPr lang="en-US" sz="3000" b="1" kern="1200" dirty="0" smtClean="0"/>
            <a:t>Likert</a:t>
          </a:r>
          <a:endParaRPr lang="el-GR" sz="3000" b="1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3000" kern="1200" dirty="0" smtClean="0"/>
            <a:t>Λογισμικό </a:t>
          </a:r>
          <a:r>
            <a:rPr lang="en-US" sz="3000" b="1" kern="1200" dirty="0" smtClean="0"/>
            <a:t>S.P.S.S</a:t>
          </a:r>
          <a:endParaRPr lang="el-GR" sz="3000" b="1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3000" kern="1200" dirty="0" smtClean="0"/>
            <a:t>Χρήση </a:t>
          </a:r>
          <a:r>
            <a:rPr lang="el-GR" sz="3000" b="1" kern="1200" dirty="0" smtClean="0"/>
            <a:t>μέσου όρου </a:t>
          </a:r>
          <a:r>
            <a:rPr lang="el-GR" sz="3000" kern="1200" dirty="0" smtClean="0"/>
            <a:t>ως αξιόπιστο μέτρο θέσης</a:t>
          </a:r>
          <a:endParaRPr lang="el-GR" sz="3000" kern="1200" dirty="0"/>
        </a:p>
      </dsp:txBody>
      <dsp:txXfrm>
        <a:off x="138941" y="786339"/>
        <a:ext cx="4402637" cy="41979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78DE6-BBF8-4FDD-85B2-1300D2717FB8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951DD-3295-4048-8818-4147FB24143E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055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37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690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226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105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7861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9389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278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250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9665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176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532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4B845-6418-402F-8299-CDAB3ACDDB9E}" type="datetimeFigureOut">
              <a:rPr lang="el-GR" smtClean="0"/>
              <a:t>10/1/2021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4E13D-E00A-4092-8ECE-BCE82480AFE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228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chamilo.datacenter.uoc.gr/metchamilo/courses/MOYSIKHROCK/index.php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Layout" Target="../diagrams/layout8.xml"/><Relationship Id="rId7" Type="http://schemas.openxmlformats.org/officeDocument/2006/relationships/chart" Target="../charts/chart1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70045" y="1340768"/>
            <a:ext cx="7403909" cy="1872208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Σχεδιασμός, υλοποίηση και αποτίμηση εκπαιδευτικού υλικού με τη μέθοδο της εξ αποστάσεως εκπαίδευσης με θέμα την μελέτη της </a:t>
            </a:r>
            <a:r>
              <a:rPr lang="en-US" sz="2400" b="1" dirty="0"/>
              <a:t>R</a:t>
            </a:r>
            <a:r>
              <a:rPr lang="el-GR" sz="2400" b="1" dirty="0" err="1" smtClean="0"/>
              <a:t>ock</a:t>
            </a:r>
            <a:r>
              <a:rPr lang="el-GR" sz="2400" b="1" dirty="0" smtClean="0"/>
              <a:t> μουσικής στην Ευρώπη και την Αμερική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l-GR" sz="2400" b="1" dirty="0"/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066022" y="1052736"/>
            <a:ext cx="77579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870045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969864" y="5953119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>
            <a:off x="870045" y="1052736"/>
            <a:ext cx="7953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151620" y="313661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b="1" dirty="0" err="1" smtClean="0"/>
              <a:t>Κακούρης</a:t>
            </a:r>
            <a:r>
              <a:rPr lang="el-GR" sz="3200" b="1" dirty="0" smtClean="0"/>
              <a:t> Χρήστος</a:t>
            </a:r>
            <a:endParaRPr lang="el-GR" sz="3200" b="1" dirty="0"/>
          </a:p>
        </p:txBody>
      </p:sp>
      <p:sp>
        <p:nvSpPr>
          <p:cNvPr id="13" name="9 - Ορθογώνιο"/>
          <p:cNvSpPr/>
          <p:nvPr/>
        </p:nvSpPr>
        <p:spPr>
          <a:xfrm>
            <a:off x="1151620" y="4149080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/>
              <a:t>Επιτροπή</a:t>
            </a:r>
            <a:r>
              <a:rPr lang="el-GR" sz="1800" dirty="0"/>
              <a:t> </a:t>
            </a:r>
            <a:r>
              <a:rPr lang="el-GR" sz="2000" dirty="0"/>
              <a:t>Κρίσης</a:t>
            </a:r>
            <a:r>
              <a:rPr lang="el-GR" sz="1800" dirty="0"/>
              <a:t> </a:t>
            </a:r>
            <a:r>
              <a:rPr lang="el-GR" sz="2000" dirty="0"/>
              <a:t>ΔΕ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0671" y="4963095"/>
            <a:ext cx="8282656" cy="7078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     </a:t>
            </a:r>
            <a:r>
              <a:rPr lang="el-GR" sz="2000" b="1" dirty="0" smtClean="0"/>
              <a:t>Αναστασιάδης                         </a:t>
            </a:r>
            <a:r>
              <a:rPr lang="el-GR" sz="2000" b="1" dirty="0" err="1" smtClean="0"/>
              <a:t>Κλεισαρχάκης</a:t>
            </a:r>
            <a:r>
              <a:rPr lang="el-GR" sz="2000" b="1" dirty="0" smtClean="0"/>
              <a:t>                    Παπαβασιλείου </a:t>
            </a:r>
          </a:p>
          <a:p>
            <a:r>
              <a:rPr lang="el-GR" sz="2000" b="1" dirty="0" smtClean="0"/>
              <a:t>       Παναγιώτης                               Μιχάλης                      Ιωάννης-Ευάγγελος</a:t>
            </a:r>
            <a:endParaRPr lang="el-GR" sz="2000" b="1" dirty="0"/>
          </a:p>
        </p:txBody>
      </p:sp>
      <p:sp>
        <p:nvSpPr>
          <p:cNvPr id="4" name="Ορθογώνιο 3"/>
          <p:cNvSpPr/>
          <p:nvPr/>
        </p:nvSpPr>
        <p:spPr>
          <a:xfrm>
            <a:off x="2699792" y="4963096"/>
            <a:ext cx="432048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5652120" y="4963096"/>
            <a:ext cx="432048" cy="7078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333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5676" y="428328"/>
            <a:ext cx="583264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Θεωρητικό πλαίσιο (1/7)</a:t>
            </a:r>
            <a:endParaRPr lang="el-GR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727684" y="1012086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70C0"/>
                </a:solidFill>
              </a:rPr>
              <a:t>Κεφάλαιο</a:t>
            </a:r>
            <a:r>
              <a:rPr lang="el-GR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</a:rPr>
              <a:t>1o</a:t>
            </a:r>
            <a:endParaRPr lang="el-GR" sz="20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1412196"/>
            <a:ext cx="69847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“</a:t>
            </a:r>
            <a:r>
              <a:rPr lang="el-GR" sz="2000" dirty="0" smtClean="0"/>
              <a:t>Το </a:t>
            </a:r>
            <a:r>
              <a:rPr lang="en-US" sz="2000" b="1" dirty="0" smtClean="0"/>
              <a:t>Rock</a:t>
            </a:r>
            <a:r>
              <a:rPr lang="el-GR" sz="2000" b="1" dirty="0" smtClean="0"/>
              <a:t> </a:t>
            </a:r>
            <a:r>
              <a:rPr lang="el-GR" sz="2000" dirty="0"/>
              <a:t>είναι ένα από τα πιο προφανή αποτελέσματα της αυτοπεποίθησης της νεολαίας που αναπτύχθηκε μετά τον δεύτερο παγκόσμιο </a:t>
            </a:r>
            <a:r>
              <a:rPr lang="el-GR" sz="2000" dirty="0" smtClean="0"/>
              <a:t>πόλεμο</a:t>
            </a:r>
            <a:r>
              <a:rPr lang="en-US" sz="2000" dirty="0" smtClean="0"/>
              <a:t>” 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l-GR" sz="2000" dirty="0" smtClean="0"/>
              <a:t>Jahn,1973)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b="1" dirty="0" smtClean="0"/>
              <a:t>50ς</a:t>
            </a:r>
            <a:r>
              <a:rPr lang="en-US" sz="2000" dirty="0" smtClean="0"/>
              <a:t>: </a:t>
            </a:r>
            <a:r>
              <a:rPr lang="el-GR" sz="2000" dirty="0" smtClean="0"/>
              <a:t>Γέννηση του </a:t>
            </a:r>
            <a:r>
              <a:rPr lang="en-US" sz="2000" b="1" dirty="0"/>
              <a:t>Rock and Roll </a:t>
            </a:r>
            <a:r>
              <a:rPr lang="el-GR" sz="2000" dirty="0" smtClean="0"/>
              <a:t>στην Αμερική , </a:t>
            </a:r>
            <a:r>
              <a:rPr lang="en-US" sz="2000" b="1" dirty="0" smtClean="0"/>
              <a:t>RNB</a:t>
            </a:r>
            <a:r>
              <a:rPr lang="en-US" sz="2000" dirty="0" smtClean="0"/>
              <a:t>, </a:t>
            </a:r>
            <a:r>
              <a:rPr lang="en-US" sz="2000" b="1" dirty="0" smtClean="0"/>
              <a:t>Gospel</a:t>
            </a:r>
            <a:r>
              <a:rPr lang="en-US" sz="2000" dirty="0" smtClean="0"/>
              <a:t>, </a:t>
            </a:r>
            <a:r>
              <a:rPr lang="en-US" sz="2000" b="1" dirty="0" smtClean="0"/>
              <a:t>Elvis </a:t>
            </a:r>
            <a:r>
              <a:rPr lang="en-US" sz="2000" b="1" dirty="0"/>
              <a:t>Presley</a:t>
            </a:r>
            <a:r>
              <a:rPr lang="en-US" sz="2000" dirty="0" smtClean="0"/>
              <a:t>,</a:t>
            </a:r>
            <a:r>
              <a:rPr lang="el-GR" sz="2000" dirty="0" smtClean="0"/>
              <a:t> </a:t>
            </a:r>
            <a:r>
              <a:rPr lang="en-US" sz="2000" b="1" dirty="0" smtClean="0"/>
              <a:t>Bill </a:t>
            </a:r>
            <a:r>
              <a:rPr lang="en-US" sz="2000" b="1" dirty="0"/>
              <a:t>Haley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60</a:t>
            </a:r>
            <a:r>
              <a:rPr lang="el-GR" sz="2000" b="1" dirty="0"/>
              <a:t>ς</a:t>
            </a:r>
            <a:r>
              <a:rPr lang="en-US" sz="2000" dirty="0" smtClean="0"/>
              <a:t>: </a:t>
            </a:r>
            <a:r>
              <a:rPr lang="en-US" sz="2000" b="1" dirty="0"/>
              <a:t>Folk Rock</a:t>
            </a:r>
            <a:r>
              <a:rPr lang="en-US" sz="2000" dirty="0" smtClean="0"/>
              <a:t>, B</a:t>
            </a:r>
            <a:r>
              <a:rPr lang="en-US" sz="2000" b="1" dirty="0"/>
              <a:t>eatles</a:t>
            </a:r>
            <a:r>
              <a:rPr lang="en-US" sz="2000" dirty="0" smtClean="0"/>
              <a:t>, </a:t>
            </a:r>
            <a:r>
              <a:rPr lang="en-US" sz="2000" b="1" dirty="0"/>
              <a:t>Rolling Stones</a:t>
            </a:r>
            <a:r>
              <a:rPr lang="en-US" sz="2000" dirty="0" smtClean="0"/>
              <a:t>, </a:t>
            </a:r>
            <a:r>
              <a:rPr lang="el-GR" sz="2000" b="1" dirty="0"/>
              <a:t>Βρετανική εισβολή</a:t>
            </a:r>
            <a:r>
              <a:rPr lang="en-US" sz="2000" dirty="0" smtClean="0"/>
              <a:t>, </a:t>
            </a:r>
            <a:r>
              <a:rPr lang="en-US" sz="2000" b="1" dirty="0" smtClean="0"/>
              <a:t>Woodstock</a:t>
            </a:r>
            <a:endParaRPr lang="el-GR" sz="2000" b="1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859866"/>
            <a:ext cx="1800200" cy="166475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825165"/>
            <a:ext cx="1908211" cy="173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4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5676" y="428328"/>
            <a:ext cx="583264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Θεωρητικό πλαίσιο (2/7)</a:t>
            </a:r>
            <a:endParaRPr lang="el-GR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757772" y="1012086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70C0"/>
                </a:solidFill>
              </a:rPr>
              <a:t>Κεφάλαιο 1ο</a:t>
            </a:r>
            <a:endParaRPr lang="el-GR" sz="24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3655" y="1628800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b="1" dirty="0"/>
              <a:t>70ς</a:t>
            </a:r>
            <a:r>
              <a:rPr lang="en-US" sz="2000" dirty="0"/>
              <a:t>: </a:t>
            </a:r>
            <a:r>
              <a:rPr lang="en-US" sz="2000" b="1" dirty="0"/>
              <a:t>Hard Rock</a:t>
            </a:r>
            <a:r>
              <a:rPr lang="en-US" sz="2000" dirty="0"/>
              <a:t>, </a:t>
            </a:r>
            <a:r>
              <a:rPr lang="en-US" sz="2000" b="1" dirty="0"/>
              <a:t>Deep Purple</a:t>
            </a:r>
            <a:r>
              <a:rPr lang="en-US" sz="2000" dirty="0"/>
              <a:t>, </a:t>
            </a:r>
            <a:r>
              <a:rPr lang="en-US" sz="2000" b="1" dirty="0"/>
              <a:t>Led Zeppelin</a:t>
            </a:r>
            <a:r>
              <a:rPr lang="en-US" sz="2000" dirty="0"/>
              <a:t>, </a:t>
            </a:r>
            <a:r>
              <a:rPr lang="en-US" sz="2000" b="1" dirty="0"/>
              <a:t>Black Sabbath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70</a:t>
            </a:r>
            <a:r>
              <a:rPr lang="el-GR" sz="2000" b="1" dirty="0"/>
              <a:t>ς</a:t>
            </a:r>
            <a:r>
              <a:rPr lang="en-US" sz="2000" dirty="0"/>
              <a:t>: </a:t>
            </a:r>
            <a:r>
              <a:rPr lang="en-US" sz="2000" b="1" dirty="0"/>
              <a:t>Heavy Metal</a:t>
            </a:r>
            <a:r>
              <a:rPr lang="en-US" sz="2000" dirty="0"/>
              <a:t>, </a:t>
            </a:r>
            <a:r>
              <a:rPr lang="en-US" sz="2000" b="1" dirty="0"/>
              <a:t>Punk Rock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80</a:t>
            </a:r>
            <a:r>
              <a:rPr lang="el-GR" sz="2000" b="1" dirty="0"/>
              <a:t>ς</a:t>
            </a:r>
            <a:r>
              <a:rPr lang="en-US" sz="2000" dirty="0"/>
              <a:t>: </a:t>
            </a:r>
            <a:r>
              <a:rPr lang="en-US" sz="2000" b="1" dirty="0"/>
              <a:t>Alternative Rock</a:t>
            </a:r>
            <a:r>
              <a:rPr lang="en-US" sz="2000" dirty="0"/>
              <a:t>, </a:t>
            </a:r>
            <a:r>
              <a:rPr lang="en-US" sz="2000" b="1" dirty="0"/>
              <a:t>Pop Rock</a:t>
            </a:r>
            <a:r>
              <a:rPr lang="en-US" sz="2000" dirty="0"/>
              <a:t> , </a:t>
            </a:r>
            <a:r>
              <a:rPr lang="el-GR" sz="2000" dirty="0"/>
              <a:t>α</a:t>
            </a:r>
            <a:r>
              <a:rPr lang="el-GR" sz="2000" dirty="0" smtClean="0"/>
              <a:t>ρχή </a:t>
            </a:r>
            <a:r>
              <a:rPr lang="el-GR" sz="2000" dirty="0"/>
              <a:t>της πτώσης και της μετάλλαξης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4" y="3861048"/>
            <a:ext cx="2350021" cy="2342532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9" y="3838437"/>
            <a:ext cx="2340000" cy="245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2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5676" y="428328"/>
            <a:ext cx="583264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Θεωρητικό πλαίσιο (3/7)</a:t>
            </a:r>
            <a:endParaRPr lang="el-GR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711727" y="1012086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70C0"/>
                </a:solidFill>
              </a:rPr>
              <a:t>Κεφάλαιο 1ο</a:t>
            </a:r>
            <a:endParaRPr lang="el-GR" sz="24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3654" y="1700807"/>
            <a:ext cx="710874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b="1" dirty="0" smtClean="0"/>
              <a:t>50-60ς</a:t>
            </a:r>
            <a:r>
              <a:rPr lang="en-US" sz="2000" dirty="0" smtClean="0"/>
              <a:t>:</a:t>
            </a:r>
            <a:r>
              <a:rPr lang="el-GR" sz="2000" dirty="0" smtClean="0"/>
              <a:t> Έλευση του </a:t>
            </a:r>
            <a:r>
              <a:rPr lang="en-US" sz="2000" b="1" dirty="0" smtClean="0"/>
              <a:t>Rock</a:t>
            </a:r>
            <a:r>
              <a:rPr lang="en-US" sz="2000" dirty="0" smtClean="0"/>
              <a:t> </a:t>
            </a:r>
            <a:r>
              <a:rPr lang="el-GR" sz="2000" dirty="0"/>
              <a:t>σ</a:t>
            </a:r>
            <a:r>
              <a:rPr lang="el-GR" sz="2000" dirty="0" smtClean="0"/>
              <a:t>την </a:t>
            </a:r>
            <a:r>
              <a:rPr lang="el-GR" sz="2000" b="1" dirty="0" smtClean="0"/>
              <a:t>Ελλάδα</a:t>
            </a:r>
            <a:r>
              <a:rPr lang="el-GR" sz="2000" dirty="0" smtClean="0"/>
              <a:t>-αντιδράσεις-καθιέρωση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Rock groups</a:t>
            </a:r>
            <a:r>
              <a:rPr lang="el-GR" sz="2000" b="1" dirty="0" smtClean="0"/>
              <a:t>,</a:t>
            </a:r>
            <a:r>
              <a:rPr lang="en-US" sz="2000" b="1" dirty="0" smtClean="0"/>
              <a:t> </a:t>
            </a:r>
            <a:r>
              <a:rPr lang="en-US" sz="2000" b="1" dirty="0"/>
              <a:t>Aphrodite</a:t>
            </a:r>
            <a:r>
              <a:rPr lang="el-GR" sz="2000" b="1" dirty="0"/>
              <a:t>’</a:t>
            </a:r>
            <a:r>
              <a:rPr lang="en-US" sz="2000" b="1" dirty="0"/>
              <a:t>s </a:t>
            </a:r>
            <a:r>
              <a:rPr lang="en-US" sz="2000" b="1" dirty="0" smtClean="0"/>
              <a:t>Child</a:t>
            </a:r>
            <a:r>
              <a:rPr lang="en-US" sz="2000" dirty="0" smtClean="0"/>
              <a:t>, </a:t>
            </a:r>
            <a:r>
              <a:rPr lang="en-US" sz="2000" b="1" dirty="0" err="1" smtClean="0"/>
              <a:t>Forminx</a:t>
            </a:r>
            <a:r>
              <a:rPr lang="en-US" sz="2000" dirty="0" smtClean="0"/>
              <a:t> </a:t>
            </a:r>
            <a:r>
              <a:rPr lang="el-GR" sz="2000" dirty="0" smtClean="0"/>
              <a:t>, </a:t>
            </a:r>
            <a:r>
              <a:rPr lang="en-US" sz="2000" b="1" dirty="0" smtClean="0"/>
              <a:t>Socrates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70</a:t>
            </a:r>
            <a:r>
              <a:rPr lang="el-GR" sz="2000" b="1" dirty="0" smtClean="0"/>
              <a:t>ς</a:t>
            </a:r>
            <a:r>
              <a:rPr lang="en-US" sz="2000" dirty="0" smtClean="0"/>
              <a:t>: </a:t>
            </a:r>
            <a:r>
              <a:rPr lang="en-US" sz="2000" b="1" dirty="0" smtClean="0"/>
              <a:t>Pol</a:t>
            </a:r>
            <a:r>
              <a:rPr lang="en-US" sz="2000" dirty="0" smtClean="0"/>
              <a:t>l, </a:t>
            </a:r>
            <a:r>
              <a:rPr lang="en-US" sz="2000" b="1" dirty="0" smtClean="0"/>
              <a:t>Olympians</a:t>
            </a:r>
            <a:r>
              <a:rPr lang="en-US" sz="2000" dirty="0" smtClean="0"/>
              <a:t>, </a:t>
            </a:r>
            <a:r>
              <a:rPr lang="el-GR" sz="2000" dirty="0" smtClean="0"/>
              <a:t>καθιέρωση </a:t>
            </a:r>
            <a:r>
              <a:rPr lang="el-GR" sz="2000" b="1" dirty="0" smtClean="0"/>
              <a:t>Ελληνικού </a:t>
            </a:r>
            <a:r>
              <a:rPr lang="en-US" sz="2000" b="1" dirty="0" smtClean="0"/>
              <a:t>Rock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80</a:t>
            </a:r>
            <a:r>
              <a:rPr lang="el-GR" sz="2000" b="1" dirty="0" smtClean="0"/>
              <a:t>ς</a:t>
            </a:r>
            <a:r>
              <a:rPr lang="en-US" sz="2000" dirty="0" smtClean="0"/>
              <a:t>:</a:t>
            </a:r>
            <a:r>
              <a:rPr lang="el-GR" sz="2000" dirty="0" smtClean="0"/>
              <a:t> </a:t>
            </a:r>
            <a:r>
              <a:rPr lang="el-GR" sz="2000" b="1" dirty="0" smtClean="0"/>
              <a:t>Σιδηρόπουλος</a:t>
            </a:r>
            <a:r>
              <a:rPr lang="el-GR" sz="2000" dirty="0" smtClean="0"/>
              <a:t>, </a:t>
            </a:r>
            <a:r>
              <a:rPr lang="el-GR" sz="2000" b="1" dirty="0" smtClean="0"/>
              <a:t>Παπακωνσταντίνου</a:t>
            </a:r>
            <a:r>
              <a:rPr lang="el-GR" sz="2000" dirty="0" smtClean="0"/>
              <a:t>, </a:t>
            </a:r>
            <a:r>
              <a:rPr lang="el-GR" sz="2000" b="1" dirty="0" err="1" smtClean="0"/>
              <a:t>Αφοι</a:t>
            </a:r>
            <a:r>
              <a:rPr lang="el-GR" sz="2000" b="1" dirty="0" smtClean="0"/>
              <a:t> Κατσιμίχα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l-GR" sz="2000" b="1" dirty="0"/>
          </a:p>
        </p:txBody>
      </p:sp>
      <p:pic>
        <p:nvPicPr>
          <p:cNvPr id="1026" name="Picture 2" descr="C:\Users\user1\AppData\Local\Microsoft\Windows\INetCache\IE\3GLZZN08\Παύλος-Σιδηρόπουλος-Pavlos-Sidiropoulos-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23826"/>
            <a:ext cx="2918228" cy="152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Χάρης ή Πάνος; | Oneman.g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307802"/>
            <a:ext cx="2275420" cy="195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95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5676" y="428328"/>
            <a:ext cx="583264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Θεωρητικό πλαίσιο (4/7)</a:t>
            </a:r>
            <a:endParaRPr lang="el-GR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711727" y="1012086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70C0"/>
                </a:solidFill>
              </a:rPr>
              <a:t>Κεφάλαιο 2ο</a:t>
            </a:r>
            <a:endParaRPr lang="el-GR" sz="24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9819" y="1434237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Εξ αποστάσεως εκπαίδευση </a:t>
            </a:r>
            <a:endParaRPr lang="el-GR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19572" y="1916832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Η</a:t>
            </a:r>
            <a:r>
              <a:rPr lang="el-GR" sz="2000" dirty="0" smtClean="0"/>
              <a:t> </a:t>
            </a:r>
            <a:r>
              <a:rPr lang="el-GR" sz="2000" dirty="0"/>
              <a:t>εκπαίδευση που </a:t>
            </a:r>
            <a:r>
              <a:rPr lang="el-GR" sz="2000" b="1" dirty="0"/>
              <a:t>διδάσκει</a:t>
            </a:r>
            <a:r>
              <a:rPr lang="el-GR" sz="2000" dirty="0"/>
              <a:t> και </a:t>
            </a:r>
            <a:r>
              <a:rPr lang="el-GR" sz="2000" b="1" dirty="0"/>
              <a:t>ενεργοποιεί</a:t>
            </a:r>
            <a:r>
              <a:rPr lang="el-GR" sz="2000" dirty="0"/>
              <a:t> το μαθητή πως να μαθαίνει μόνος του και πώς να λειτουργεί </a:t>
            </a:r>
            <a:r>
              <a:rPr lang="el-GR" sz="2000" b="1" dirty="0"/>
              <a:t>αυτόνομα</a:t>
            </a:r>
            <a:r>
              <a:rPr lang="el-GR" sz="2000" dirty="0"/>
              <a:t> προς μία </a:t>
            </a:r>
            <a:r>
              <a:rPr lang="el-GR" sz="2000" b="1" dirty="0" err="1"/>
              <a:t>ευρετική</a:t>
            </a:r>
            <a:r>
              <a:rPr lang="el-GR" sz="2000" dirty="0"/>
              <a:t> πορεία </a:t>
            </a:r>
            <a:r>
              <a:rPr lang="el-GR" sz="2000" b="1" dirty="0" err="1"/>
              <a:t>αυτομάθησης</a:t>
            </a:r>
            <a:r>
              <a:rPr lang="el-GR" sz="2000" dirty="0"/>
              <a:t> (</a:t>
            </a:r>
            <a:r>
              <a:rPr lang="el-GR" sz="2000" dirty="0" err="1"/>
              <a:t>Λιοναράκης</a:t>
            </a:r>
            <a:r>
              <a:rPr lang="el-GR" sz="2000" dirty="0"/>
              <a:t>, 2005</a:t>
            </a:r>
            <a:r>
              <a:rPr lang="el-GR" sz="2000" dirty="0" smtClean="0"/>
              <a:t>).</a:t>
            </a:r>
          </a:p>
          <a:p>
            <a:endParaRPr lang="el-GR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007605" y="3117161"/>
            <a:ext cx="1980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solidFill>
                  <a:srgbClr val="00B050"/>
                </a:solidFill>
              </a:rPr>
              <a:t>Πλεονεκτήματα</a:t>
            </a:r>
            <a:endParaRPr lang="el-GR" sz="20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7604" y="4203674"/>
            <a:ext cx="374441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B050"/>
                </a:solidFill>
              </a:rPr>
              <a:t>Ευελιξία,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rgbClr val="00B050"/>
                </a:solidFill>
              </a:rPr>
              <a:t>Χ</a:t>
            </a:r>
            <a:r>
              <a:rPr lang="el-GR" sz="2000" dirty="0" smtClean="0">
                <a:solidFill>
                  <a:srgbClr val="00B050"/>
                </a:solidFill>
              </a:rPr>
              <a:t>αμηλό κόστος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rgbClr val="00B050"/>
                </a:solidFill>
              </a:rPr>
              <a:t>Τ</a:t>
            </a:r>
            <a:r>
              <a:rPr lang="el-GR" sz="2000" dirty="0" smtClean="0">
                <a:solidFill>
                  <a:srgbClr val="00B050"/>
                </a:solidFill>
              </a:rPr>
              <a:t>αχύτητα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err="1">
                <a:solidFill>
                  <a:srgbClr val="00B050"/>
                </a:solidFill>
              </a:rPr>
              <a:t>Α</a:t>
            </a:r>
            <a:r>
              <a:rPr lang="el-GR" sz="2000" dirty="0" err="1" smtClean="0">
                <a:solidFill>
                  <a:srgbClr val="00B050"/>
                </a:solidFill>
              </a:rPr>
              <a:t>υτορύθμιση</a:t>
            </a:r>
            <a:r>
              <a:rPr lang="el-GR" sz="2000" dirty="0" smtClean="0">
                <a:solidFill>
                  <a:srgbClr val="00B050"/>
                </a:solidFill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rgbClr val="00B050"/>
                </a:solidFill>
              </a:rPr>
              <a:t>Ί</a:t>
            </a:r>
            <a:r>
              <a:rPr lang="el-GR" sz="2000" dirty="0" smtClean="0">
                <a:solidFill>
                  <a:srgbClr val="00B050"/>
                </a:solidFill>
              </a:rPr>
              <a:t>σες ευκαιρίες</a:t>
            </a:r>
            <a:endParaRPr lang="el-GR" sz="20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3131893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>
                <a:solidFill>
                  <a:srgbClr val="FF0000"/>
                </a:solidFill>
              </a:rPr>
              <a:t>Μειονεκτήματα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2546" y="4203674"/>
            <a:ext cx="38884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FF0000"/>
                </a:solidFill>
              </a:rPr>
              <a:t>Κοινωνικοποίηση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Φ</a:t>
            </a:r>
            <a:r>
              <a:rPr lang="el-GR" sz="2000" dirty="0" smtClean="0">
                <a:solidFill>
                  <a:srgbClr val="FF0000"/>
                </a:solidFill>
              </a:rPr>
              <a:t>υσική απόσταση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Κ</a:t>
            </a:r>
            <a:r>
              <a:rPr lang="el-GR" sz="2000" dirty="0" smtClean="0">
                <a:solidFill>
                  <a:srgbClr val="FF0000"/>
                </a:solidFill>
              </a:rPr>
              <a:t>όστος εξοπλισμού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Ε</a:t>
            </a:r>
            <a:r>
              <a:rPr lang="el-GR" sz="2000" dirty="0" smtClean="0">
                <a:solidFill>
                  <a:srgbClr val="FF0000"/>
                </a:solidFill>
              </a:rPr>
              <a:t>παφή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rgbClr val="FF0000"/>
                </a:solidFill>
              </a:rPr>
              <a:t>Σ</a:t>
            </a:r>
            <a:r>
              <a:rPr lang="el-GR" sz="2000" dirty="0" smtClean="0">
                <a:solidFill>
                  <a:srgbClr val="FF0000"/>
                </a:solidFill>
              </a:rPr>
              <a:t>υναίσθημα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11" name="Βέλος προς τα κάτω 10"/>
          <p:cNvSpPr/>
          <p:nvPr/>
        </p:nvSpPr>
        <p:spPr>
          <a:xfrm>
            <a:off x="1655676" y="3657478"/>
            <a:ext cx="360040" cy="4730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Βέλος προς τα κάτω 13"/>
          <p:cNvSpPr/>
          <p:nvPr/>
        </p:nvSpPr>
        <p:spPr>
          <a:xfrm>
            <a:off x="6572267" y="3702240"/>
            <a:ext cx="360040" cy="4730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3583935" y="4208327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E-learning</a:t>
            </a:r>
            <a:endParaRPr lang="el-G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4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5676" y="428328"/>
            <a:ext cx="583264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Θεωρητικό πλαίσιο (5/7)</a:t>
            </a:r>
            <a:endParaRPr lang="el-GR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555776" y="1052736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Εξ </a:t>
            </a:r>
            <a:r>
              <a:rPr lang="el-GR" sz="2000" b="1" dirty="0" smtClean="0"/>
              <a:t>αποστάσεως</a:t>
            </a:r>
            <a:r>
              <a:rPr lang="el-GR" b="1" dirty="0" smtClean="0"/>
              <a:t> εκπαίδευση </a:t>
            </a:r>
            <a:endParaRPr lang="el-GR" b="1" dirty="0"/>
          </a:p>
        </p:txBody>
      </p:sp>
      <p:graphicFrame>
        <p:nvGraphicFramePr>
          <p:cNvPr id="13" name="Διάγραμμα 12"/>
          <p:cNvGraphicFramePr/>
          <p:nvPr>
            <p:extLst>
              <p:ext uri="{D42A27DB-BD31-4B8C-83A1-F6EECF244321}">
                <p14:modId xmlns:p14="http://schemas.microsoft.com/office/powerpoint/2010/main" val="2747861080"/>
              </p:ext>
            </p:extLst>
          </p:nvPr>
        </p:nvGraphicFramePr>
        <p:xfrm>
          <a:off x="1043608" y="1803569"/>
          <a:ext cx="7128792" cy="4577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811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5676" y="332656"/>
            <a:ext cx="583264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Θεωρητικό πλαίσιο (6/7)</a:t>
            </a:r>
            <a:endParaRPr lang="el-GR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555776" y="922185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Σχολική εξ αποστάσεως εκπαίδευση </a:t>
            </a:r>
            <a:endParaRPr lang="el-GR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13385" y="1444109"/>
            <a:ext cx="71287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η εκπαίδευση που παρέχεται από </a:t>
            </a:r>
            <a:r>
              <a:rPr lang="el-GR" sz="2000" b="1" dirty="0"/>
              <a:t>απόσταση</a:t>
            </a:r>
            <a:r>
              <a:rPr lang="el-GR" sz="2000" dirty="0"/>
              <a:t> σε επίπεδο πρωτοβάθμιας και δευτεροβάθμιας εκπαίδευσης, καθιστώντας δυνατή την κάλυψη των </a:t>
            </a:r>
            <a:r>
              <a:rPr lang="el-GR" sz="2000" b="1" dirty="0"/>
              <a:t>σύγχρονων αναγκών </a:t>
            </a:r>
            <a:r>
              <a:rPr lang="el-GR" sz="2000" dirty="0"/>
              <a:t>των μαθητών, σύμφωνα με τα ζητούμενα της </a:t>
            </a:r>
            <a:r>
              <a:rPr lang="el-GR" sz="2000" b="1" dirty="0"/>
              <a:t>νέας εποχής</a:t>
            </a:r>
            <a:r>
              <a:rPr lang="el-GR" sz="2000" dirty="0"/>
              <a:t> της κοινωνίας της γνώσης (</a:t>
            </a:r>
            <a:r>
              <a:rPr lang="el-GR" sz="2000" dirty="0" err="1"/>
              <a:t>Βασάλα</a:t>
            </a:r>
            <a:r>
              <a:rPr lang="el-GR" sz="2000" dirty="0"/>
              <a:t>, 2005).</a:t>
            </a:r>
          </a:p>
        </p:txBody>
      </p:sp>
      <p:graphicFrame>
        <p:nvGraphicFramePr>
          <p:cNvPr id="9" name="Διάγραμμα 8"/>
          <p:cNvGraphicFramePr/>
          <p:nvPr>
            <p:extLst>
              <p:ext uri="{D42A27DB-BD31-4B8C-83A1-F6EECF244321}">
                <p14:modId xmlns:p14="http://schemas.microsoft.com/office/powerpoint/2010/main" val="759084047"/>
              </p:ext>
            </p:extLst>
          </p:nvPr>
        </p:nvGraphicFramePr>
        <p:xfrm>
          <a:off x="1529661" y="3106661"/>
          <a:ext cx="6084677" cy="338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723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5676" y="428328"/>
            <a:ext cx="583264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Θεωρητικό πλαίσιο (7/7)</a:t>
            </a:r>
            <a:endParaRPr lang="el-GR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652591" y="1052736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Τ.Π.Ε στην </a:t>
            </a:r>
            <a:r>
              <a:rPr lang="el-GR" sz="2000" b="1" dirty="0"/>
              <a:t>σ</a:t>
            </a:r>
            <a:r>
              <a:rPr lang="el-GR" sz="2000" b="1" dirty="0" smtClean="0"/>
              <a:t>χολική εξ αποστάσεως εκπαίδευση </a:t>
            </a:r>
            <a:endParaRPr lang="el-GR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23628" y="1530347"/>
            <a:ext cx="6696744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Η τεχνολογία </a:t>
            </a:r>
            <a:r>
              <a:rPr lang="el-GR" sz="2000" b="1" dirty="0" smtClean="0"/>
              <a:t>επιταχύνει</a:t>
            </a:r>
            <a:r>
              <a:rPr lang="el-GR" sz="2000" dirty="0" smtClean="0"/>
              <a:t> την μετάδοση της γνώσης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Είναι ένα εργαλείο </a:t>
            </a:r>
            <a:r>
              <a:rPr lang="el-GR" sz="2000" b="1" dirty="0" smtClean="0"/>
              <a:t>μετάδοσης</a:t>
            </a:r>
            <a:r>
              <a:rPr lang="el-GR" sz="2000" dirty="0" smtClean="0"/>
              <a:t> της γνώσης και </a:t>
            </a:r>
            <a:r>
              <a:rPr lang="el-GR" sz="2000" b="1" dirty="0" smtClean="0"/>
              <a:t>όχι</a:t>
            </a:r>
            <a:r>
              <a:rPr lang="el-GR" sz="2000" dirty="0" smtClean="0"/>
              <a:t> η ίδια η γνώση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Σωστή</a:t>
            </a:r>
            <a:r>
              <a:rPr lang="el-GR" sz="2000" dirty="0" smtClean="0"/>
              <a:t> χρήση για την </a:t>
            </a:r>
            <a:r>
              <a:rPr lang="el-GR" sz="2000" b="1" dirty="0" smtClean="0"/>
              <a:t>διεύρυνση της κριτικής σκέψης </a:t>
            </a:r>
            <a:r>
              <a:rPr lang="el-GR" sz="2000" dirty="0" smtClean="0"/>
              <a:t>και την </a:t>
            </a:r>
            <a:r>
              <a:rPr lang="el-GR" sz="2000" b="1" dirty="0" err="1" smtClean="0"/>
              <a:t>ανακαλυπτική</a:t>
            </a:r>
            <a:r>
              <a:rPr lang="el-GR" sz="2000" b="1" dirty="0" smtClean="0"/>
              <a:t> μάθηση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Το </a:t>
            </a:r>
            <a:r>
              <a:rPr lang="el-GR" sz="2000" b="1" dirty="0" smtClean="0"/>
              <a:t>επίκεντρο</a:t>
            </a:r>
            <a:r>
              <a:rPr lang="el-GR" sz="2000" dirty="0" smtClean="0"/>
              <a:t> είναι ο </a:t>
            </a:r>
            <a:r>
              <a:rPr lang="el-GR" sz="2000" b="1" dirty="0" smtClean="0"/>
              <a:t>μαθητής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Σημαντικός ο ρόλος του εκπαιδευτικού για την </a:t>
            </a:r>
            <a:r>
              <a:rPr lang="el-GR" sz="2000" b="1" dirty="0" smtClean="0"/>
              <a:t>παιδαγωγική αξιοποίηση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l-GR" dirty="0"/>
          </a:p>
        </p:txBody>
      </p:sp>
      <p:pic>
        <p:nvPicPr>
          <p:cNvPr id="1026" name="Picture 2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059" y="5661247"/>
            <a:ext cx="1030368" cy="83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3999959" y="5258418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E-learning</a:t>
            </a:r>
            <a:endParaRPr lang="el-G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68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5676" y="428328"/>
            <a:ext cx="583264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Εκπαιδευτικό</a:t>
            </a:r>
            <a:r>
              <a:rPr lang="el-GR" sz="2800" b="1" dirty="0" smtClean="0"/>
              <a:t> </a:t>
            </a:r>
            <a:r>
              <a:rPr lang="el-GR" sz="2800" dirty="0" smtClean="0"/>
              <a:t>υλικό</a:t>
            </a:r>
            <a:endParaRPr lang="el-GR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706008" y="1116173"/>
            <a:ext cx="3731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/>
              <a:t>Σκοπός δημιουργίας υλικού</a:t>
            </a:r>
            <a:endParaRPr lang="el-GR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73070" y="1612178"/>
            <a:ext cx="7197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2060"/>
                </a:solidFill>
              </a:rPr>
              <a:t>Η διαμόρφωση και μετατροπή της βιβλιογραφικής επισκόπησης της μουσικής </a:t>
            </a:r>
            <a:r>
              <a:rPr lang="en-US" sz="2000" dirty="0" smtClean="0">
                <a:solidFill>
                  <a:srgbClr val="002060"/>
                </a:solidFill>
              </a:rPr>
              <a:t>Rock </a:t>
            </a:r>
            <a:r>
              <a:rPr lang="el-GR" sz="2000" dirty="0" smtClean="0">
                <a:solidFill>
                  <a:srgbClr val="002060"/>
                </a:solidFill>
              </a:rPr>
              <a:t>σε εξ αποστάσεως πολυμορφικό-</a:t>
            </a:r>
            <a:r>
              <a:rPr lang="el-GR" sz="2000" dirty="0" err="1" smtClean="0">
                <a:solidFill>
                  <a:srgbClr val="002060"/>
                </a:solidFill>
              </a:rPr>
              <a:t>πολυμεσικό</a:t>
            </a:r>
            <a:r>
              <a:rPr lang="el-GR" sz="2000" dirty="0" smtClean="0">
                <a:solidFill>
                  <a:srgbClr val="002060"/>
                </a:solidFill>
              </a:rPr>
              <a:t> εκπαιδευτικό υλικό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5856" y="3077466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/>
              <a:t>  Περιεχόμενο</a:t>
            </a:r>
            <a:r>
              <a:rPr lang="el-GR" sz="2400" dirty="0" smtClean="0"/>
              <a:t> </a:t>
            </a:r>
            <a:endParaRPr lang="el-GR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684714" y="3562573"/>
            <a:ext cx="79194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2060"/>
                </a:solidFill>
              </a:rPr>
              <a:t>Χρονολογική αναφορά ανά δεκαετία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2060"/>
                </a:solidFill>
              </a:rPr>
              <a:t>1</a:t>
            </a:r>
            <a:r>
              <a:rPr lang="el-GR" sz="2000" baseline="30000" dirty="0" smtClean="0">
                <a:solidFill>
                  <a:srgbClr val="002060"/>
                </a:solidFill>
              </a:rPr>
              <a:t>η</a:t>
            </a:r>
            <a:r>
              <a:rPr lang="el-GR" sz="2000" dirty="0" smtClean="0">
                <a:solidFill>
                  <a:srgbClr val="002060"/>
                </a:solidFill>
              </a:rPr>
              <a:t> Ενότητα –Γέννηση του </a:t>
            </a:r>
            <a:r>
              <a:rPr lang="en-US" sz="2000" dirty="0" smtClean="0">
                <a:solidFill>
                  <a:srgbClr val="002060"/>
                </a:solidFill>
              </a:rPr>
              <a:t>Rock </a:t>
            </a:r>
            <a:r>
              <a:rPr lang="el-GR" sz="2000" dirty="0" smtClean="0">
                <a:solidFill>
                  <a:srgbClr val="002060"/>
                </a:solidFill>
              </a:rPr>
              <a:t>- </a:t>
            </a:r>
            <a:r>
              <a:rPr lang="en-US" sz="2000" dirty="0" smtClean="0">
                <a:solidFill>
                  <a:srgbClr val="002060"/>
                </a:solidFill>
              </a:rPr>
              <a:t>50</a:t>
            </a:r>
            <a:r>
              <a:rPr lang="el-GR" sz="2000" dirty="0" smtClean="0">
                <a:solidFill>
                  <a:srgbClr val="002060"/>
                </a:solidFill>
              </a:rPr>
              <a:t>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2060"/>
                </a:solidFill>
              </a:rPr>
              <a:t>2</a:t>
            </a:r>
            <a:r>
              <a:rPr lang="el-GR" sz="2000" baseline="30000" dirty="0" smtClean="0">
                <a:solidFill>
                  <a:srgbClr val="002060"/>
                </a:solidFill>
              </a:rPr>
              <a:t>η</a:t>
            </a:r>
            <a:r>
              <a:rPr lang="el-GR" sz="2000" dirty="0" smtClean="0">
                <a:solidFill>
                  <a:srgbClr val="002060"/>
                </a:solidFill>
              </a:rPr>
              <a:t> Ενότητα-Παγκόσμια εξέλιξη του </a:t>
            </a:r>
            <a:r>
              <a:rPr lang="en-US" sz="2000" dirty="0" smtClean="0">
                <a:solidFill>
                  <a:srgbClr val="002060"/>
                </a:solidFill>
              </a:rPr>
              <a:t>Rock</a:t>
            </a:r>
            <a:r>
              <a:rPr lang="el-GR" sz="2000" dirty="0" smtClean="0">
                <a:solidFill>
                  <a:srgbClr val="002060"/>
                </a:solidFill>
              </a:rPr>
              <a:t> -60ς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2060"/>
                </a:solidFill>
              </a:rPr>
              <a:t>3</a:t>
            </a:r>
            <a:r>
              <a:rPr lang="el-GR" sz="2000" baseline="30000" dirty="0" smtClean="0">
                <a:solidFill>
                  <a:srgbClr val="002060"/>
                </a:solidFill>
              </a:rPr>
              <a:t>η</a:t>
            </a:r>
            <a:r>
              <a:rPr lang="el-GR" sz="2000" dirty="0" smtClean="0">
                <a:solidFill>
                  <a:srgbClr val="002060"/>
                </a:solidFill>
              </a:rPr>
              <a:t> Ενότητα-Μετάλλαξη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l-GR" sz="2000" dirty="0" smtClean="0">
                <a:solidFill>
                  <a:srgbClr val="002060"/>
                </a:solidFill>
              </a:rPr>
              <a:t>του </a:t>
            </a:r>
            <a:r>
              <a:rPr lang="en-US" sz="2000" dirty="0" smtClean="0">
                <a:solidFill>
                  <a:srgbClr val="002060"/>
                </a:solidFill>
              </a:rPr>
              <a:t>Rock</a:t>
            </a:r>
            <a:r>
              <a:rPr lang="el-GR" sz="2000" dirty="0" smtClean="0">
                <a:solidFill>
                  <a:srgbClr val="002060"/>
                </a:solidFill>
              </a:rPr>
              <a:t> -70ς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2060"/>
                </a:solidFill>
              </a:rPr>
              <a:t>4</a:t>
            </a:r>
            <a:r>
              <a:rPr lang="el-GR" sz="2000" baseline="30000" dirty="0" smtClean="0">
                <a:solidFill>
                  <a:srgbClr val="002060"/>
                </a:solidFill>
              </a:rPr>
              <a:t>η</a:t>
            </a:r>
            <a:r>
              <a:rPr lang="el-GR" sz="2000" dirty="0" smtClean="0">
                <a:solidFill>
                  <a:srgbClr val="002060"/>
                </a:solidFill>
              </a:rPr>
              <a:t> Ενότητα-Ελληνικό </a:t>
            </a:r>
            <a:r>
              <a:rPr lang="en-US" sz="2000" dirty="0" smtClean="0">
                <a:solidFill>
                  <a:srgbClr val="002060"/>
                </a:solidFill>
              </a:rPr>
              <a:t>Rock –</a:t>
            </a:r>
            <a:r>
              <a:rPr lang="el-GR" sz="2000" dirty="0" smtClean="0">
                <a:solidFill>
                  <a:srgbClr val="002060"/>
                </a:solidFill>
              </a:rPr>
              <a:t>δημιουργία και εξέλιξη</a:t>
            </a:r>
            <a:endParaRPr lang="en-US" sz="20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575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5676" y="428328"/>
            <a:ext cx="583264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Εκπαιδευτικό υλικό</a:t>
            </a:r>
            <a:endParaRPr lang="el-GR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981237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 smtClean="0"/>
              <a:t>Η </a:t>
            </a:r>
            <a:r>
              <a:rPr lang="el-GR" sz="2000" b="1" dirty="0" smtClean="0"/>
              <a:t>γέφυρα</a:t>
            </a:r>
            <a:r>
              <a:rPr lang="el-GR" sz="2000" dirty="0" smtClean="0"/>
              <a:t> που ενώνει εκπαιδευτικό και μαθητή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 smtClean="0"/>
              <a:t>Βασικός μοχλός της διδακτικής διαδικασίας στην </a:t>
            </a:r>
            <a:r>
              <a:rPr lang="el-GR" sz="2000" dirty="0" err="1" smtClean="0"/>
              <a:t>εξΑΕ</a:t>
            </a:r>
            <a:endParaRPr lang="el-GR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 smtClean="0"/>
              <a:t>Καλλιεργεί την </a:t>
            </a:r>
            <a:r>
              <a:rPr lang="el-GR" sz="2000" b="1" dirty="0" smtClean="0"/>
              <a:t>αυτονομία</a:t>
            </a:r>
            <a:r>
              <a:rPr lang="el-GR" sz="2000" dirty="0" smtClean="0"/>
              <a:t> την </a:t>
            </a:r>
            <a:r>
              <a:rPr lang="el-GR" sz="2000" b="1" dirty="0" smtClean="0"/>
              <a:t>αλληλεπίδραση</a:t>
            </a:r>
            <a:r>
              <a:rPr lang="el-GR" sz="2000" dirty="0" smtClean="0"/>
              <a:t> και τον </a:t>
            </a:r>
            <a:r>
              <a:rPr lang="el-GR" sz="2000" b="1" dirty="0" smtClean="0"/>
              <a:t>αυτοέλεγχο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 smtClean="0"/>
              <a:t>Ανατροφοδότηση, </a:t>
            </a:r>
            <a:r>
              <a:rPr lang="el-GR" sz="2000" dirty="0" err="1" smtClean="0"/>
              <a:t>διάδραση</a:t>
            </a:r>
            <a:r>
              <a:rPr lang="el-GR" sz="2000" dirty="0" smtClean="0"/>
              <a:t>,  </a:t>
            </a:r>
            <a:r>
              <a:rPr lang="el-GR" sz="2000" dirty="0" err="1" smtClean="0"/>
              <a:t>αναστοχασμός</a:t>
            </a:r>
            <a:r>
              <a:rPr lang="el-GR" sz="2000" dirty="0" smtClean="0"/>
              <a:t>, </a:t>
            </a:r>
            <a:r>
              <a:rPr lang="el-GR" sz="2000" dirty="0" err="1" smtClean="0"/>
              <a:t>αυτοαξιολόγηση</a:t>
            </a:r>
            <a:endParaRPr lang="el-GR" sz="2000" dirty="0"/>
          </a:p>
        </p:txBody>
      </p:sp>
      <p:graphicFrame>
        <p:nvGraphicFramePr>
          <p:cNvPr id="8" name="Διάγραμμα 7"/>
          <p:cNvGraphicFramePr/>
          <p:nvPr>
            <p:extLst>
              <p:ext uri="{D42A27DB-BD31-4B8C-83A1-F6EECF244321}">
                <p14:modId xmlns:p14="http://schemas.microsoft.com/office/powerpoint/2010/main" val="1692209807"/>
              </p:ext>
            </p:extLst>
          </p:nvPr>
        </p:nvGraphicFramePr>
        <p:xfrm>
          <a:off x="1043608" y="3135744"/>
          <a:ext cx="655272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90500" y="6091137"/>
            <a:ext cx="5148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Αλληλεπίδραση-</a:t>
            </a:r>
            <a:r>
              <a:rPr lang="el-GR" dirty="0" err="1" smtClean="0"/>
              <a:t>Διάδραση</a:t>
            </a:r>
            <a:r>
              <a:rPr lang="el-GR" dirty="0" smtClean="0"/>
              <a:t>-</a:t>
            </a:r>
            <a:r>
              <a:rPr lang="el-GR" dirty="0" err="1" smtClean="0"/>
              <a:t>Αυτοαξιολόγηση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079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28328"/>
            <a:ext cx="8064896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Βασικές αρχές Δημιουργίας Εκπαιδευτικού υλικού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179965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Α</a:t>
            </a:r>
            <a:r>
              <a:rPr lang="el-GR" sz="2400" dirty="0" smtClean="0"/>
              <a:t>ρχές </a:t>
            </a:r>
            <a:r>
              <a:rPr lang="el-GR" sz="2400" b="1" dirty="0" err="1"/>
              <a:t>Πολυμεσικής</a:t>
            </a:r>
            <a:r>
              <a:rPr lang="el-GR" sz="2400" b="1" dirty="0"/>
              <a:t> μάθησης</a:t>
            </a:r>
            <a:r>
              <a:rPr lang="el-GR" sz="2400" dirty="0"/>
              <a:t> του </a:t>
            </a:r>
            <a:r>
              <a:rPr lang="el-GR" sz="2400" b="1" dirty="0" err="1"/>
              <a:t>Richard</a:t>
            </a:r>
            <a:r>
              <a:rPr lang="el-GR" sz="2400" b="1" dirty="0"/>
              <a:t> </a:t>
            </a:r>
            <a:r>
              <a:rPr lang="el-GR" sz="2400" b="1" dirty="0" err="1" smtClean="0"/>
              <a:t>Mayer</a:t>
            </a:r>
            <a:r>
              <a:rPr lang="el-GR" sz="2400" b="1" dirty="0" smtClean="0"/>
              <a:t> </a:t>
            </a:r>
            <a:endParaRPr lang="el-GR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916832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Αρχή της </a:t>
            </a:r>
            <a:r>
              <a:rPr lang="el-GR" sz="2000" b="1" dirty="0" smtClean="0"/>
              <a:t>Κατάτμησης</a:t>
            </a:r>
            <a:r>
              <a:rPr lang="el-GR" sz="2000" dirty="0" smtClean="0"/>
              <a:t>, </a:t>
            </a:r>
            <a:r>
              <a:rPr lang="el-GR" sz="2000" b="1" dirty="0"/>
              <a:t>Χωρικής</a:t>
            </a:r>
            <a:r>
              <a:rPr lang="el-GR" sz="2000" dirty="0" smtClean="0"/>
              <a:t> και </a:t>
            </a:r>
            <a:r>
              <a:rPr lang="el-GR" sz="2000" b="1" dirty="0"/>
              <a:t>Χρονικής Συνάφειας</a:t>
            </a:r>
            <a:r>
              <a:rPr lang="el-GR" sz="2000" dirty="0" smtClean="0"/>
              <a:t>,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Αρχή </a:t>
            </a:r>
            <a:r>
              <a:rPr lang="el-GR" sz="2000" b="1" dirty="0"/>
              <a:t>Πλεονασμού</a:t>
            </a:r>
            <a:r>
              <a:rPr lang="el-GR" sz="2000" dirty="0" smtClean="0"/>
              <a:t>, </a:t>
            </a:r>
            <a:r>
              <a:rPr lang="el-GR" sz="2000" b="1" dirty="0" err="1"/>
              <a:t>Τροπικότητας</a:t>
            </a:r>
            <a:r>
              <a:rPr lang="el-GR" sz="2000" dirty="0" smtClean="0"/>
              <a:t>, </a:t>
            </a:r>
            <a:r>
              <a:rPr lang="el-GR" sz="2000" b="1" dirty="0" smtClean="0"/>
              <a:t>Προπαίδευσης, Σηματοδότησης</a:t>
            </a:r>
            <a:r>
              <a:rPr lang="el-GR" sz="2000" b="1" dirty="0"/>
              <a:t>, </a:t>
            </a:r>
            <a:r>
              <a:rPr lang="el-GR" sz="2000" b="1" dirty="0" smtClean="0"/>
              <a:t>Συνοχής ,</a:t>
            </a:r>
            <a:r>
              <a:rPr lang="el-GR" sz="2000" b="1" dirty="0" err="1" smtClean="0"/>
              <a:t>Πολυμεσική</a:t>
            </a:r>
            <a:r>
              <a:rPr lang="el-GR" sz="2000" b="1" dirty="0" smtClean="0"/>
              <a:t> Αρχή</a:t>
            </a:r>
            <a:r>
              <a:rPr lang="en-US" sz="2000" b="1" dirty="0" smtClean="0"/>
              <a:t> </a:t>
            </a:r>
            <a:endParaRPr lang="el-G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Αρχή</a:t>
            </a:r>
            <a:r>
              <a:rPr lang="el-GR" sz="2000" b="1" dirty="0" smtClean="0"/>
              <a:t> </a:t>
            </a:r>
            <a:r>
              <a:rPr lang="el-GR" sz="2000" b="1" dirty="0"/>
              <a:t>Προσωποποίησης, Φωνής, Εικόνας</a:t>
            </a:r>
          </a:p>
        </p:txBody>
      </p:sp>
      <p:graphicFrame>
        <p:nvGraphicFramePr>
          <p:cNvPr id="10" name="Διάγραμμα 9"/>
          <p:cNvGraphicFramePr/>
          <p:nvPr>
            <p:extLst>
              <p:ext uri="{D42A27DB-BD31-4B8C-83A1-F6EECF244321}">
                <p14:modId xmlns:p14="http://schemas.microsoft.com/office/powerpoint/2010/main" val="3884692152"/>
              </p:ext>
            </p:extLst>
          </p:nvPr>
        </p:nvGraphicFramePr>
        <p:xfrm>
          <a:off x="1322639" y="4077072"/>
          <a:ext cx="6498722" cy="2328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388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9692" y="548680"/>
            <a:ext cx="5088211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Ευχαριστίες</a:t>
            </a:r>
            <a:endParaRPr lang="el-G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1370094"/>
            <a:ext cx="61206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solidFill>
                  <a:srgbClr val="002060"/>
                </a:solidFill>
              </a:rPr>
              <a:t>              Ευχαριστώ ιδιαίτερα</a:t>
            </a:r>
          </a:p>
          <a:p>
            <a:endParaRPr lang="el-GR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τ</a:t>
            </a:r>
            <a:r>
              <a:rPr lang="el-GR" sz="2000" b="1" dirty="0" smtClean="0"/>
              <a:t>ην οικογένειά μου</a:t>
            </a:r>
            <a:endParaRPr lang="en-US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τ</a:t>
            </a:r>
            <a:r>
              <a:rPr lang="el-GR" sz="2000" b="1" dirty="0" smtClean="0"/>
              <a:t>ους συμφοιτητές μου</a:t>
            </a:r>
            <a:endParaRPr lang="en-US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τ</a:t>
            </a:r>
            <a:r>
              <a:rPr lang="el-GR" sz="2000" b="1" dirty="0" smtClean="0"/>
              <a:t>ους καθηγητές μου</a:t>
            </a:r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smtClean="0"/>
              <a:t>την υποστηρικτική ομάδα του ΕΔΙΒΕΑ</a:t>
            </a:r>
            <a:endParaRPr lang="en-US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smtClean="0"/>
              <a:t>την επιτροπή κρίσης της Δ.Ε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smtClean="0"/>
              <a:t> τον κύριο Παναγιώτη Αναστασιάδη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903" y="0"/>
            <a:ext cx="22293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0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28328"/>
            <a:ext cx="8064896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Σχεδιασμός Εκπαιδευτικού υλικού</a:t>
            </a:r>
            <a:endParaRPr lang="el-GR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969205"/>
            <a:ext cx="6696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Πλατφόρμα </a:t>
            </a:r>
            <a:r>
              <a:rPr lang="en-US" sz="2000" b="1" dirty="0"/>
              <a:t>Learning Management System</a:t>
            </a:r>
            <a:r>
              <a:rPr lang="el-GR" sz="2000" b="1" dirty="0"/>
              <a:t> (</a:t>
            </a:r>
            <a:r>
              <a:rPr lang="en-US" sz="2000" b="1" dirty="0"/>
              <a:t>L</a:t>
            </a:r>
            <a:r>
              <a:rPr lang="el-GR" sz="2000" b="1" dirty="0"/>
              <a:t>.</a:t>
            </a:r>
            <a:r>
              <a:rPr lang="en-US" sz="2000" b="1" dirty="0"/>
              <a:t>M</a:t>
            </a:r>
            <a:r>
              <a:rPr lang="el-GR" sz="2000" b="1" dirty="0"/>
              <a:t>.</a:t>
            </a:r>
            <a:r>
              <a:rPr lang="en-US" sz="2000" b="1" dirty="0"/>
              <a:t>S</a:t>
            </a:r>
            <a:r>
              <a:rPr lang="el-GR" sz="2000" b="1" dirty="0"/>
              <a:t>)</a:t>
            </a:r>
            <a:r>
              <a:rPr lang="el-GR" sz="2000" dirty="0"/>
              <a:t> του </a:t>
            </a:r>
            <a:r>
              <a:rPr lang="en-US" sz="2000" b="1" dirty="0" err="1" smtClean="0"/>
              <a:t>Chamilo</a:t>
            </a:r>
            <a:endParaRPr lang="el-G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Τίτλος μαθήματος </a:t>
            </a:r>
            <a:r>
              <a:rPr lang="en-US" sz="2000" b="1" dirty="0" smtClean="0"/>
              <a:t>: </a:t>
            </a:r>
            <a:r>
              <a:rPr lang="el-GR" sz="2000" b="1" dirty="0" smtClean="0"/>
              <a:t>Μουσική </a:t>
            </a:r>
            <a:r>
              <a:rPr lang="en-US" sz="2000" b="1" dirty="0" smtClean="0"/>
              <a:t>Rock</a:t>
            </a:r>
            <a:endParaRPr lang="el-G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b="1" dirty="0" smtClean="0">
                <a:hlinkClick r:id="rId2"/>
              </a:rPr>
              <a:t>http://chamilo.datacenter.uoc.gr/metchamilo/courses/MOYSIKHROCK/index.php</a:t>
            </a: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Ανοικτού </a:t>
            </a:r>
            <a:r>
              <a:rPr lang="el-GR" sz="2000" dirty="0" smtClean="0"/>
              <a:t>τύπου λογισμικό </a:t>
            </a:r>
            <a:r>
              <a:rPr lang="en-US" sz="2000" b="1" dirty="0" smtClean="0"/>
              <a:t>H5p </a:t>
            </a:r>
            <a:r>
              <a:rPr lang="el-GR" sz="2000" dirty="0" smtClean="0"/>
              <a:t>, χρήση </a:t>
            </a:r>
            <a:r>
              <a:rPr lang="en-US" sz="2000" b="1" dirty="0" smtClean="0"/>
              <a:t>Course</a:t>
            </a:r>
            <a:r>
              <a:rPr lang="el-GR" sz="2000" b="1" dirty="0" smtClean="0"/>
              <a:t> </a:t>
            </a:r>
            <a:r>
              <a:rPr lang="en-US" sz="2000" b="1" dirty="0" smtClean="0"/>
              <a:t>Presentation</a:t>
            </a:r>
            <a:endParaRPr lang="el-GR" sz="2000" b="1" dirty="0"/>
          </a:p>
        </p:txBody>
      </p:sp>
      <p:pic>
        <p:nvPicPr>
          <p:cNvPr id="8" name="Εικόνα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3831527"/>
            <a:ext cx="5472608" cy="2351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065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Δείγμα Εκπαιδευτικού υλικού (1/4)</a:t>
            </a:r>
            <a:endParaRPr lang="el-G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355" y="956147"/>
            <a:ext cx="5040560" cy="279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92" y="3922790"/>
            <a:ext cx="5059924" cy="280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72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Δείγμα Εκπαιδευτικού υλικού (2/4)</a:t>
            </a:r>
            <a:endParaRPr lang="el-G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157" y="976610"/>
            <a:ext cx="5040000" cy="265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79" y="3693861"/>
            <a:ext cx="5040000" cy="270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960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Δείγμα Εκπαιδευτικού υλικού (3/4)</a:t>
            </a:r>
            <a:endParaRPr lang="el-GR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887149"/>
            <a:ext cx="5184576" cy="2756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707" y="3720927"/>
            <a:ext cx="5143301" cy="274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3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Δείγμα Εκπαιδευτικού υλικού (4/4)</a:t>
            </a:r>
            <a:endParaRPr lang="el-G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285" y="3735285"/>
            <a:ext cx="5441429" cy="289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4" y="993944"/>
            <a:ext cx="5112569" cy="264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28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Μεθοδολογία της έρευνας</a:t>
            </a:r>
            <a:r>
              <a:rPr lang="en-US" sz="2800" dirty="0" smtClean="0"/>
              <a:t>  (1/3)</a:t>
            </a:r>
            <a:endParaRPr lang="el-GR" sz="2800" dirty="0"/>
          </a:p>
        </p:txBody>
      </p:sp>
      <p:sp>
        <p:nvSpPr>
          <p:cNvPr id="4" name="Διάγραμμα ροής: Διεργασία 3"/>
          <p:cNvSpPr/>
          <p:nvPr/>
        </p:nvSpPr>
        <p:spPr>
          <a:xfrm>
            <a:off x="4524426" y="1642912"/>
            <a:ext cx="45719" cy="453650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2951820" y="1014744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solidFill>
                  <a:srgbClr val="002060"/>
                </a:solidFill>
              </a:rPr>
              <a:t>ΣΚΟΠΟΣ ΤΗΣ ΕΡΕΥΝΑΣ</a:t>
            </a:r>
            <a:endParaRPr lang="el-GR" sz="24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082" y="1700808"/>
            <a:ext cx="360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 smtClean="0">
                <a:solidFill>
                  <a:srgbClr val="002060"/>
                </a:solidFill>
              </a:rPr>
              <a:t>Διερεύνηση απόψεων και γνώσεων της ομάδας μαθητών για την </a:t>
            </a:r>
            <a:r>
              <a:rPr lang="en-US" sz="2000" b="1" dirty="0" smtClean="0">
                <a:solidFill>
                  <a:srgbClr val="002060"/>
                </a:solidFill>
              </a:rPr>
              <a:t>Rock </a:t>
            </a:r>
            <a:r>
              <a:rPr lang="el-GR" sz="2000" b="1" dirty="0" smtClean="0">
                <a:solidFill>
                  <a:srgbClr val="002060"/>
                </a:solidFill>
              </a:rPr>
              <a:t>μουσική πριν και μετά την μελέτη του Ε.Υ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 smtClean="0">
                <a:solidFill>
                  <a:srgbClr val="002060"/>
                </a:solidFill>
              </a:rPr>
              <a:t>Αποτίμηση της χρησιμότητας και αποτελεσματικότητας του Ε.Υ που δημιουργήθηκε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2040" y="1740043"/>
            <a:ext cx="35283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 smtClean="0">
                <a:solidFill>
                  <a:srgbClr val="002060"/>
                </a:solidFill>
              </a:rPr>
              <a:t>Αξιολόγηση και αποτίμηση του Ε.Υ από την κριτική ομάδα των εκπαιδευτικών  σύμφωνα με τις αρχές του </a:t>
            </a:r>
            <a:r>
              <a:rPr lang="en-US" sz="2000" b="1" dirty="0" smtClean="0">
                <a:solidFill>
                  <a:srgbClr val="002060"/>
                </a:solidFill>
              </a:rPr>
              <a:t>Richard Mayer</a:t>
            </a:r>
            <a:endParaRPr lang="el-G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01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Μεθοδολογία της έρευνας</a:t>
            </a:r>
            <a:r>
              <a:rPr lang="en-US" sz="2800" dirty="0" smtClean="0"/>
              <a:t> (2/3)</a:t>
            </a:r>
            <a:endParaRPr lang="el-GR" sz="2800" dirty="0"/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3450269502"/>
              </p:ext>
            </p:extLst>
          </p:nvPr>
        </p:nvGraphicFramePr>
        <p:xfrm>
          <a:off x="30415" y="1412776"/>
          <a:ext cx="46805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Πίνακας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434745"/>
              </p:ext>
            </p:extLst>
          </p:nvPr>
        </p:nvGraphicFramePr>
        <p:xfrm>
          <a:off x="4283968" y="2420888"/>
          <a:ext cx="4536505" cy="2952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7301"/>
                <a:gridCol w="907301"/>
                <a:gridCol w="907301"/>
                <a:gridCol w="907301"/>
                <a:gridCol w="907301"/>
              </a:tblGrid>
              <a:tr h="843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Κωδικός μαθητή</a:t>
                      </a:r>
                      <a:endParaRPr lang="el-G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Ηλικία</a:t>
                      </a:r>
                      <a:endParaRPr lang="el-G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Γνώση Αγγλικής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Χρήση Η/Υ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Σχολική τάξη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7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m120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18</a:t>
                      </a:r>
                      <a:endParaRPr lang="el-G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Β1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7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m220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18</a:t>
                      </a:r>
                      <a:endParaRPr lang="el-G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Β1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7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m320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18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Β2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7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</a:t>
                      </a:r>
                      <a:r>
                        <a:rPr lang="el-GR" sz="1200">
                          <a:effectLst/>
                        </a:rPr>
                        <a:t>4</a:t>
                      </a:r>
                      <a:r>
                        <a:rPr lang="en-US" sz="1200">
                          <a:effectLst/>
                        </a:rPr>
                        <a:t>20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18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Β3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7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</a:t>
                      </a:r>
                      <a:r>
                        <a:rPr lang="el-GR" sz="1200">
                          <a:effectLst/>
                        </a:rPr>
                        <a:t>5</a:t>
                      </a:r>
                      <a:r>
                        <a:rPr lang="en-US" sz="1200">
                          <a:effectLst/>
                        </a:rPr>
                        <a:t>20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18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Πολύ καλή</a:t>
                      </a:r>
                      <a:endParaRPr lang="el-GR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Β3</a:t>
                      </a:r>
                      <a:endParaRPr lang="el-G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Διάγραμμα ροής: Διεργασία 3"/>
          <p:cNvSpPr/>
          <p:nvPr/>
        </p:nvSpPr>
        <p:spPr>
          <a:xfrm>
            <a:off x="4094232" y="1484784"/>
            <a:ext cx="45719" cy="496855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850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Μεθοδολογία της έρευνας</a:t>
            </a:r>
            <a:r>
              <a:rPr lang="en-US" sz="2800" dirty="0" smtClean="0"/>
              <a:t> (3/3)</a:t>
            </a:r>
            <a:endParaRPr lang="el-GR" sz="2800" dirty="0"/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3864839303"/>
              </p:ext>
            </p:extLst>
          </p:nvPr>
        </p:nvGraphicFramePr>
        <p:xfrm>
          <a:off x="5230" y="1124744"/>
          <a:ext cx="46805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aphicFrame>
        <p:nvGraphicFramePr>
          <p:cNvPr id="11" name="Γράφημα 10"/>
          <p:cNvGraphicFramePr/>
          <p:nvPr>
            <p:extLst>
              <p:ext uri="{D42A27DB-BD31-4B8C-83A1-F6EECF244321}">
                <p14:modId xmlns:p14="http://schemas.microsoft.com/office/powerpoint/2010/main" val="613795016"/>
              </p:ext>
            </p:extLst>
          </p:nvPr>
        </p:nvGraphicFramePr>
        <p:xfrm>
          <a:off x="5004048" y="1484784"/>
          <a:ext cx="3491199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Γράφημα 11"/>
          <p:cNvGraphicFramePr/>
          <p:nvPr>
            <p:extLst>
              <p:ext uri="{D42A27DB-BD31-4B8C-83A1-F6EECF244321}">
                <p14:modId xmlns:p14="http://schemas.microsoft.com/office/powerpoint/2010/main" val="4086133146"/>
              </p:ext>
            </p:extLst>
          </p:nvPr>
        </p:nvGraphicFramePr>
        <p:xfrm>
          <a:off x="5004048" y="4221088"/>
          <a:ext cx="352839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48738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Αποτελέσματα κύρια ευρήματα</a:t>
            </a:r>
            <a:r>
              <a:rPr lang="en-US" sz="2800" dirty="0" smtClean="0"/>
              <a:t> (1/8)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935595" y="2245514"/>
            <a:ext cx="7272808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1</a:t>
            </a:r>
            <a:r>
              <a:rPr lang="el-GR" sz="2000" b="1" baseline="30000" dirty="0" smtClean="0"/>
              <a:t>ος</a:t>
            </a:r>
            <a:r>
              <a:rPr lang="el-GR" sz="2000" b="1" dirty="0" smtClean="0"/>
              <a:t>  άξονας- γνώσεις προέλευσης </a:t>
            </a:r>
            <a:r>
              <a:rPr lang="en-US" sz="2000" b="1" dirty="0" smtClean="0"/>
              <a:t>Rock and Roll, Rock groups, Rock singers</a:t>
            </a:r>
            <a:endParaRPr lang="el-GR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53822" y="2996952"/>
            <a:ext cx="784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ελάχιστες</a:t>
            </a:r>
            <a:r>
              <a:rPr lang="el-GR" sz="2000" dirty="0" smtClean="0"/>
              <a:t> γνώσεις για το </a:t>
            </a:r>
            <a:r>
              <a:rPr lang="en-US" sz="2000" dirty="0" smtClean="0"/>
              <a:t>Rock and Roll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απλή αναφορά </a:t>
            </a:r>
            <a:r>
              <a:rPr lang="el-GR" sz="2000" dirty="0" smtClean="0"/>
              <a:t>για </a:t>
            </a:r>
            <a:r>
              <a:rPr lang="en-US" sz="2000" dirty="0" smtClean="0"/>
              <a:t>Elvis Presley, Bob Dylan, Beatles, Rolling Stones, Deep Purple, Led Zeppelin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έλλειψη γνώσης </a:t>
            </a:r>
            <a:r>
              <a:rPr lang="el-GR" sz="2000" dirty="0" smtClean="0"/>
              <a:t>για </a:t>
            </a:r>
            <a:r>
              <a:rPr lang="en-US" sz="2000" dirty="0" smtClean="0"/>
              <a:t>Punk Rock</a:t>
            </a:r>
            <a:r>
              <a:rPr lang="el-GR" sz="2000" dirty="0" smtClean="0"/>
              <a:t> 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σχετικές γνώσεις </a:t>
            </a:r>
            <a:r>
              <a:rPr lang="el-GR" sz="2000" dirty="0" smtClean="0"/>
              <a:t>για </a:t>
            </a:r>
            <a:r>
              <a:rPr lang="en-US" sz="2000" dirty="0" smtClean="0"/>
              <a:t>Alternative Rock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/>
              <a:t>έ</a:t>
            </a:r>
            <a:r>
              <a:rPr lang="el-GR" sz="2000" b="1" dirty="0" smtClean="0"/>
              <a:t>λλειψη γνώσης </a:t>
            </a:r>
            <a:r>
              <a:rPr lang="el-GR" sz="2000" dirty="0" smtClean="0"/>
              <a:t>για </a:t>
            </a:r>
            <a:r>
              <a:rPr lang="en-US" sz="2000" dirty="0" smtClean="0"/>
              <a:t>Rock singers</a:t>
            </a:r>
            <a:endParaRPr lang="el-GR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47564" y="1045185"/>
            <a:ext cx="7848871" cy="1015663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                                       </a:t>
            </a:r>
            <a:r>
              <a:rPr lang="en-US" sz="2000" b="1" dirty="0" smtClean="0"/>
              <a:t>1o </a:t>
            </a:r>
            <a:r>
              <a:rPr lang="el-GR" sz="2000" b="1" dirty="0"/>
              <a:t>Ερευνητικό ερώτημα</a:t>
            </a:r>
          </a:p>
          <a:p>
            <a:pPr lvl="0"/>
            <a:r>
              <a:rPr lang="el-GR" sz="2000" dirty="0" smtClean="0"/>
              <a:t>Ποιες </a:t>
            </a:r>
            <a:r>
              <a:rPr lang="el-GR" sz="2000" dirty="0"/>
              <a:t>οι </a:t>
            </a:r>
            <a:r>
              <a:rPr lang="el-GR" sz="2000" b="1" dirty="0"/>
              <a:t>γνώσεις</a:t>
            </a:r>
            <a:r>
              <a:rPr lang="el-GR" sz="2000" dirty="0"/>
              <a:t> και οι </a:t>
            </a:r>
            <a:r>
              <a:rPr lang="el-GR" sz="2000" b="1" dirty="0"/>
              <a:t>απόψεις</a:t>
            </a:r>
            <a:r>
              <a:rPr lang="el-GR" sz="2000" dirty="0"/>
              <a:t> των μαθητών για την δημιουργία και την εξέλιξη της </a:t>
            </a:r>
            <a:r>
              <a:rPr lang="en-US" sz="2000" b="1" dirty="0"/>
              <a:t>Rock</a:t>
            </a:r>
            <a:r>
              <a:rPr lang="el-GR" sz="2000" dirty="0"/>
              <a:t> μουσικής </a:t>
            </a:r>
            <a:r>
              <a:rPr lang="el-GR" sz="2000" b="1" dirty="0"/>
              <a:t>πριν</a:t>
            </a:r>
            <a:r>
              <a:rPr lang="el-GR" sz="2000" dirty="0"/>
              <a:t> από την μελέτη του Ε.Υ;</a:t>
            </a:r>
          </a:p>
        </p:txBody>
      </p:sp>
    </p:spTree>
    <p:extLst>
      <p:ext uri="{BB962C8B-B14F-4D97-AF65-F5344CB8AC3E}">
        <p14:creationId xmlns:p14="http://schemas.microsoft.com/office/powerpoint/2010/main" val="170219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Αποτελέσματα κύρια ευρήματα </a:t>
            </a:r>
            <a:r>
              <a:rPr lang="en-US" sz="2800" dirty="0" smtClean="0"/>
              <a:t>(2/8)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1052736"/>
            <a:ext cx="7630276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2</a:t>
            </a:r>
            <a:r>
              <a:rPr lang="el-GR" sz="2000" b="1" baseline="30000" dirty="0" err="1" smtClean="0"/>
              <a:t>ος</a:t>
            </a:r>
            <a:r>
              <a:rPr lang="el-GR" sz="2000" b="1" dirty="0" smtClean="0"/>
              <a:t>  άξονας- γνώσεις </a:t>
            </a:r>
            <a:r>
              <a:rPr lang="en-US" sz="2000" b="1" dirty="0" smtClean="0"/>
              <a:t> </a:t>
            </a:r>
            <a:r>
              <a:rPr lang="el-GR" sz="2000" b="1" dirty="0" smtClean="0"/>
              <a:t>τραγουδιών </a:t>
            </a:r>
            <a:r>
              <a:rPr lang="en-US" sz="2000" b="1" dirty="0" smtClean="0"/>
              <a:t>Rock and Roll, Hard Rock ,Folk Rock,</a:t>
            </a:r>
            <a:r>
              <a:rPr lang="el-GR" sz="2000" b="1" dirty="0" smtClean="0"/>
              <a:t> </a:t>
            </a:r>
            <a:r>
              <a:rPr lang="en-US" sz="2000" b="1" dirty="0" smtClean="0"/>
              <a:t>Punk Rock, Heavy Metal ,Alternative Rock </a:t>
            </a:r>
            <a:endParaRPr lang="el-GR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794323"/>
            <a:ext cx="74888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/>
              <a:t>γ</a:t>
            </a:r>
            <a:r>
              <a:rPr lang="el-GR" sz="2000" dirty="0" smtClean="0"/>
              <a:t>ενικά </a:t>
            </a:r>
            <a:r>
              <a:rPr lang="el-GR" sz="2000" b="1" dirty="0" smtClean="0"/>
              <a:t>ελλιπείς γνώσεις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απλή αναφορά  </a:t>
            </a:r>
            <a:r>
              <a:rPr lang="el-GR" sz="2000" dirty="0" smtClean="0"/>
              <a:t>κάποιων τραγουδιών σε όλα τα είδη του </a:t>
            </a:r>
            <a:r>
              <a:rPr lang="en-US" sz="2000" dirty="0" smtClean="0"/>
              <a:t>Rock</a:t>
            </a:r>
            <a:r>
              <a:rPr lang="el-GR" sz="2000" dirty="0" smtClean="0"/>
              <a:t> χωρίς γνώση τίτλων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Rock around the clock, Blowing in the wind, Smoke on the water,  Paranoid, Stairway to Heaven, Wind of Change</a:t>
            </a:r>
            <a:endParaRPr lang="el-G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57915" y="4367331"/>
            <a:ext cx="756084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r>
              <a:rPr lang="el-GR" sz="2000" b="1" baseline="30000" dirty="0" err="1" smtClean="0"/>
              <a:t>ος</a:t>
            </a:r>
            <a:r>
              <a:rPr lang="el-GR" sz="2000" b="1" dirty="0" smtClean="0"/>
              <a:t>  </a:t>
            </a:r>
            <a:r>
              <a:rPr lang="el-GR" sz="2000" b="1" dirty="0"/>
              <a:t>άξονας- γνώσεις </a:t>
            </a:r>
            <a:r>
              <a:rPr lang="en-US" sz="2000" b="1" dirty="0"/>
              <a:t> </a:t>
            </a:r>
            <a:r>
              <a:rPr lang="el-GR" sz="2000" b="1" dirty="0" smtClean="0"/>
              <a:t>σημαντικών γεγονότων συνδεδεμένων με τη </a:t>
            </a:r>
            <a:r>
              <a:rPr lang="en-US" sz="2000" b="1" dirty="0" smtClean="0"/>
              <a:t>Rock  </a:t>
            </a:r>
            <a:endParaRPr lang="el-GR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25012" y="5122395"/>
            <a:ext cx="7402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Απλή αναφορά </a:t>
            </a:r>
            <a:r>
              <a:rPr lang="el-GR" sz="2000" dirty="0" smtClean="0"/>
              <a:t>στην συναυλία του </a:t>
            </a:r>
            <a:r>
              <a:rPr lang="en-US" sz="2000" b="1" dirty="0" smtClean="0"/>
              <a:t>Woodstock</a:t>
            </a:r>
            <a:r>
              <a:rPr lang="en-US" sz="2000" dirty="0" smtClean="0"/>
              <a:t> </a:t>
            </a:r>
            <a:r>
              <a:rPr lang="el-GR" sz="2000" dirty="0" smtClean="0"/>
              <a:t> χωρίς γνώσεις της κοινωνικής και πολιτικής διάστασης του γεγονότος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3393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4096" y="548680"/>
            <a:ext cx="7015808" cy="47762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Σκοπός της Δ.Ε</a:t>
            </a:r>
            <a:endParaRPr lang="el-GR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1916832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117620" y="1412776"/>
            <a:ext cx="68323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000" dirty="0"/>
              <a:t>Η</a:t>
            </a:r>
            <a:r>
              <a:rPr lang="el-GR" sz="2000" dirty="0" smtClean="0"/>
              <a:t> </a:t>
            </a:r>
            <a:r>
              <a:rPr lang="el-GR" sz="2000" b="1" dirty="0"/>
              <a:t>δημιουργία</a:t>
            </a:r>
            <a:r>
              <a:rPr lang="el-GR" sz="2000" dirty="0"/>
              <a:t> εκπαιδευτικού υλικού με τη μέθοδο της εξ αποστάσεως εκπαίδευσης στο θέμα της μελέτης της ιστορικής εξέλιξης της </a:t>
            </a:r>
            <a:r>
              <a:rPr lang="en-US" sz="2000" b="1" dirty="0"/>
              <a:t>R</a:t>
            </a:r>
            <a:r>
              <a:rPr lang="en-US" sz="2000" b="1" dirty="0" smtClean="0"/>
              <a:t>ock</a:t>
            </a:r>
            <a:r>
              <a:rPr lang="el-GR" sz="2000" dirty="0" smtClean="0"/>
              <a:t> </a:t>
            </a:r>
            <a:r>
              <a:rPr lang="el-GR" sz="2000" dirty="0"/>
              <a:t>μουσικής, καθώς και την αμφίδρομη επιρροή της στις κοινωνικές και πολιτικές </a:t>
            </a:r>
            <a:r>
              <a:rPr lang="el-GR" sz="2000" dirty="0" smtClean="0"/>
              <a:t>εξελίξεις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000" dirty="0" smtClean="0"/>
              <a:t>Η </a:t>
            </a:r>
            <a:r>
              <a:rPr lang="el-GR" sz="2000" b="1" dirty="0" smtClean="0"/>
              <a:t>διερεύνηση</a:t>
            </a:r>
            <a:r>
              <a:rPr lang="el-GR" sz="2000" dirty="0" smtClean="0"/>
              <a:t> των γνώσεων των μαθητών για την </a:t>
            </a:r>
            <a:r>
              <a:rPr lang="en-US" sz="2000" dirty="0" smtClean="0"/>
              <a:t>Rock </a:t>
            </a:r>
            <a:r>
              <a:rPr lang="el-GR" sz="2000" dirty="0" smtClean="0"/>
              <a:t>μουσική πριν και μετά την δημιουργία του Ε.Υ.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000" dirty="0" smtClean="0"/>
              <a:t>Η </a:t>
            </a:r>
            <a:r>
              <a:rPr lang="el-GR" sz="2000" b="1" dirty="0" smtClean="0"/>
              <a:t>αποτίμηση</a:t>
            </a:r>
            <a:r>
              <a:rPr lang="el-GR" sz="2000" dirty="0" smtClean="0"/>
              <a:t> και </a:t>
            </a:r>
            <a:r>
              <a:rPr lang="el-GR" sz="2000" b="1" dirty="0" smtClean="0"/>
              <a:t>αξιολόγηση</a:t>
            </a:r>
            <a:r>
              <a:rPr lang="el-GR" sz="2000" dirty="0" smtClean="0"/>
              <a:t> του Ε.Υ από τους μαθητές του δείγματος της έρευνας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000" dirty="0" smtClean="0"/>
              <a:t>Η </a:t>
            </a:r>
            <a:r>
              <a:rPr lang="el-GR" sz="2000" b="1" dirty="0" smtClean="0"/>
              <a:t>αποτίμηση</a:t>
            </a:r>
            <a:r>
              <a:rPr lang="el-GR" sz="2000" dirty="0" smtClean="0"/>
              <a:t> και </a:t>
            </a:r>
            <a:r>
              <a:rPr lang="el-GR" sz="2000" b="1" dirty="0" smtClean="0"/>
              <a:t>αξιολόγηση</a:t>
            </a:r>
            <a:r>
              <a:rPr lang="el-GR" sz="2000" dirty="0" smtClean="0"/>
              <a:t> του Ε.Υ από κριτική ομάδα εκπαιδευτικών.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2666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Αποτελέσματα κύρια ευρήματα </a:t>
            </a:r>
            <a:r>
              <a:rPr lang="en-US" sz="2800" dirty="0" smtClean="0"/>
              <a:t> (3/8)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935596" y="1086900"/>
            <a:ext cx="7272808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4</a:t>
            </a:r>
            <a:r>
              <a:rPr lang="el-GR" sz="2000" b="1" baseline="30000" dirty="0" smtClean="0"/>
              <a:t>ος</a:t>
            </a:r>
            <a:r>
              <a:rPr lang="el-GR" sz="2000" b="1" dirty="0" smtClean="0"/>
              <a:t>  άξονας- γνώσεις  προέλευσης ελληνικού </a:t>
            </a:r>
            <a:r>
              <a:rPr lang="en-US" sz="2000" b="1" dirty="0"/>
              <a:t>R</a:t>
            </a:r>
            <a:r>
              <a:rPr lang="en-US" sz="2000" b="1" dirty="0" smtClean="0"/>
              <a:t>ock ,</a:t>
            </a:r>
            <a:r>
              <a:rPr lang="el-GR" sz="2000" b="1" dirty="0" smtClean="0"/>
              <a:t>ελληνικών </a:t>
            </a:r>
            <a:r>
              <a:rPr lang="en-US" sz="2000" b="1" dirty="0" smtClean="0"/>
              <a:t>Rock groups, </a:t>
            </a:r>
            <a:r>
              <a:rPr lang="el-GR" sz="2000" b="1" dirty="0" smtClean="0"/>
              <a:t>τραγουδιών </a:t>
            </a:r>
            <a:r>
              <a:rPr lang="en-US" sz="2000" b="1" dirty="0" smtClean="0"/>
              <a:t>, </a:t>
            </a:r>
            <a:r>
              <a:rPr lang="el-GR" sz="2000" b="1" dirty="0" smtClean="0"/>
              <a:t>σημαντικών </a:t>
            </a:r>
            <a:r>
              <a:rPr lang="en-US" sz="2000" b="1" dirty="0" smtClean="0"/>
              <a:t>Rock </a:t>
            </a:r>
            <a:r>
              <a:rPr lang="el-GR" sz="2000" b="1" dirty="0" smtClean="0"/>
              <a:t>καλλιτεχνών</a:t>
            </a:r>
            <a:r>
              <a:rPr lang="en-US" sz="2000" b="1" dirty="0" smtClean="0"/>
              <a:t> </a:t>
            </a:r>
            <a:endParaRPr lang="el-GR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08994" y="1772815"/>
            <a:ext cx="72728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/>
              <a:t>ε</a:t>
            </a:r>
            <a:r>
              <a:rPr lang="el-GR" sz="2000" b="1" dirty="0" smtClean="0"/>
              <a:t>λλιπείς γνώσεις </a:t>
            </a:r>
            <a:r>
              <a:rPr lang="el-GR" sz="2000" dirty="0" smtClean="0"/>
              <a:t>για την προέλευση του ελληνικού </a:t>
            </a:r>
            <a:r>
              <a:rPr lang="en-US" sz="2000" dirty="0" smtClean="0"/>
              <a:t>Rock</a:t>
            </a:r>
            <a:r>
              <a:rPr lang="el-GR" sz="2000" dirty="0" smtClean="0"/>
              <a:t> και την δημιουργία των πρώτων ελληνικών συγκροτημάτων</a:t>
            </a:r>
            <a:endParaRPr lang="en-US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αναφορά</a:t>
            </a:r>
            <a:r>
              <a:rPr lang="el-GR" sz="2000" dirty="0" smtClean="0"/>
              <a:t> σε Παπακωνσταντίνου</a:t>
            </a:r>
            <a:r>
              <a:rPr lang="en-US" sz="2000" dirty="0" smtClean="0"/>
              <a:t>,</a:t>
            </a:r>
            <a:r>
              <a:rPr lang="el-GR" sz="2000" dirty="0" smtClean="0"/>
              <a:t> Κατσιμίχα, Σιδηρόπουλο, Τουρνά, αναφορά σε κάποια τραγούδια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αναφορά</a:t>
            </a:r>
            <a:r>
              <a:rPr lang="el-GR" sz="2000" dirty="0" smtClean="0"/>
              <a:t> σε Τρύπες,</a:t>
            </a:r>
            <a:r>
              <a:rPr lang="en-US" sz="2000" dirty="0" smtClean="0"/>
              <a:t> </a:t>
            </a:r>
            <a:r>
              <a:rPr lang="el-GR" sz="2000" dirty="0" smtClean="0"/>
              <a:t>Ξύλινα σπαθιά και Πυξ Λαξ </a:t>
            </a:r>
            <a:endParaRPr lang="el-GR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954409" y="4181371"/>
            <a:ext cx="720080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5</a:t>
            </a:r>
            <a:r>
              <a:rPr lang="el-GR" sz="2000" b="1" baseline="30000" dirty="0" smtClean="0"/>
              <a:t>ος</a:t>
            </a:r>
            <a:r>
              <a:rPr lang="el-GR" sz="2000" b="1" dirty="0" smtClean="0"/>
              <a:t>  άξονας- απόψεις, προσδοκίες και κίνητρα  των μαθητών</a:t>
            </a:r>
            <a:endParaRPr lang="el-GR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6931" y="4596195"/>
            <a:ext cx="7610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έντονη επιθυμία </a:t>
            </a:r>
            <a:r>
              <a:rPr lang="el-GR" sz="2000" dirty="0" smtClean="0"/>
              <a:t>για την απόκτηση γνώσεων στο θέμα της </a:t>
            </a:r>
            <a:r>
              <a:rPr lang="en-US" sz="2000" dirty="0" smtClean="0"/>
              <a:t>Rock </a:t>
            </a:r>
            <a:r>
              <a:rPr lang="el-GR" sz="2000" dirty="0" smtClean="0"/>
              <a:t>μουσικής</a:t>
            </a:r>
            <a:endParaRPr lang="en-US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έκφραση αγωνίας </a:t>
            </a:r>
            <a:r>
              <a:rPr lang="el-GR" sz="2000" dirty="0" smtClean="0"/>
              <a:t>για τον τρόπο μετάδοσης του μαθήματος </a:t>
            </a:r>
            <a:endParaRPr lang="en-US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δισταγμός</a:t>
            </a:r>
            <a:r>
              <a:rPr lang="el-GR" sz="2000" dirty="0" smtClean="0"/>
              <a:t> για τους όρους  </a:t>
            </a:r>
            <a:r>
              <a:rPr lang="en-US" sz="2000" dirty="0" smtClean="0"/>
              <a:t>Heavy Metal, Punk Rock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9765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Αποτελέσματα κύρια ευρήματα</a:t>
            </a:r>
            <a:r>
              <a:rPr lang="en-US" sz="2800" dirty="0" smtClean="0"/>
              <a:t> (4/8)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935595" y="2359674"/>
            <a:ext cx="7272808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1</a:t>
            </a:r>
            <a:r>
              <a:rPr lang="el-GR" sz="2000" b="1" baseline="30000" dirty="0" smtClean="0"/>
              <a:t>ος</a:t>
            </a:r>
            <a:r>
              <a:rPr lang="el-GR" sz="2000" b="1" dirty="0" smtClean="0"/>
              <a:t>  άξονας- γνώσεις προέλευσης </a:t>
            </a:r>
            <a:r>
              <a:rPr lang="en-US" sz="2000" b="1" dirty="0" smtClean="0"/>
              <a:t>Rock and Roll, Rock groups, Rock singers</a:t>
            </a:r>
            <a:endParaRPr lang="el-GR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3284984"/>
            <a:ext cx="784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Εξαιρετικά θετική άποψη </a:t>
            </a:r>
            <a:r>
              <a:rPr lang="el-GR" sz="2000" dirty="0" smtClean="0"/>
              <a:t>για </a:t>
            </a:r>
            <a:r>
              <a:rPr lang="en-US" sz="2000" dirty="0" smtClean="0"/>
              <a:t>Elvis Presley, Chuck Berry, Little Richard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Ενθουσιασμός</a:t>
            </a:r>
            <a:r>
              <a:rPr lang="el-GR" sz="2000" dirty="0" smtClean="0"/>
              <a:t> με </a:t>
            </a:r>
            <a:r>
              <a:rPr lang="en-US" sz="2000" dirty="0" smtClean="0"/>
              <a:t>Folk Rock, Bob Dylan, Joan Baez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Πλήρης αντίληψη </a:t>
            </a:r>
            <a:r>
              <a:rPr lang="el-GR" sz="2000" dirty="0" smtClean="0"/>
              <a:t>και </a:t>
            </a:r>
            <a:r>
              <a:rPr lang="el-GR" sz="2000" b="1" dirty="0" smtClean="0"/>
              <a:t>αποδοχή</a:t>
            </a:r>
            <a:r>
              <a:rPr lang="el-GR" sz="2000" dirty="0" smtClean="0"/>
              <a:t> της τεράστιας συνεισφοράς των </a:t>
            </a:r>
            <a:r>
              <a:rPr lang="en-US" sz="2000" dirty="0" smtClean="0"/>
              <a:t>Beatles</a:t>
            </a:r>
            <a:r>
              <a:rPr lang="el-GR" sz="2000" dirty="0" smtClean="0"/>
              <a:t> και</a:t>
            </a:r>
            <a:r>
              <a:rPr lang="en-US" sz="2000" dirty="0" smtClean="0"/>
              <a:t> Rolling Stones </a:t>
            </a:r>
            <a:r>
              <a:rPr lang="el-GR" sz="2000" dirty="0" smtClean="0"/>
              <a:t>στην ανάδειξη της </a:t>
            </a:r>
            <a:r>
              <a:rPr lang="en-US" sz="2000" dirty="0" smtClean="0"/>
              <a:t>Rock </a:t>
            </a:r>
            <a:r>
              <a:rPr lang="el-GR" sz="2000" dirty="0" smtClean="0"/>
              <a:t>μουσικής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Αποδοχή</a:t>
            </a:r>
            <a:r>
              <a:rPr lang="el-GR" sz="2000" dirty="0" smtClean="0"/>
              <a:t> </a:t>
            </a:r>
            <a:r>
              <a:rPr lang="en-US" sz="2000" dirty="0" smtClean="0"/>
              <a:t>Hard Rock </a:t>
            </a:r>
            <a:r>
              <a:rPr lang="el-GR" sz="2000" dirty="0" smtClean="0"/>
              <a:t>και </a:t>
            </a:r>
            <a:r>
              <a:rPr lang="en-US" sz="2000" dirty="0" smtClean="0"/>
              <a:t>Heavy Metal, </a:t>
            </a:r>
            <a:r>
              <a:rPr lang="el-GR" sz="2000" b="1" dirty="0" smtClean="0"/>
              <a:t>αδιαφορία</a:t>
            </a:r>
            <a:r>
              <a:rPr lang="el-GR" sz="2000" dirty="0" smtClean="0"/>
              <a:t> για </a:t>
            </a:r>
            <a:r>
              <a:rPr lang="en-US" sz="2000" dirty="0" smtClean="0"/>
              <a:t>Punk Rock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Θαυμασμός</a:t>
            </a:r>
            <a:r>
              <a:rPr lang="el-GR" sz="2000" dirty="0" smtClean="0"/>
              <a:t> στην διαφορετικότητα των </a:t>
            </a:r>
            <a:r>
              <a:rPr lang="en-US" sz="2000" b="1" dirty="0" smtClean="0"/>
              <a:t>Pink Floyd </a:t>
            </a:r>
            <a:r>
              <a:rPr lang="el-GR" sz="2000" dirty="0" smtClean="0"/>
              <a:t>και </a:t>
            </a:r>
            <a:r>
              <a:rPr lang="en-US" sz="2000" b="1" dirty="0" smtClean="0"/>
              <a:t>Queen</a:t>
            </a:r>
            <a:endParaRPr lang="el-GR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47564" y="1095612"/>
            <a:ext cx="7848871" cy="1015663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                                       </a:t>
            </a:r>
            <a:r>
              <a:rPr lang="el-GR" sz="2000" b="1" dirty="0"/>
              <a:t>2</a:t>
            </a:r>
            <a:r>
              <a:rPr lang="en-US" sz="2000" b="1" dirty="0" smtClean="0"/>
              <a:t>o </a:t>
            </a:r>
            <a:r>
              <a:rPr lang="el-GR" sz="2000" b="1" dirty="0"/>
              <a:t>Ερευνητικό ερώτημα</a:t>
            </a:r>
          </a:p>
          <a:p>
            <a:pPr lvl="0"/>
            <a:r>
              <a:rPr lang="el-GR" sz="2000" dirty="0" smtClean="0"/>
              <a:t>Ποιες </a:t>
            </a:r>
            <a:r>
              <a:rPr lang="el-GR" sz="2000" dirty="0"/>
              <a:t>οι </a:t>
            </a:r>
            <a:r>
              <a:rPr lang="el-GR" sz="2000" b="1" dirty="0"/>
              <a:t>γνώσεις</a:t>
            </a:r>
            <a:r>
              <a:rPr lang="el-GR" sz="2000" dirty="0"/>
              <a:t> και οι </a:t>
            </a:r>
            <a:r>
              <a:rPr lang="el-GR" sz="2000" b="1" dirty="0"/>
              <a:t>απόψεις</a:t>
            </a:r>
            <a:r>
              <a:rPr lang="el-GR" sz="2000" dirty="0"/>
              <a:t> των μαθητών για την δημιουργία και την εξέλιξη της </a:t>
            </a:r>
            <a:r>
              <a:rPr lang="en-US" sz="2000" b="1" dirty="0"/>
              <a:t>Rock</a:t>
            </a:r>
            <a:r>
              <a:rPr lang="el-GR" sz="2000" dirty="0"/>
              <a:t> μουσικής </a:t>
            </a:r>
            <a:r>
              <a:rPr lang="el-GR" sz="2000" b="1" dirty="0" smtClean="0"/>
              <a:t>μετά</a:t>
            </a:r>
            <a:r>
              <a:rPr lang="el-GR" sz="2000" dirty="0" smtClean="0"/>
              <a:t> </a:t>
            </a:r>
            <a:r>
              <a:rPr lang="el-GR" sz="2000" dirty="0"/>
              <a:t>από την μελέτη του Ε.Υ;</a:t>
            </a:r>
          </a:p>
        </p:txBody>
      </p:sp>
    </p:spTree>
    <p:extLst>
      <p:ext uri="{BB962C8B-B14F-4D97-AF65-F5344CB8AC3E}">
        <p14:creationId xmlns:p14="http://schemas.microsoft.com/office/powerpoint/2010/main" val="89322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Αποτελέσματα κύρια ευρήματα </a:t>
            </a:r>
            <a:r>
              <a:rPr lang="en-US" sz="2800" dirty="0" smtClean="0"/>
              <a:t> (5/8)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836114" y="1052736"/>
            <a:ext cx="7471771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2</a:t>
            </a:r>
            <a:r>
              <a:rPr lang="el-GR" sz="2000" b="1" baseline="30000" dirty="0" err="1" smtClean="0"/>
              <a:t>ος</a:t>
            </a:r>
            <a:r>
              <a:rPr lang="el-GR" sz="2000" b="1" dirty="0" smtClean="0"/>
              <a:t>  άξονας- γνώσεις </a:t>
            </a:r>
            <a:r>
              <a:rPr lang="en-US" sz="2000" b="1" dirty="0" smtClean="0"/>
              <a:t> </a:t>
            </a:r>
            <a:r>
              <a:rPr lang="el-GR" sz="2000" b="1" dirty="0" smtClean="0"/>
              <a:t>τραγουδιών </a:t>
            </a:r>
            <a:r>
              <a:rPr lang="en-US" sz="2000" b="1" dirty="0" smtClean="0"/>
              <a:t>Rock and Roll, Hard Rock ,Folk Rock, Punk Rock, Heavy Metal ,Alternative Rock </a:t>
            </a:r>
            <a:endParaRPr lang="el-GR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17277" y="1975260"/>
            <a:ext cx="74888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Εξαιρετική αποδοχή </a:t>
            </a:r>
            <a:r>
              <a:rPr lang="el-GR" sz="2000" dirty="0" smtClean="0"/>
              <a:t>τραγουδιών σε όλα τα είδη της </a:t>
            </a:r>
            <a:r>
              <a:rPr lang="en-US" sz="2000" dirty="0" smtClean="0"/>
              <a:t>Rock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That</a:t>
            </a:r>
            <a:r>
              <a:rPr lang="el-GR" sz="2000" dirty="0"/>
              <a:t>’</a:t>
            </a:r>
            <a:r>
              <a:rPr lang="en-US" sz="2000" dirty="0"/>
              <a:t>s All Right Mama</a:t>
            </a:r>
            <a:r>
              <a:rPr lang="el-GR" sz="2000" dirty="0"/>
              <a:t>, </a:t>
            </a:r>
            <a:r>
              <a:rPr lang="en-US" sz="2000" dirty="0"/>
              <a:t>Johnny </a:t>
            </a:r>
            <a:r>
              <a:rPr lang="en-US" sz="2000" dirty="0" smtClean="0"/>
              <a:t>.B .Good</a:t>
            </a:r>
            <a:r>
              <a:rPr lang="el-GR" sz="2000" dirty="0"/>
              <a:t>, </a:t>
            </a:r>
            <a:r>
              <a:rPr lang="en-US" sz="2000" dirty="0"/>
              <a:t>Blue Suede Shoes</a:t>
            </a:r>
            <a:r>
              <a:rPr lang="el-GR" sz="2000" dirty="0"/>
              <a:t>, </a:t>
            </a:r>
            <a:r>
              <a:rPr lang="en-US" sz="2000" dirty="0"/>
              <a:t>Lucille</a:t>
            </a:r>
            <a:r>
              <a:rPr lang="el-GR" sz="2000" dirty="0"/>
              <a:t>, </a:t>
            </a:r>
            <a:r>
              <a:rPr lang="en-US" sz="2000" dirty="0"/>
              <a:t>Jailhouse </a:t>
            </a:r>
            <a:r>
              <a:rPr lang="en-US" sz="2000" dirty="0" smtClean="0"/>
              <a:t>Rock</a:t>
            </a:r>
            <a:r>
              <a:rPr lang="en-US" sz="2000" dirty="0"/>
              <a:t>,</a:t>
            </a:r>
            <a:r>
              <a:rPr lang="el-GR" sz="2000" dirty="0" smtClean="0"/>
              <a:t> </a:t>
            </a:r>
            <a:r>
              <a:rPr lang="en-US" sz="2000" dirty="0"/>
              <a:t>Great Balls Of</a:t>
            </a:r>
            <a:r>
              <a:rPr lang="el-GR" sz="2000" dirty="0"/>
              <a:t>  </a:t>
            </a:r>
            <a:r>
              <a:rPr lang="en-US" sz="2000" dirty="0" smtClean="0"/>
              <a:t>Fire,</a:t>
            </a:r>
            <a:r>
              <a:rPr lang="el-GR" sz="2000" dirty="0" smtClean="0"/>
              <a:t> </a:t>
            </a:r>
            <a:r>
              <a:rPr lang="en-US" sz="2000" dirty="0"/>
              <a:t>Diamonds </a:t>
            </a:r>
            <a:r>
              <a:rPr lang="en-US" sz="2000" dirty="0" smtClean="0"/>
              <a:t>a</a:t>
            </a:r>
            <a:r>
              <a:rPr lang="en-US" sz="2000" dirty="0"/>
              <a:t>n</a:t>
            </a:r>
            <a:r>
              <a:rPr lang="en-US" sz="2000" dirty="0" smtClean="0"/>
              <a:t>d </a:t>
            </a:r>
            <a:r>
              <a:rPr lang="en-US" sz="2000" dirty="0"/>
              <a:t>Rust</a:t>
            </a:r>
            <a:r>
              <a:rPr lang="el-GR" sz="2000" dirty="0"/>
              <a:t> </a:t>
            </a:r>
            <a:endParaRPr lang="en-US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Smoke on the Water, Stairway to Heaven, Paranoid, Child in Time, Black Dog, Man on the silver mountain, All of my Love. </a:t>
            </a:r>
            <a:endParaRPr lang="en-US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Back in Black, Hells Bells, Holiday, Always Somewhere, Hell Bent For Leather, Highway to Hell</a:t>
            </a:r>
            <a:r>
              <a:rPr lang="en-US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Hey You</a:t>
            </a:r>
            <a:r>
              <a:rPr lang="el-GR" sz="2000" dirty="0"/>
              <a:t>, </a:t>
            </a:r>
            <a:r>
              <a:rPr lang="en-US" sz="2000" dirty="0"/>
              <a:t>Dragon Attack</a:t>
            </a:r>
            <a:r>
              <a:rPr lang="el-GR" sz="2000" dirty="0"/>
              <a:t>, </a:t>
            </a:r>
            <a:r>
              <a:rPr lang="en-US" sz="2000" dirty="0"/>
              <a:t>The Wall</a:t>
            </a:r>
            <a:r>
              <a:rPr lang="el-GR" sz="2000" dirty="0"/>
              <a:t>, </a:t>
            </a:r>
            <a:r>
              <a:rPr lang="en-US" sz="2000" dirty="0"/>
              <a:t>Shine On You Crazy Diamond</a:t>
            </a:r>
            <a:r>
              <a:rPr lang="el-GR" sz="2000" dirty="0"/>
              <a:t>, </a:t>
            </a:r>
            <a:r>
              <a:rPr lang="en-US" sz="2000" dirty="0"/>
              <a:t>Comfortably Numb</a:t>
            </a:r>
            <a:r>
              <a:rPr lang="el-GR" sz="2000" dirty="0"/>
              <a:t> και </a:t>
            </a:r>
            <a:r>
              <a:rPr lang="en-US" sz="2000" dirty="0"/>
              <a:t>Bohemian Rhapsody</a:t>
            </a:r>
            <a:r>
              <a:rPr lang="el-GR" sz="2000" dirty="0"/>
              <a:t>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4457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Αποτελέσματα κύρια ευρήματα </a:t>
            </a:r>
            <a:r>
              <a:rPr lang="en-US" sz="2800" dirty="0" smtClean="0"/>
              <a:t> (6/8)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791580" y="1224461"/>
            <a:ext cx="756084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r>
              <a:rPr lang="el-GR" sz="2000" b="1" baseline="30000" dirty="0" err="1" smtClean="0"/>
              <a:t>ος</a:t>
            </a:r>
            <a:r>
              <a:rPr lang="el-GR" sz="2000" b="1" dirty="0" smtClean="0"/>
              <a:t>  άξονας- </a:t>
            </a:r>
            <a:r>
              <a:rPr lang="el-GR" sz="2000" b="1" dirty="0"/>
              <a:t>γνώσεις </a:t>
            </a:r>
            <a:r>
              <a:rPr lang="en-US" sz="2000" b="1" dirty="0"/>
              <a:t> </a:t>
            </a:r>
            <a:r>
              <a:rPr lang="el-GR" sz="2000" b="1" dirty="0" smtClean="0"/>
              <a:t>σημαντικών γεγονότων συνδεδεμένων με τη </a:t>
            </a:r>
            <a:r>
              <a:rPr lang="en-US" sz="2000" b="1" dirty="0" smtClean="0"/>
              <a:t>Rock  </a:t>
            </a:r>
            <a:endParaRPr lang="el-GR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15616" y="2096176"/>
            <a:ext cx="69127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Μεγάλο ενδιαφέρον </a:t>
            </a:r>
            <a:r>
              <a:rPr lang="el-GR" sz="2000" dirty="0" smtClean="0"/>
              <a:t>για </a:t>
            </a:r>
            <a:r>
              <a:rPr lang="en-US" sz="2000" b="1" dirty="0" smtClean="0"/>
              <a:t>Woodstock</a:t>
            </a:r>
            <a:r>
              <a:rPr lang="en-US" sz="2000" dirty="0" smtClean="0"/>
              <a:t> </a:t>
            </a:r>
            <a:r>
              <a:rPr lang="el-GR" sz="2000" dirty="0" smtClean="0"/>
              <a:t>και για τα μηνύματα της συναυλίας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Εστίαση</a:t>
            </a:r>
            <a:r>
              <a:rPr lang="el-GR" sz="2000" dirty="0" smtClean="0"/>
              <a:t> στην δολοφονία του </a:t>
            </a:r>
            <a:r>
              <a:rPr lang="en-US" sz="2000" b="1" dirty="0" smtClean="0"/>
              <a:t>John Lennon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Αποδοκιμασία</a:t>
            </a:r>
            <a:r>
              <a:rPr lang="el-GR" sz="2000" dirty="0" smtClean="0"/>
              <a:t> της επιρροής των ναρκωτικών στην </a:t>
            </a:r>
            <a:r>
              <a:rPr lang="en-US" sz="2000" b="1" dirty="0" smtClean="0"/>
              <a:t>Rock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Αναφορά </a:t>
            </a:r>
            <a:r>
              <a:rPr lang="el-GR" sz="2000" dirty="0" smtClean="0"/>
              <a:t>στις απώλειες των </a:t>
            </a:r>
            <a:r>
              <a:rPr lang="en-US" sz="2000" b="1" dirty="0" smtClean="0"/>
              <a:t>Jim Morrison</a:t>
            </a:r>
            <a:r>
              <a:rPr lang="en-US" sz="2000" dirty="0" smtClean="0"/>
              <a:t>, </a:t>
            </a:r>
            <a:r>
              <a:rPr lang="en-US" sz="2000" b="1" dirty="0" smtClean="0"/>
              <a:t>Janis Joplin</a:t>
            </a:r>
            <a:r>
              <a:rPr lang="en-US" sz="2000" dirty="0" smtClean="0"/>
              <a:t>, </a:t>
            </a:r>
            <a:r>
              <a:rPr lang="en-US" sz="2000" b="1" dirty="0" smtClean="0"/>
              <a:t>Jimmie Hendrix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Αντίληψη</a:t>
            </a:r>
            <a:r>
              <a:rPr lang="el-GR" sz="2000" dirty="0" smtClean="0"/>
              <a:t> της </a:t>
            </a:r>
            <a:r>
              <a:rPr lang="el-GR" sz="2000" b="1" dirty="0" smtClean="0"/>
              <a:t>άρρηκτης σχέσης </a:t>
            </a:r>
            <a:r>
              <a:rPr lang="el-GR" sz="2000" dirty="0" smtClean="0"/>
              <a:t>της </a:t>
            </a:r>
            <a:r>
              <a:rPr lang="en-US" sz="2000" dirty="0" smtClean="0"/>
              <a:t>Rock </a:t>
            </a:r>
            <a:r>
              <a:rPr lang="el-GR" sz="2000" dirty="0" smtClean="0"/>
              <a:t>μουσικής με τις κοινωνικές και πολιτικές εξελίξεις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Κατανόηση</a:t>
            </a:r>
            <a:r>
              <a:rPr lang="el-GR" sz="2000" dirty="0" smtClean="0"/>
              <a:t> και </a:t>
            </a:r>
            <a:r>
              <a:rPr lang="el-GR" sz="2000" b="1" dirty="0" smtClean="0"/>
              <a:t>ερμηνεία</a:t>
            </a:r>
            <a:r>
              <a:rPr lang="el-GR" sz="2000" dirty="0" smtClean="0"/>
              <a:t> του </a:t>
            </a:r>
            <a:r>
              <a:rPr lang="en-US" sz="2000" b="1" dirty="0" smtClean="0"/>
              <a:t>Rock</a:t>
            </a:r>
            <a:r>
              <a:rPr lang="en-US" sz="2000" dirty="0" smtClean="0"/>
              <a:t> </a:t>
            </a:r>
            <a:r>
              <a:rPr lang="el-GR" sz="2000" dirty="0" smtClean="0"/>
              <a:t>φαινομένου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51108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Αποτελέσματα κύρια ευρήματα </a:t>
            </a:r>
            <a:r>
              <a:rPr lang="en-US" sz="2800" dirty="0" smtClean="0"/>
              <a:t> (</a:t>
            </a:r>
            <a:r>
              <a:rPr lang="el-GR" sz="2800" dirty="0" smtClean="0"/>
              <a:t>7</a:t>
            </a:r>
            <a:r>
              <a:rPr lang="en-US" sz="2800" dirty="0" smtClean="0"/>
              <a:t>/8)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935596" y="1052736"/>
            <a:ext cx="7272808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4</a:t>
            </a:r>
            <a:r>
              <a:rPr lang="el-GR" sz="2000" b="1" baseline="30000" dirty="0" smtClean="0"/>
              <a:t>ος</a:t>
            </a:r>
            <a:r>
              <a:rPr lang="el-GR" sz="2000" b="1" dirty="0" smtClean="0"/>
              <a:t>  άξονας- γνώσεις  προέλευσης ελληνικού </a:t>
            </a:r>
            <a:r>
              <a:rPr lang="en-US" sz="2000" b="1" dirty="0"/>
              <a:t>R</a:t>
            </a:r>
            <a:r>
              <a:rPr lang="en-US" sz="2000" b="1" dirty="0" smtClean="0"/>
              <a:t>ock ,</a:t>
            </a:r>
            <a:r>
              <a:rPr lang="el-GR" sz="2000" b="1" dirty="0" smtClean="0"/>
              <a:t>ελληνικών </a:t>
            </a:r>
            <a:r>
              <a:rPr lang="en-US" sz="2000" b="1" dirty="0" smtClean="0"/>
              <a:t>Rock groups, </a:t>
            </a:r>
            <a:r>
              <a:rPr lang="el-GR" sz="2000" b="1" dirty="0" smtClean="0"/>
              <a:t>τραγουδιών </a:t>
            </a:r>
            <a:r>
              <a:rPr lang="en-US" sz="2000" b="1" dirty="0" smtClean="0"/>
              <a:t>, </a:t>
            </a:r>
            <a:r>
              <a:rPr lang="el-GR" sz="2000" b="1" dirty="0" smtClean="0"/>
              <a:t>σημαντικών </a:t>
            </a:r>
            <a:r>
              <a:rPr lang="en-US" sz="2000" b="1" dirty="0" smtClean="0"/>
              <a:t>Rock </a:t>
            </a:r>
            <a:r>
              <a:rPr lang="el-GR" sz="2000" b="1" dirty="0" smtClean="0"/>
              <a:t>καλλιτεχνών</a:t>
            </a:r>
            <a:r>
              <a:rPr lang="en-US" sz="2000" b="1" dirty="0" smtClean="0"/>
              <a:t> </a:t>
            </a:r>
            <a:endParaRPr lang="el-GR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91580" y="1916831"/>
            <a:ext cx="756084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Αποδοχή </a:t>
            </a:r>
            <a:r>
              <a:rPr lang="el-GR" sz="2000" dirty="0" smtClean="0"/>
              <a:t>και </a:t>
            </a:r>
            <a:r>
              <a:rPr lang="el-GR" sz="2000" b="1" dirty="0" smtClean="0"/>
              <a:t>θαυμασμός</a:t>
            </a:r>
            <a:r>
              <a:rPr lang="el-GR" sz="2000" dirty="0" smtClean="0"/>
              <a:t> για τα ελληνικά </a:t>
            </a:r>
            <a:r>
              <a:rPr lang="en-US" sz="2000" dirty="0" smtClean="0"/>
              <a:t>Rock groups</a:t>
            </a:r>
            <a:endParaRPr lang="el-GR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Socrates</a:t>
            </a:r>
            <a:r>
              <a:rPr lang="el-GR" sz="2000" dirty="0"/>
              <a:t>,</a:t>
            </a:r>
            <a:r>
              <a:rPr lang="en-US" sz="2000" dirty="0"/>
              <a:t>Poll</a:t>
            </a:r>
            <a:r>
              <a:rPr lang="el-GR" sz="2000" dirty="0"/>
              <a:t>, </a:t>
            </a:r>
            <a:r>
              <a:rPr lang="en-US" sz="2000" dirty="0"/>
              <a:t>Olympians</a:t>
            </a:r>
            <a:r>
              <a:rPr lang="el-GR" sz="2000" dirty="0"/>
              <a:t>, Φατμέ, </a:t>
            </a:r>
            <a:r>
              <a:rPr lang="el-GR" sz="2000" dirty="0" smtClean="0"/>
              <a:t>Τερμίτες</a:t>
            </a:r>
            <a:r>
              <a:rPr lang="en-US" sz="2000" dirty="0"/>
              <a:t>,</a:t>
            </a:r>
            <a:r>
              <a:rPr lang="el-GR" sz="2000" dirty="0" smtClean="0"/>
              <a:t> </a:t>
            </a:r>
            <a:r>
              <a:rPr lang="en-US" sz="2000" dirty="0"/>
              <a:t>Juniors</a:t>
            </a:r>
            <a:r>
              <a:rPr lang="el-GR" sz="2000" dirty="0"/>
              <a:t> και </a:t>
            </a:r>
            <a:r>
              <a:rPr lang="en-US" sz="2000" dirty="0"/>
              <a:t>Aphrodite</a:t>
            </a:r>
            <a:r>
              <a:rPr lang="el-GR" sz="2000" dirty="0"/>
              <a:t>’</a:t>
            </a:r>
            <a:r>
              <a:rPr lang="en-US" sz="2000" dirty="0"/>
              <a:t>s </a:t>
            </a:r>
            <a:r>
              <a:rPr lang="en-US" sz="2000" dirty="0" smtClean="0"/>
              <a:t>Child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Αγγλόφωνα τραγούδια ,</a:t>
            </a:r>
            <a:r>
              <a:rPr lang="en-US" sz="2000" dirty="0" smtClean="0"/>
              <a:t>Starvation</a:t>
            </a:r>
            <a:r>
              <a:rPr lang="el-GR" sz="2000" dirty="0"/>
              <a:t>, </a:t>
            </a:r>
            <a:r>
              <a:rPr lang="en-US" sz="2000" dirty="0"/>
              <a:t>Rain and </a:t>
            </a:r>
            <a:r>
              <a:rPr lang="en-US" sz="2000" dirty="0" smtClean="0"/>
              <a:t>Tears</a:t>
            </a:r>
            <a:r>
              <a:rPr lang="el-GR" sz="2000" dirty="0" smtClean="0"/>
              <a:t> </a:t>
            </a:r>
            <a:r>
              <a:rPr lang="el-GR" sz="2000" dirty="0"/>
              <a:t>και </a:t>
            </a:r>
            <a:r>
              <a:rPr lang="en-US" sz="2000" dirty="0"/>
              <a:t>Mountains </a:t>
            </a:r>
            <a:endParaRPr lang="el-GR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/>
              <a:t>Μη γυρίσεις, Φοβάμαι, Άσωτος υιός, Στην Κ,  Είπες πως, Άνθρωπε αγάπα, Ο τρόπος, Φάνης</a:t>
            </a:r>
            <a:r>
              <a:rPr lang="el-GR" sz="2000" dirty="0" smtClean="0"/>
              <a:t>, </a:t>
            </a:r>
            <a:r>
              <a:rPr lang="el-GR" sz="2000" dirty="0"/>
              <a:t>Κουρσάρος</a:t>
            </a:r>
            <a:r>
              <a:rPr lang="el-GR" sz="2000" dirty="0" smtClean="0"/>
              <a:t>, Υπόγειο, Κι </a:t>
            </a:r>
            <a:r>
              <a:rPr lang="el-GR" sz="2000" dirty="0"/>
              <a:t>αν είμαι </a:t>
            </a:r>
            <a:r>
              <a:rPr lang="el-GR" sz="2000" dirty="0" smtClean="0"/>
              <a:t>ροκ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Έλλειψη σχολιασμού για την έλευση του </a:t>
            </a:r>
            <a:r>
              <a:rPr lang="en-US" sz="2000" dirty="0" smtClean="0"/>
              <a:t>Rock </a:t>
            </a:r>
            <a:r>
              <a:rPr lang="el-GR" sz="2000" dirty="0" smtClean="0"/>
              <a:t>στην Ελλάδα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Ιδιαίτερος θαυμασμός </a:t>
            </a:r>
            <a:r>
              <a:rPr lang="el-GR" sz="2000" dirty="0" smtClean="0"/>
              <a:t>για Σιδηρόπουλο </a:t>
            </a:r>
            <a:r>
              <a:rPr lang="el-GR" sz="2000" dirty="0"/>
              <a:t>και Παπακωνσταντίνου, Κατσιμίχα, Πορτοκάλογλου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l-GR" sz="20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Αποτελέσματα κύρια ευρήματα</a:t>
            </a:r>
            <a:r>
              <a:rPr lang="en-US" sz="2800" dirty="0" smtClean="0"/>
              <a:t> (</a:t>
            </a:r>
            <a:r>
              <a:rPr lang="el-GR" sz="2800" dirty="0" smtClean="0"/>
              <a:t>8</a:t>
            </a:r>
            <a:r>
              <a:rPr lang="en-US" sz="2800" dirty="0" smtClean="0"/>
              <a:t>/8)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971599" y="1062630"/>
            <a:ext cx="720080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5</a:t>
            </a:r>
            <a:r>
              <a:rPr lang="el-GR" sz="2000" b="1" baseline="30000" dirty="0" smtClean="0"/>
              <a:t>ος</a:t>
            </a:r>
            <a:r>
              <a:rPr lang="el-GR" sz="2000" b="1" dirty="0" smtClean="0"/>
              <a:t>  άξονας- απόψεις, προσδοκίες και κίνητρα  των μαθητών</a:t>
            </a:r>
            <a:endParaRPr lang="el-GR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99593" y="1556792"/>
            <a:ext cx="741682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Εξαιρετική αποδοχή </a:t>
            </a:r>
            <a:r>
              <a:rPr lang="el-GR" sz="2000" dirty="0" smtClean="0"/>
              <a:t>του φαινομένου της </a:t>
            </a:r>
            <a:r>
              <a:rPr lang="en-US" sz="2000" dirty="0" smtClean="0"/>
              <a:t>Rock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/>
              <a:t>έ</a:t>
            </a:r>
            <a:r>
              <a:rPr lang="el-GR" sz="2000" b="1" dirty="0" smtClean="0"/>
              <a:t>κφραση ενθουσιασμού </a:t>
            </a:r>
            <a:r>
              <a:rPr lang="el-GR" sz="2000" dirty="0" smtClean="0"/>
              <a:t>των μαθητών  </a:t>
            </a:r>
            <a:r>
              <a:rPr lang="el-GR" sz="2000" dirty="0"/>
              <a:t>για την γνωριμία με την </a:t>
            </a:r>
            <a:r>
              <a:rPr lang="en-US" sz="2000" dirty="0"/>
              <a:t>Rock</a:t>
            </a:r>
            <a:r>
              <a:rPr lang="el-GR" sz="2000" dirty="0"/>
              <a:t> </a:t>
            </a:r>
            <a:r>
              <a:rPr lang="el-GR" sz="2000" dirty="0" smtClean="0"/>
              <a:t>μουσική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Πλήρης αντίληψη </a:t>
            </a:r>
            <a:r>
              <a:rPr lang="el-GR" sz="2000" dirty="0" smtClean="0"/>
              <a:t>της ιστορικής </a:t>
            </a:r>
            <a:r>
              <a:rPr lang="el-GR" sz="2000" dirty="0"/>
              <a:t>και </a:t>
            </a:r>
            <a:r>
              <a:rPr lang="el-GR" sz="2000" dirty="0" smtClean="0"/>
              <a:t>κοινωνικής  σημαντικότητας του </a:t>
            </a:r>
            <a:r>
              <a:rPr lang="en-US" sz="2000" dirty="0"/>
              <a:t>R</a:t>
            </a:r>
            <a:r>
              <a:rPr lang="en-US" sz="2000" dirty="0" smtClean="0"/>
              <a:t>ock </a:t>
            </a:r>
            <a:r>
              <a:rPr lang="el-GR" sz="2000" dirty="0" smtClean="0"/>
              <a:t>φαινομένου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Επιθυμία</a:t>
            </a:r>
            <a:r>
              <a:rPr lang="el-GR" sz="2000" dirty="0" smtClean="0"/>
              <a:t> για </a:t>
            </a:r>
            <a:r>
              <a:rPr lang="el-GR" sz="2000" b="1" dirty="0" smtClean="0"/>
              <a:t>περαιτέρω διερεύνηση </a:t>
            </a:r>
            <a:r>
              <a:rPr lang="el-GR" sz="2000" dirty="0" smtClean="0"/>
              <a:t>της </a:t>
            </a:r>
            <a:r>
              <a:rPr lang="en-US" sz="2000" dirty="0" smtClean="0"/>
              <a:t>Rock </a:t>
            </a:r>
            <a:r>
              <a:rPr lang="el-GR" sz="2000" dirty="0" smtClean="0"/>
              <a:t>και της σύνδεσής της με την εξέλιξη της κοινωνίας</a:t>
            </a:r>
            <a:endParaRPr lang="el-GR" sz="2000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59" y="5013176"/>
            <a:ext cx="2520281" cy="120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6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Αξιολόγηση-αποτίμηση εκπαιδευτικού υλικού (1</a:t>
            </a:r>
            <a:r>
              <a:rPr lang="en-US" sz="2800" dirty="0" smtClean="0"/>
              <a:t>/5</a:t>
            </a:r>
            <a:r>
              <a:rPr lang="el-GR" sz="2800" dirty="0" smtClean="0"/>
              <a:t>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553025" y="1124744"/>
            <a:ext cx="8064896" cy="5122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Απλό, κατανοητό με εστίαση σε σημεία που θεμελιώνουν την γνώση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Ενθουσιασμός για την χρήση εικόνας</a:t>
            </a:r>
            <a:r>
              <a:rPr lang="en-US" sz="2000" dirty="0" smtClean="0"/>
              <a:t>,</a:t>
            </a:r>
            <a:r>
              <a:rPr lang="el-GR" sz="2000" dirty="0" smtClean="0"/>
              <a:t> ήχου και </a:t>
            </a:r>
            <a:r>
              <a:rPr lang="en-US" sz="2000" dirty="0" smtClean="0"/>
              <a:t>video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Αναγνώριση των πλεονεκτημάτων της </a:t>
            </a:r>
            <a:r>
              <a:rPr lang="el-GR" sz="2000" dirty="0" err="1" smtClean="0"/>
              <a:t>εξΑΕ</a:t>
            </a:r>
            <a:r>
              <a:rPr lang="el-GR" sz="2000" dirty="0" smtClean="0"/>
              <a:t> όπως </a:t>
            </a:r>
            <a:r>
              <a:rPr lang="el-GR" sz="2000" dirty="0" err="1" smtClean="0"/>
              <a:t>αυτορύθμιση</a:t>
            </a:r>
            <a:r>
              <a:rPr lang="el-GR" sz="2000" dirty="0" smtClean="0"/>
              <a:t> ,ευελιξία και αυτονομία και αποδοχή των </a:t>
            </a:r>
            <a:r>
              <a:rPr lang="el-GR" sz="2000" dirty="0" err="1" smtClean="0"/>
              <a:t>διαδραστικών</a:t>
            </a:r>
            <a:r>
              <a:rPr lang="el-GR" sz="2000" dirty="0" smtClean="0"/>
              <a:t> δραστηριοτήτων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Έκφραση άποψης ότι το συγκεκριμένο μάθημα δημιουργεί και αναδεικνύει συναισθήματα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Αναφορά στην πρωτοτυπία του μαθήματος και στα </a:t>
            </a:r>
            <a:r>
              <a:rPr lang="en-US" sz="2000" dirty="0" smtClean="0"/>
              <a:t>Interactive video</a:t>
            </a:r>
            <a:endParaRPr lang="el-GR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Τα τραγούδια σε κάθε διαφάνεια των διδακτικών ενοτήτων δίνουν ένα ωραίο χρώμα κατά την διάρκεια της μελέτης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l-GR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633145" y="5661248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ΟΜΑΔΑ ΜΑΘΗΤΩΝ </a:t>
            </a:r>
            <a:endParaRPr lang="el-GR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701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Αξιολόγηση-αποτίμηση εκπαιδευτικού υλικού (2</a:t>
            </a:r>
            <a:r>
              <a:rPr lang="en-US" sz="2800" dirty="0" smtClean="0"/>
              <a:t>/5</a:t>
            </a:r>
            <a:r>
              <a:rPr lang="el-GR" sz="2800" dirty="0" smtClean="0"/>
              <a:t>)</a:t>
            </a: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0608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1727684" y="1047831"/>
            <a:ext cx="5688632" cy="40011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Α.   Επιστημονική </a:t>
            </a:r>
            <a:r>
              <a:rPr lang="el-GR" sz="2000" b="1" dirty="0"/>
              <a:t>συνοχή και Τεκμηρίωση του Ε.Υ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5935" y="1583794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2000" b="1" dirty="0" smtClean="0"/>
              <a:t>Θετική</a:t>
            </a:r>
            <a:r>
              <a:rPr lang="el-GR" sz="2000" dirty="0" smtClean="0"/>
              <a:t> αναφορά </a:t>
            </a:r>
            <a:r>
              <a:rPr lang="el-GR" sz="2000" b="1" dirty="0" smtClean="0"/>
              <a:t>συσχέτισης</a:t>
            </a:r>
            <a:r>
              <a:rPr lang="el-GR" sz="2000" dirty="0" smtClean="0"/>
              <a:t>  βιβλιογραφικής επισκόπησης με παράθεση πληροφοριών και απόψεων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2000" b="1" dirty="0" smtClean="0"/>
              <a:t>Θετική</a:t>
            </a:r>
            <a:r>
              <a:rPr lang="el-GR" sz="2000" dirty="0" smtClean="0"/>
              <a:t> αναφορά για διαφορετικές πηγές πληροφοριών και για την </a:t>
            </a:r>
            <a:r>
              <a:rPr lang="el-GR" sz="2000" b="1" dirty="0" smtClean="0"/>
              <a:t>ερμηνεία-κριτική</a:t>
            </a:r>
            <a:r>
              <a:rPr lang="el-GR" sz="2000" dirty="0" smtClean="0"/>
              <a:t> συζήτηση τους</a:t>
            </a:r>
            <a:endParaRPr lang="el-G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3140968"/>
            <a:ext cx="7920880" cy="70788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Β.  Συμβολή </a:t>
            </a:r>
            <a:r>
              <a:rPr lang="el-GR" sz="2000" b="1" dirty="0"/>
              <a:t>του Ε.Υ στην απλή και κατανοητή παρουσίαση του Γνωστικού αντικειμένου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9572" y="4077072"/>
            <a:ext cx="77048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2000" b="1" dirty="0" smtClean="0"/>
              <a:t>Ευανάγνωστη</a:t>
            </a:r>
            <a:r>
              <a:rPr lang="el-GR" sz="2000" dirty="0" smtClean="0"/>
              <a:t> γραφή, </a:t>
            </a:r>
            <a:r>
              <a:rPr lang="el-GR" sz="2000" b="1" dirty="0" smtClean="0"/>
              <a:t>απλό</a:t>
            </a:r>
            <a:r>
              <a:rPr lang="el-GR" sz="2000" dirty="0" smtClean="0"/>
              <a:t> και </a:t>
            </a:r>
            <a:r>
              <a:rPr lang="el-GR" sz="2000" b="1" dirty="0" smtClean="0"/>
              <a:t>φιλικό</a:t>
            </a:r>
            <a:r>
              <a:rPr lang="el-GR" sz="2000" dirty="0" smtClean="0"/>
              <a:t> ύφος, </a:t>
            </a:r>
            <a:r>
              <a:rPr lang="el-GR" sz="2000" b="1" dirty="0" smtClean="0"/>
              <a:t>εύστοχη χρήση</a:t>
            </a:r>
            <a:r>
              <a:rPr lang="el-GR" sz="2000" dirty="0" smtClean="0"/>
              <a:t> κειμένου εικόνας και </a:t>
            </a:r>
            <a:r>
              <a:rPr lang="en-US" sz="2000" dirty="0" smtClean="0"/>
              <a:t>video,</a:t>
            </a:r>
            <a:endParaRPr lang="el-GR" sz="20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2000" dirty="0"/>
              <a:t>Ο</a:t>
            </a:r>
            <a:r>
              <a:rPr lang="el-GR" sz="2000" dirty="0" smtClean="0"/>
              <a:t>ι </a:t>
            </a:r>
            <a:r>
              <a:rPr lang="el-GR" sz="2000" b="1" dirty="0"/>
              <a:t>χρωματικές συνθέσεις </a:t>
            </a:r>
            <a:r>
              <a:rPr lang="el-GR" sz="2000" dirty="0"/>
              <a:t>του Ε.Υ συμβάλουν στην άνετη </a:t>
            </a:r>
            <a:r>
              <a:rPr lang="el-GR" sz="2000" b="1" dirty="0"/>
              <a:t>αλληλεπίδραση</a:t>
            </a:r>
            <a:r>
              <a:rPr lang="el-GR" sz="2000" dirty="0"/>
              <a:t> </a:t>
            </a:r>
            <a:endParaRPr lang="el-GR" sz="20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2000" b="1" dirty="0" smtClean="0"/>
              <a:t>Ικανοποιητική</a:t>
            </a:r>
            <a:r>
              <a:rPr lang="el-GR" sz="2000" dirty="0" smtClean="0"/>
              <a:t> πυκνότητα πληροφοριών</a:t>
            </a:r>
            <a:endParaRPr lang="el-GR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943708" y="5823686"/>
            <a:ext cx="5256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ΚΡΙΤΙΚΗ ΟΜΑΔΑ ΕΚΠΑΙΔΕΥΤΙΚΏΝ</a:t>
            </a:r>
            <a:endParaRPr lang="el-GR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329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Αξιολόγηση-αποτίμηση εκπαιδευτικού υλικού (3</a:t>
            </a:r>
            <a:r>
              <a:rPr lang="en-US" sz="2800" dirty="0" smtClean="0"/>
              <a:t>/5</a:t>
            </a:r>
            <a:r>
              <a:rPr lang="el-GR" sz="2800" dirty="0" smtClean="0"/>
              <a:t>)</a:t>
            </a:r>
            <a:endParaRPr lang="el-GR" sz="2800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1727684" y="1004265"/>
            <a:ext cx="5688632" cy="40011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Γ</a:t>
            </a:r>
            <a:r>
              <a:rPr lang="el-GR" sz="2000" b="1" dirty="0"/>
              <a:t>. Ευχρηστία του Ε.Υ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316" y="2450946"/>
            <a:ext cx="7811367" cy="40011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    Δ.    Υποστήριξη </a:t>
            </a:r>
            <a:r>
              <a:rPr lang="el-GR" sz="2000" b="1" dirty="0"/>
              <a:t>καθοδήγηση εκπαιδευόμενου στην μελέτη του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7201" y="1435283"/>
            <a:ext cx="76495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b="1" dirty="0" smtClean="0"/>
              <a:t>κατανοητά </a:t>
            </a:r>
            <a:r>
              <a:rPr lang="el-GR" sz="2000" dirty="0" smtClean="0"/>
              <a:t>κουμπιά και εικονίδια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b="1" dirty="0" smtClean="0"/>
              <a:t>εύκολη</a:t>
            </a:r>
            <a:r>
              <a:rPr lang="el-GR" sz="2000" dirty="0" smtClean="0"/>
              <a:t> </a:t>
            </a:r>
            <a:r>
              <a:rPr lang="el-GR" sz="2000" dirty="0"/>
              <a:t>πλοήγηση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 smtClean="0"/>
              <a:t>οι </a:t>
            </a:r>
            <a:r>
              <a:rPr lang="el-GR" sz="2000" dirty="0" err="1" smtClean="0"/>
              <a:t>υπερσύνδεσμοι</a:t>
            </a:r>
            <a:r>
              <a:rPr lang="el-GR" sz="2000" dirty="0" smtClean="0"/>
              <a:t> </a:t>
            </a:r>
            <a:r>
              <a:rPr lang="el-GR" sz="2000" dirty="0"/>
              <a:t>του Ε.Υ </a:t>
            </a:r>
            <a:r>
              <a:rPr lang="el-GR" sz="2000" dirty="0" smtClean="0"/>
              <a:t>.</a:t>
            </a:r>
            <a:r>
              <a:rPr lang="el-GR" sz="2000" b="1" dirty="0" smtClean="0"/>
              <a:t>οδηγούν</a:t>
            </a:r>
            <a:r>
              <a:rPr lang="el-GR" sz="2000" dirty="0" smtClean="0"/>
              <a:t> </a:t>
            </a:r>
            <a:r>
              <a:rPr lang="el-GR" sz="2000" dirty="0"/>
              <a:t>στο </a:t>
            </a:r>
            <a:r>
              <a:rPr lang="el-GR" sz="2000" dirty="0" smtClean="0"/>
              <a:t>αναμενόμενο  </a:t>
            </a:r>
            <a:r>
              <a:rPr lang="el-GR" sz="2000" dirty="0"/>
              <a:t>περιεχόμενο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1580" y="2968983"/>
            <a:ext cx="75608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2000" dirty="0" smtClean="0"/>
              <a:t>Παροχή </a:t>
            </a:r>
            <a:r>
              <a:rPr lang="el-GR" sz="2000" b="1" dirty="0" smtClean="0"/>
              <a:t>εύστοχων</a:t>
            </a:r>
            <a:r>
              <a:rPr lang="el-GR" sz="2000" dirty="0" smtClean="0"/>
              <a:t> συμβουλών, </a:t>
            </a:r>
            <a:r>
              <a:rPr lang="el-GR" sz="2000" b="1" dirty="0" smtClean="0"/>
              <a:t>επεξηγηματικών</a:t>
            </a:r>
            <a:r>
              <a:rPr lang="el-GR" sz="2000" dirty="0" smtClean="0"/>
              <a:t> σχολίων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2000" b="1" dirty="0" smtClean="0"/>
              <a:t>έμφαση </a:t>
            </a:r>
            <a:r>
              <a:rPr lang="el-GR" sz="2000" dirty="0" smtClean="0"/>
              <a:t>στα κυριότερα σημεία</a:t>
            </a:r>
          </a:p>
          <a:p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681234" y="3789040"/>
            <a:ext cx="7811367" cy="70788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l-GR" sz="2000" b="1" dirty="0"/>
              <a:t>Ε. Το Ε.Υ. υποστηρίζει την αλληλεπίδραση με τον εκπαιδευόμενο στην μελέτη του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6316" y="4725143"/>
            <a:ext cx="7776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Παροχή δραστηριοτήτων </a:t>
            </a:r>
            <a:r>
              <a:rPr lang="el-GR" sz="2000" b="1" dirty="0"/>
              <a:t>ενθάρρυνσης</a:t>
            </a:r>
            <a:r>
              <a:rPr lang="el-GR" sz="2000" dirty="0"/>
              <a:t> για </a:t>
            </a:r>
            <a:r>
              <a:rPr lang="el-GR" sz="2000" b="1" dirty="0"/>
              <a:t>συναισθηματική εμπλοκή </a:t>
            </a:r>
            <a:r>
              <a:rPr lang="el-GR" sz="2000" dirty="0"/>
              <a:t>και </a:t>
            </a:r>
            <a:r>
              <a:rPr lang="el-GR" sz="2000" b="1" dirty="0"/>
              <a:t>ανταλλαγή απόψεων </a:t>
            </a:r>
            <a:r>
              <a:rPr lang="el-GR" sz="2000" dirty="0"/>
              <a:t>με συμμαθητές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Δραστηριότητες </a:t>
            </a:r>
            <a:r>
              <a:rPr lang="el-GR" sz="2000" b="1" dirty="0"/>
              <a:t>εμπλουτισμού απόψεων </a:t>
            </a:r>
            <a:r>
              <a:rPr lang="el-GR" sz="2000" dirty="0"/>
              <a:t>και </a:t>
            </a:r>
            <a:r>
              <a:rPr lang="el-GR" sz="2000" b="1" dirty="0"/>
              <a:t>ανάπτυξης</a:t>
            </a:r>
            <a:r>
              <a:rPr lang="el-GR" sz="2000" dirty="0"/>
              <a:t> της </a:t>
            </a:r>
            <a:r>
              <a:rPr lang="el-GR" sz="2000" b="1" dirty="0"/>
              <a:t>κριτικής</a:t>
            </a:r>
            <a:r>
              <a:rPr lang="el-GR" sz="2000" dirty="0"/>
              <a:t> </a:t>
            </a:r>
            <a:r>
              <a:rPr lang="el-GR" sz="2000" b="1" dirty="0"/>
              <a:t>σκέψης</a:t>
            </a:r>
            <a:r>
              <a:rPr lang="el-GR" sz="2000" dirty="0"/>
              <a:t> των μαθητών</a:t>
            </a:r>
          </a:p>
        </p:txBody>
      </p:sp>
    </p:spTree>
    <p:extLst>
      <p:ext uri="{BB962C8B-B14F-4D97-AF65-F5344CB8AC3E}">
        <p14:creationId xmlns:p14="http://schemas.microsoft.com/office/powerpoint/2010/main" val="331091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Αξιολόγηση-αποτίμηση εκπαιδευτικού υλικού (4</a:t>
            </a:r>
            <a:r>
              <a:rPr lang="en-US" sz="2800" dirty="0" smtClean="0"/>
              <a:t>/5</a:t>
            </a:r>
            <a:r>
              <a:rPr lang="el-GR" sz="2800" dirty="0" smtClean="0"/>
              <a:t>)</a:t>
            </a:r>
            <a:endParaRPr lang="el-GR" sz="2800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728947" y="1038087"/>
            <a:ext cx="7686105" cy="70788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Ζ. Το Ε.Υ. παρέχει δυνατότητα </a:t>
            </a:r>
            <a:r>
              <a:rPr lang="el-GR" sz="2000" b="1" dirty="0" err="1"/>
              <a:t>αναστοχασμού</a:t>
            </a:r>
            <a:r>
              <a:rPr lang="el-GR" sz="2000" b="1" dirty="0"/>
              <a:t> και </a:t>
            </a:r>
            <a:r>
              <a:rPr lang="el-GR" sz="2000" b="1" dirty="0" err="1"/>
              <a:t>αυτοαξιολόγησης</a:t>
            </a:r>
            <a:r>
              <a:rPr lang="el-GR" sz="2000" b="1" dirty="0"/>
              <a:t> στον εκπαιδευόμενο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702" y="1772237"/>
            <a:ext cx="7686105" cy="176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Θετική</a:t>
            </a:r>
            <a:r>
              <a:rPr lang="el-GR" sz="2000" dirty="0" smtClean="0"/>
              <a:t> άποψη για δραστηριότητες  ενθάρρυνσης της </a:t>
            </a:r>
            <a:r>
              <a:rPr lang="el-GR" sz="2000" dirty="0" err="1" smtClean="0"/>
              <a:t>αυτοαξιολόγησης</a:t>
            </a:r>
            <a:r>
              <a:rPr lang="el-GR" sz="2000" dirty="0" smtClean="0"/>
              <a:t> του εκπαιδευόμενου </a:t>
            </a:r>
          </a:p>
          <a:p>
            <a:pPr marL="285750" indent="-285750"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l-GR" sz="2000" b="1" dirty="0"/>
              <a:t>Θετική</a:t>
            </a:r>
            <a:r>
              <a:rPr lang="el-GR" sz="2000" dirty="0"/>
              <a:t> άποψη </a:t>
            </a:r>
            <a:r>
              <a:rPr lang="el-GR" sz="2000" dirty="0" smtClean="0"/>
              <a:t>για την ανάπτυξη </a:t>
            </a:r>
            <a:r>
              <a:rPr lang="el-GR" sz="2000" dirty="0"/>
              <a:t>της αυτόνομης κριτικής σκέψης </a:t>
            </a:r>
            <a:endParaRPr lang="el-GR" sz="2000" dirty="0" smtClean="0"/>
          </a:p>
          <a:p>
            <a:pPr marL="285750" indent="-285750"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Παρατηρήσεις </a:t>
            </a:r>
            <a:r>
              <a:rPr lang="el-GR" sz="2000" dirty="0" smtClean="0"/>
              <a:t>για τις δραστηριότητες ανάπτυξης επικοινωνίας με στόχο την ανατροφοδότηση</a:t>
            </a:r>
            <a:endParaRPr lang="el-GR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707022" y="3603508"/>
            <a:ext cx="7671860" cy="40011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Η.  Σαφήνεια </a:t>
            </a:r>
            <a:r>
              <a:rPr lang="el-GR" sz="2000" b="1" dirty="0"/>
              <a:t>σκοπού και προσδοκώμενων αποτελεσμάτων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7984" y="4217415"/>
            <a:ext cx="7649935" cy="210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Θετικές</a:t>
            </a:r>
            <a:r>
              <a:rPr lang="el-GR" sz="2000" dirty="0" smtClean="0"/>
              <a:t> απόψεις για την σαφήνεια του σκοπού, των διδακτικών ενοτήτων και των στόχων</a:t>
            </a:r>
          </a:p>
          <a:p>
            <a:pPr marL="342900" indent="-342900"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Μάλλον θετική </a:t>
            </a:r>
            <a:r>
              <a:rPr lang="el-GR" sz="2000" dirty="0" smtClean="0"/>
              <a:t>άποψη για παρακίνηση μαθητών σε επίπεδο γνώσεων, δεξιοτήτων, στάσεων</a:t>
            </a:r>
          </a:p>
          <a:p>
            <a:pPr marL="342900" indent="-342900"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l-GR" sz="2000" b="1" dirty="0"/>
              <a:t>Μάλλον θετική </a:t>
            </a:r>
            <a:r>
              <a:rPr lang="el-GR" sz="2000" dirty="0"/>
              <a:t>άποψη </a:t>
            </a:r>
            <a:r>
              <a:rPr lang="el-GR" sz="2000" dirty="0" smtClean="0"/>
              <a:t> για τον αυτοέλεγχο προόδου μαθητών με βάση τα προσδοκώμενα αποτελέσματα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9712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2380" y="548680"/>
            <a:ext cx="7199240" cy="57606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3600" dirty="0" smtClean="0"/>
              <a:t>Συνεισφορά </a:t>
            </a:r>
            <a:r>
              <a:rPr lang="el-GR" sz="3600" dirty="0"/>
              <a:t>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227687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146901" y="1412776"/>
            <a:ext cx="68407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 smtClean="0"/>
              <a:t>Με την  δημιουργία του Ε.Υ επιχειρείται η </a:t>
            </a:r>
            <a:r>
              <a:rPr lang="el-GR" sz="2000" b="1" dirty="0" smtClean="0"/>
              <a:t>ανάδειξη</a:t>
            </a:r>
            <a:r>
              <a:rPr lang="el-GR" sz="2000" dirty="0" smtClean="0"/>
              <a:t> του φαινομένου της </a:t>
            </a:r>
            <a:r>
              <a:rPr lang="en-US" sz="2000" dirty="0" smtClean="0"/>
              <a:t>Rock </a:t>
            </a:r>
            <a:r>
              <a:rPr lang="el-GR" sz="2000" dirty="0" smtClean="0"/>
              <a:t>μουσικής στην σημερινή νεολαία κάτι που </a:t>
            </a:r>
            <a:r>
              <a:rPr lang="el-GR" sz="2000" b="1" dirty="0" smtClean="0"/>
              <a:t>δεν έχει επιτευχθεί </a:t>
            </a:r>
            <a:r>
              <a:rPr lang="el-GR" sz="2000" dirty="0" smtClean="0"/>
              <a:t>μέχρι σήμερα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l-GR" sz="2000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 smtClean="0"/>
              <a:t>Δίνεται το </a:t>
            </a:r>
            <a:r>
              <a:rPr lang="el-GR" sz="2000" b="1" dirty="0" smtClean="0"/>
              <a:t>έναυσμα</a:t>
            </a:r>
            <a:r>
              <a:rPr lang="el-GR" sz="2000" dirty="0" smtClean="0"/>
              <a:t> για την χρήση της σχολικής </a:t>
            </a:r>
            <a:r>
              <a:rPr lang="el-GR" sz="2000" dirty="0" err="1" smtClean="0"/>
              <a:t>εξΑΕ</a:t>
            </a:r>
            <a:r>
              <a:rPr lang="el-GR" sz="2000" dirty="0" smtClean="0"/>
              <a:t> ως </a:t>
            </a:r>
            <a:r>
              <a:rPr lang="el-GR" sz="2000" b="1" dirty="0" smtClean="0"/>
              <a:t>συμπληρωματική</a:t>
            </a:r>
            <a:r>
              <a:rPr lang="el-GR" sz="2000" dirty="0" smtClean="0"/>
              <a:t> εκπαίδευση σε ένα </a:t>
            </a:r>
            <a:r>
              <a:rPr lang="el-GR" sz="2000" b="1" dirty="0" smtClean="0"/>
              <a:t>πρωτότυπο</a:t>
            </a:r>
            <a:r>
              <a:rPr lang="el-GR" sz="2000" dirty="0" smtClean="0"/>
              <a:t> θέμα</a:t>
            </a:r>
            <a:r>
              <a:rPr lang="en-US" sz="2000" dirty="0" smtClean="0"/>
              <a:t> </a:t>
            </a:r>
            <a:r>
              <a:rPr lang="el-GR" sz="2000" dirty="0" smtClean="0"/>
              <a:t>που απουσιάζει από τα σχολικά βιβλία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l-GR" sz="2000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 smtClean="0"/>
              <a:t>Δίνεται η </a:t>
            </a:r>
            <a:r>
              <a:rPr lang="el-GR" sz="2000" b="1" dirty="0" smtClean="0"/>
              <a:t>παρώθηση</a:t>
            </a:r>
            <a:r>
              <a:rPr lang="el-GR" sz="2000" dirty="0" smtClean="0"/>
              <a:t> για την διεξαγωγή έρευνας στο θέμα της </a:t>
            </a:r>
            <a:r>
              <a:rPr lang="en-US" sz="2000" dirty="0" smtClean="0"/>
              <a:t>Rock </a:t>
            </a:r>
            <a:r>
              <a:rPr lang="el-GR" sz="2000" dirty="0" smtClean="0"/>
              <a:t>σε </a:t>
            </a:r>
            <a:r>
              <a:rPr lang="el-GR" sz="2000" b="1" dirty="0" smtClean="0"/>
              <a:t>μεγαλύτερο πλήθος μαθητών </a:t>
            </a:r>
            <a:r>
              <a:rPr lang="el-GR" sz="2000" dirty="0" smtClean="0"/>
              <a:t>με συνέπεια την </a:t>
            </a:r>
            <a:r>
              <a:rPr lang="el-GR" sz="2000" b="1" dirty="0" smtClean="0"/>
              <a:t>ασφαλέστερη</a:t>
            </a:r>
            <a:r>
              <a:rPr lang="el-GR" sz="2000" dirty="0" smtClean="0"/>
              <a:t> εξαγωγή συμπερασμάτων</a:t>
            </a:r>
            <a:endParaRPr lang="en-US" sz="2000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 smtClean="0"/>
              <a:t>Το Ε.Υ μπορεί να </a:t>
            </a:r>
            <a:r>
              <a:rPr lang="el-GR" sz="2000" b="1" dirty="0" smtClean="0"/>
              <a:t>αξιοποιηθεί</a:t>
            </a:r>
            <a:r>
              <a:rPr lang="el-GR" sz="2000" dirty="0" smtClean="0"/>
              <a:t> σε </a:t>
            </a:r>
            <a:r>
              <a:rPr lang="el-GR" sz="2000" b="1" dirty="0" smtClean="0"/>
              <a:t>προγράμματα</a:t>
            </a:r>
            <a:r>
              <a:rPr lang="el-GR" sz="2000" dirty="0" smtClean="0"/>
              <a:t> με αντικείμενο την </a:t>
            </a:r>
            <a:r>
              <a:rPr lang="en-US" sz="2000" b="1" dirty="0" smtClean="0"/>
              <a:t>Rock</a:t>
            </a:r>
            <a:r>
              <a:rPr lang="el-GR" sz="2000" b="1" dirty="0" smtClean="0"/>
              <a:t>,</a:t>
            </a:r>
            <a:r>
              <a:rPr lang="el-GR" sz="2000" dirty="0" smtClean="0"/>
              <a:t> σε διαδικτυακά σεμινάρια τύπου </a:t>
            </a:r>
            <a:r>
              <a:rPr lang="en-US" sz="2000" b="1" dirty="0" smtClean="0"/>
              <a:t>MOOCs</a:t>
            </a:r>
            <a:r>
              <a:rPr lang="en-US" sz="2000" dirty="0" smtClean="0"/>
              <a:t> ,</a:t>
            </a:r>
            <a:r>
              <a:rPr lang="el-GR" sz="2000" dirty="0" smtClean="0"/>
              <a:t>καθώς και σε </a:t>
            </a:r>
            <a:r>
              <a:rPr lang="en-US" sz="2000" b="1" dirty="0" smtClean="0"/>
              <a:t>Projects</a:t>
            </a:r>
            <a:r>
              <a:rPr lang="en-US" sz="2000" dirty="0" smtClean="0"/>
              <a:t> </a:t>
            </a:r>
            <a:r>
              <a:rPr lang="el-GR" sz="2000" dirty="0" smtClean="0"/>
              <a:t>στην Δευτεροβάθμια και Τριτοβάθμια εκπαίδευση</a:t>
            </a:r>
          </a:p>
          <a:p>
            <a:r>
              <a:rPr lang="el-GR" sz="2000" dirty="0" smtClean="0"/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306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Αξιολόγηση-αποτίμηση εκπαιδευτικού υλικού (5</a:t>
            </a:r>
            <a:r>
              <a:rPr lang="en-US" sz="2800" dirty="0" smtClean="0"/>
              <a:t>/5</a:t>
            </a:r>
            <a:r>
              <a:rPr lang="el-GR" sz="2800" dirty="0" smtClean="0"/>
              <a:t>)</a:t>
            </a:r>
            <a:endParaRPr lang="el-GR" sz="2800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728947" y="1038087"/>
            <a:ext cx="7686105" cy="40011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Η</a:t>
            </a:r>
            <a:r>
              <a:rPr lang="el-GR" sz="2000" b="1" dirty="0" smtClean="0"/>
              <a:t>. </a:t>
            </a:r>
            <a:r>
              <a:rPr lang="el-GR" sz="2000" b="1" dirty="0"/>
              <a:t>Δημιουργία Ε.Υ σύμφωνα με της αρχές της </a:t>
            </a:r>
            <a:r>
              <a:rPr lang="el-GR" sz="2000" b="1" dirty="0" err="1"/>
              <a:t>Πολυμεσικής</a:t>
            </a:r>
            <a:r>
              <a:rPr lang="el-GR" sz="2000" b="1" dirty="0"/>
              <a:t> μάθησης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3818" y="1700808"/>
            <a:ext cx="7686105" cy="4130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Θετική</a:t>
            </a:r>
            <a:r>
              <a:rPr lang="el-GR" sz="2000" dirty="0" smtClean="0"/>
              <a:t> άποψη για τον συνδυασμό </a:t>
            </a:r>
            <a:r>
              <a:rPr lang="el-GR" sz="2000" b="1" dirty="0" smtClean="0"/>
              <a:t>εικόνων</a:t>
            </a:r>
            <a:r>
              <a:rPr lang="el-GR" sz="2000" dirty="0" smtClean="0"/>
              <a:t> και </a:t>
            </a:r>
            <a:r>
              <a:rPr lang="el-GR" sz="2000" b="1" dirty="0" smtClean="0"/>
              <a:t>κειμένου</a:t>
            </a:r>
          </a:p>
          <a:p>
            <a:pPr marL="342900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Θετική</a:t>
            </a:r>
            <a:r>
              <a:rPr lang="el-GR" sz="2000" dirty="0" smtClean="0"/>
              <a:t> άποψη για </a:t>
            </a:r>
            <a:r>
              <a:rPr lang="el-GR" sz="2000" b="1" dirty="0" smtClean="0"/>
              <a:t>φιλική γλώσσα </a:t>
            </a:r>
            <a:r>
              <a:rPr lang="el-GR" sz="2000" dirty="0" smtClean="0"/>
              <a:t>και </a:t>
            </a:r>
            <a:r>
              <a:rPr lang="el-GR" sz="2000" b="1" dirty="0" smtClean="0"/>
              <a:t>εύστοχη ηχητική παρουσίαση </a:t>
            </a:r>
            <a:r>
              <a:rPr lang="el-GR" sz="2000" dirty="0" smtClean="0"/>
              <a:t>του γνωστικού αντικειμένου</a:t>
            </a:r>
          </a:p>
          <a:p>
            <a:pPr marL="342900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Θετική άποψη </a:t>
            </a:r>
            <a:r>
              <a:rPr lang="el-GR" sz="2000" dirty="0" smtClean="0"/>
              <a:t>για την </a:t>
            </a:r>
            <a:r>
              <a:rPr lang="el-GR" sz="2000" b="1" dirty="0" smtClean="0"/>
              <a:t>τμηματική</a:t>
            </a:r>
            <a:r>
              <a:rPr lang="el-GR" sz="2000" dirty="0" smtClean="0"/>
              <a:t> παρουσίαση του γνωστικού αντικειμένου</a:t>
            </a:r>
          </a:p>
          <a:p>
            <a:pPr marL="342900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Θετική άποψη </a:t>
            </a:r>
            <a:r>
              <a:rPr lang="el-GR" sz="2000" dirty="0" smtClean="0"/>
              <a:t>για τις </a:t>
            </a:r>
            <a:r>
              <a:rPr lang="el-GR" sz="2000" b="1" dirty="0" err="1" smtClean="0"/>
              <a:t>διαδραστικές</a:t>
            </a:r>
            <a:r>
              <a:rPr lang="el-GR" sz="2000" b="1" dirty="0" smtClean="0"/>
              <a:t> δραστηριότητες  </a:t>
            </a:r>
            <a:r>
              <a:rPr lang="el-GR" sz="2000" dirty="0" smtClean="0"/>
              <a:t>με σαφείς οδηγίες</a:t>
            </a:r>
          </a:p>
          <a:p>
            <a:pPr marL="342900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Παρατηρήσεις</a:t>
            </a:r>
            <a:r>
              <a:rPr lang="el-GR" sz="2000" dirty="0" smtClean="0"/>
              <a:t> για την ύπαρξη </a:t>
            </a:r>
            <a:r>
              <a:rPr lang="el-GR" sz="2000" b="1" dirty="0" smtClean="0"/>
              <a:t>περισσότερων</a:t>
            </a:r>
            <a:r>
              <a:rPr lang="el-GR" sz="2000" dirty="0" smtClean="0"/>
              <a:t> εισαγωγικών δραστηριοτήτων</a:t>
            </a:r>
          </a:p>
          <a:p>
            <a:pPr marL="342900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/>
              <a:t>Μάλλον θετική άποψη </a:t>
            </a:r>
            <a:r>
              <a:rPr lang="el-GR" sz="2000" dirty="0" smtClean="0"/>
              <a:t>για την συνολική </a:t>
            </a:r>
            <a:r>
              <a:rPr lang="el-GR" sz="2000" b="1" dirty="0" smtClean="0"/>
              <a:t>ανατροφοδότηση</a:t>
            </a:r>
            <a:r>
              <a:rPr lang="el-GR" sz="2000" dirty="0" smtClean="0"/>
              <a:t> των μαθητών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7817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Συμπεράσματα  (1</a:t>
            </a:r>
            <a:r>
              <a:rPr lang="en-US" sz="2800" dirty="0" smtClean="0"/>
              <a:t>/2</a:t>
            </a:r>
            <a:r>
              <a:rPr lang="el-GR" sz="2800" dirty="0" smtClean="0"/>
              <a:t>)</a:t>
            </a:r>
            <a:endParaRPr lang="el-GR" sz="2800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538107" y="1196752"/>
            <a:ext cx="80648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Οι μαθητές είχαν μια τελείως </a:t>
            </a:r>
            <a:r>
              <a:rPr lang="el-GR" sz="2000" b="1" dirty="0" smtClean="0"/>
              <a:t>επιφανειακή</a:t>
            </a:r>
            <a:r>
              <a:rPr lang="el-GR" sz="2000" dirty="0" smtClean="0"/>
              <a:t> γνώση για το φαινόμενο της </a:t>
            </a:r>
            <a:r>
              <a:rPr lang="el-GR" sz="2000" b="1" dirty="0" err="1" smtClean="0"/>
              <a:t>Rock</a:t>
            </a:r>
            <a:endParaRPr lang="el-GR" sz="2000" b="1" dirty="0" smtClean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Θεωρείται </a:t>
            </a:r>
            <a:r>
              <a:rPr lang="el-GR" sz="2000" b="1" dirty="0" smtClean="0"/>
              <a:t>φυσιολογικό</a:t>
            </a:r>
            <a:r>
              <a:rPr lang="el-GR" sz="2000" dirty="0" smtClean="0"/>
              <a:t> λόγω μεγάλης </a:t>
            </a:r>
            <a:r>
              <a:rPr lang="el-GR" sz="2000" b="1" dirty="0" smtClean="0"/>
              <a:t>χρονικής διαφοράς </a:t>
            </a:r>
            <a:r>
              <a:rPr lang="el-GR" sz="2000" dirty="0" smtClean="0"/>
              <a:t>με την </a:t>
            </a:r>
            <a:r>
              <a:rPr lang="el-GR" sz="2000" b="1" dirty="0" err="1" smtClean="0"/>
              <a:t>Rock</a:t>
            </a:r>
            <a:r>
              <a:rPr lang="el-GR" sz="2000" dirty="0" smtClean="0"/>
              <a:t> έκρηξη.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Διέθεταν </a:t>
            </a:r>
            <a:r>
              <a:rPr lang="el-GR" sz="2000" b="1" dirty="0" smtClean="0"/>
              <a:t>ελλιπείς γνώσεις </a:t>
            </a:r>
            <a:r>
              <a:rPr lang="el-GR" sz="2000" dirty="0" smtClean="0"/>
              <a:t>για την </a:t>
            </a:r>
            <a:r>
              <a:rPr lang="el-GR" sz="2000" b="1" dirty="0" smtClean="0"/>
              <a:t>ελληνική </a:t>
            </a:r>
            <a:r>
              <a:rPr lang="en-US" sz="2000" b="1" dirty="0" smtClean="0"/>
              <a:t>R</a:t>
            </a:r>
            <a:r>
              <a:rPr lang="el-GR" sz="2000" b="1" dirty="0" err="1" smtClean="0"/>
              <a:t>ock</a:t>
            </a:r>
            <a:r>
              <a:rPr lang="en-US" sz="2000" b="1" dirty="0"/>
              <a:t> </a:t>
            </a:r>
            <a:r>
              <a:rPr lang="el-GR" sz="2000" dirty="0" smtClean="0"/>
              <a:t>μουσική των </a:t>
            </a:r>
            <a:r>
              <a:rPr lang="el-GR" sz="2000" b="1" dirty="0" smtClean="0"/>
              <a:t>60ς,70ς,80ς</a:t>
            </a:r>
            <a:r>
              <a:rPr lang="el-GR" sz="2000" dirty="0" smtClean="0"/>
              <a:t> και το πώς αυτή </a:t>
            </a:r>
            <a:r>
              <a:rPr lang="el-GR" sz="2000" b="1" dirty="0" smtClean="0"/>
              <a:t>επηρέασε</a:t>
            </a:r>
            <a:r>
              <a:rPr lang="el-GR" sz="2000" dirty="0" smtClean="0"/>
              <a:t> την εξέλιξη του ελληνικού πενταγράμμου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Επέδειξαν </a:t>
            </a:r>
            <a:r>
              <a:rPr lang="el-GR" sz="2000" b="1" dirty="0" smtClean="0"/>
              <a:t>αυξημένη διάθεση </a:t>
            </a:r>
            <a:r>
              <a:rPr lang="el-GR" sz="2000" dirty="0" smtClean="0"/>
              <a:t>και </a:t>
            </a:r>
            <a:r>
              <a:rPr lang="el-GR" sz="2000" b="1" dirty="0" smtClean="0"/>
              <a:t>μεγάλο ενδιαφέρον </a:t>
            </a:r>
            <a:r>
              <a:rPr lang="el-GR" sz="2000" dirty="0" smtClean="0"/>
              <a:t>για την μελέτη του εκπαιδευτικού υλικού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Πλήρης εφαρμογή του </a:t>
            </a:r>
            <a:r>
              <a:rPr lang="en-US" sz="2000" b="1" dirty="0" smtClean="0"/>
              <a:t>“</a:t>
            </a:r>
            <a:r>
              <a:rPr lang="el-GR" sz="2000" b="1" dirty="0" smtClean="0"/>
              <a:t>μαθαίνω πώς να μαθαίνω</a:t>
            </a:r>
            <a:r>
              <a:rPr lang="en-US" sz="2000" b="1" dirty="0" smtClean="0"/>
              <a:t>”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Καθολική </a:t>
            </a:r>
            <a:r>
              <a:rPr lang="el-GR" sz="2000" b="1" dirty="0" smtClean="0"/>
              <a:t>αναγνώριση </a:t>
            </a:r>
            <a:r>
              <a:rPr lang="el-GR" sz="2000" dirty="0" smtClean="0"/>
              <a:t>της </a:t>
            </a:r>
            <a:r>
              <a:rPr lang="el-GR" sz="2000" b="1" dirty="0" smtClean="0"/>
              <a:t>σημαντικότητας</a:t>
            </a:r>
            <a:r>
              <a:rPr lang="el-GR" sz="2000" dirty="0" smtClean="0"/>
              <a:t> του </a:t>
            </a:r>
            <a:r>
              <a:rPr lang="en-US" sz="2000" dirty="0" smtClean="0"/>
              <a:t>Rock </a:t>
            </a:r>
            <a:r>
              <a:rPr lang="el-GR" sz="2000" dirty="0" smtClean="0"/>
              <a:t>φαινομένου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8307" y="5524447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ΟΜΑΔΑ ΜΑΘΗΤΩΝ</a:t>
            </a:r>
            <a:endParaRPr lang="el-GR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48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Συμπεράσματα  (2</a:t>
            </a:r>
            <a:r>
              <a:rPr lang="en-US" sz="2800" dirty="0" smtClean="0"/>
              <a:t>/2</a:t>
            </a:r>
            <a:r>
              <a:rPr lang="el-GR" sz="2800" dirty="0" smtClean="0"/>
              <a:t>)</a:t>
            </a:r>
            <a:endParaRPr lang="el-GR" sz="2800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539552" y="1124744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Αποτελεσματικές</a:t>
            </a:r>
            <a:r>
              <a:rPr lang="el-GR" sz="2000" dirty="0" smtClean="0"/>
              <a:t> οι βασικές αρχές </a:t>
            </a:r>
            <a:r>
              <a:rPr lang="el-GR" sz="2000" dirty="0" err="1" smtClean="0"/>
              <a:t>πολυμεσικής</a:t>
            </a:r>
            <a:r>
              <a:rPr lang="el-GR" sz="2000" dirty="0" smtClean="0"/>
              <a:t>  μάθησης 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b="1" dirty="0"/>
              <a:t>Ενθουσιασμός</a:t>
            </a:r>
            <a:r>
              <a:rPr lang="el-GR" sz="2000" dirty="0"/>
              <a:t> για τον τρόπο μετάδοσης του Ε.Υ </a:t>
            </a:r>
            <a:endParaRPr lang="el-GR" sz="2000" dirty="0" smtClean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Απόδειξη ωριμότητας </a:t>
            </a:r>
            <a:r>
              <a:rPr lang="el-GR" sz="2000" dirty="0"/>
              <a:t>για την εξ αποστάσεως εκπαίδευση γεγονός το οποίο </a:t>
            </a:r>
            <a:r>
              <a:rPr lang="el-GR" sz="2000" b="1" dirty="0"/>
              <a:t>αξιολογείται</a:t>
            </a:r>
            <a:r>
              <a:rPr lang="el-GR" sz="2000" dirty="0"/>
              <a:t> ως πολύ </a:t>
            </a:r>
            <a:r>
              <a:rPr lang="el-GR" sz="2000" b="1" dirty="0"/>
              <a:t>σημαντικό</a:t>
            </a:r>
            <a:r>
              <a:rPr lang="el-GR" sz="2000" dirty="0" smtClean="0"/>
              <a:t>.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Ένα </a:t>
            </a:r>
            <a:r>
              <a:rPr lang="el-GR" sz="2000" dirty="0"/>
              <a:t>καλά </a:t>
            </a:r>
            <a:r>
              <a:rPr lang="el-GR" sz="2000" b="1" dirty="0"/>
              <a:t>δομημένο</a:t>
            </a:r>
            <a:r>
              <a:rPr lang="el-GR" sz="2000" dirty="0"/>
              <a:t> και </a:t>
            </a:r>
            <a:r>
              <a:rPr lang="el-GR" sz="2000" b="1" dirty="0" err="1"/>
              <a:t>διαδραστικό</a:t>
            </a:r>
            <a:r>
              <a:rPr lang="el-GR" sz="2000" dirty="0"/>
              <a:t> Ε.Υ. παίζει σημαντικό ρόλο στην </a:t>
            </a:r>
            <a:r>
              <a:rPr lang="el-GR" sz="2000" b="1" dirty="0"/>
              <a:t>μαθησιακή διαδικασία </a:t>
            </a:r>
            <a:r>
              <a:rPr lang="el-GR" sz="2000" dirty="0"/>
              <a:t>και οδηγεί τον μαθητή στην </a:t>
            </a:r>
            <a:r>
              <a:rPr lang="el-GR" sz="2000" b="1" dirty="0" smtClean="0"/>
              <a:t>διερευνητική </a:t>
            </a:r>
            <a:r>
              <a:rPr lang="el-GR" sz="2000" dirty="0" smtClean="0"/>
              <a:t>και </a:t>
            </a:r>
            <a:r>
              <a:rPr lang="el-GR" sz="2000" dirty="0"/>
              <a:t>την </a:t>
            </a:r>
            <a:r>
              <a:rPr lang="el-GR" sz="2000" b="1" dirty="0" err="1" smtClean="0"/>
              <a:t>ανακαλυπτική</a:t>
            </a:r>
            <a:r>
              <a:rPr lang="el-GR" sz="2000" b="1" dirty="0" smtClean="0"/>
              <a:t>  </a:t>
            </a:r>
            <a:r>
              <a:rPr lang="el-GR" sz="2000" dirty="0" smtClean="0"/>
              <a:t>μάθηση.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b="1" dirty="0" smtClean="0"/>
              <a:t>Μήνυμα  ενίσχυσης </a:t>
            </a:r>
            <a:r>
              <a:rPr lang="el-GR" sz="2000" dirty="0" smtClean="0"/>
              <a:t>και </a:t>
            </a:r>
            <a:r>
              <a:rPr lang="el-GR" sz="2000" b="1" dirty="0" smtClean="0"/>
              <a:t>εφαρμογής</a:t>
            </a:r>
            <a:r>
              <a:rPr lang="el-GR" sz="2000" dirty="0" smtClean="0"/>
              <a:t> της συμπληρωματικής σχολικής εξ αποστάσεως εκπαίδευσης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Ανάπτυξη </a:t>
            </a:r>
            <a:r>
              <a:rPr lang="el-GR" sz="2000" b="1" dirty="0" smtClean="0"/>
              <a:t>κοινωνικών</a:t>
            </a:r>
            <a:r>
              <a:rPr lang="el-GR" sz="2000" dirty="0" smtClean="0"/>
              <a:t> δεξιοτήτων</a:t>
            </a:r>
            <a:endParaRPr lang="el-GR" sz="2000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16" y="5316162"/>
            <a:ext cx="1512168" cy="112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12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Περιορισμοί της έρευνας </a:t>
            </a:r>
            <a:endParaRPr lang="el-GR" sz="2800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611560" y="1196751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l-GR" sz="2000" dirty="0" smtClean="0"/>
              <a:t>Κλειστά σχολεία στην διάρκεια της ερευνητικής διαδικασίας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l-GR" sz="2000" dirty="0" smtClean="0"/>
              <a:t>Οι καθημερινές δραστηριότητες των μαθητών ήταν εμπόδιο για την απαιτητική ερευνητική διαδικασία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l-GR" sz="2000" dirty="0" smtClean="0"/>
              <a:t>Το μικρό δείγμα των μαθητών δεν θεωρείται αντιπροσωπευτικό και η αξιοπιστία των αποτελεσμάτων ελέγχεται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l-GR" sz="2000" dirty="0" smtClean="0"/>
              <a:t>Μικρό χρονικό περιθώριο για την διεξαγωγή της έρευνας</a:t>
            </a:r>
            <a:endParaRPr lang="el-GR" sz="2000" dirty="0"/>
          </a:p>
        </p:txBody>
      </p:sp>
      <p:grpSp>
        <p:nvGrpSpPr>
          <p:cNvPr id="7" name="Ομάδα 6"/>
          <p:cNvGrpSpPr/>
          <p:nvPr/>
        </p:nvGrpSpPr>
        <p:grpSpPr>
          <a:xfrm>
            <a:off x="3282144" y="4221088"/>
            <a:ext cx="2730015" cy="2375493"/>
            <a:chOff x="0" y="0"/>
            <a:chExt cx="4238625" cy="3109912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247900" cy="1562100"/>
            </a:xfrm>
            <a:prstGeom prst="rect">
              <a:avLst/>
            </a:prstGeom>
            <a:effectLst>
              <a:softEdge rad="317500"/>
            </a:effectLst>
          </p:spPr>
        </p:pic>
        <p:pic>
          <p:nvPicPr>
            <p:cNvPr id="9" name="Εικόνα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1675" y="180975"/>
              <a:ext cx="2028825" cy="1571625"/>
            </a:xfrm>
            <a:prstGeom prst="rect">
              <a:avLst/>
            </a:prstGeom>
            <a:effectLst>
              <a:softEdge rad="317500"/>
            </a:effectLst>
          </p:spPr>
        </p:pic>
        <p:pic>
          <p:nvPicPr>
            <p:cNvPr id="10" name="Εικόνα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825" y="904875"/>
              <a:ext cx="2590800" cy="2047875"/>
            </a:xfrm>
            <a:prstGeom prst="rect">
              <a:avLst/>
            </a:prstGeom>
            <a:effectLst>
              <a:softEdge rad="317500"/>
            </a:effectLst>
          </p:spPr>
        </p:pic>
        <p:pic>
          <p:nvPicPr>
            <p:cNvPr id="11" name="Εικόνα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76" y="966786"/>
              <a:ext cx="2143125" cy="2143126"/>
            </a:xfrm>
            <a:prstGeom prst="rect">
              <a:avLst/>
            </a:prstGeom>
            <a:effectLst>
              <a:softEdge rad="317500"/>
            </a:effectLst>
          </p:spPr>
        </p:pic>
      </p:grpSp>
    </p:spTree>
    <p:extLst>
      <p:ext uri="{BB962C8B-B14F-4D97-AF65-F5344CB8AC3E}">
        <p14:creationId xmlns:p14="http://schemas.microsoft.com/office/powerpoint/2010/main" val="414342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6489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 Προτάσεις για μελλοντική έρευνα</a:t>
            </a:r>
            <a:endParaRPr lang="el-GR" sz="2800" dirty="0"/>
          </a:p>
        </p:txBody>
      </p:sp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899592" y="1340768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718946" y="1085565"/>
            <a:ext cx="77061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 smtClean="0"/>
              <a:t>έρευνα </a:t>
            </a:r>
            <a:r>
              <a:rPr lang="el-GR" sz="2000" dirty="0"/>
              <a:t>σε </a:t>
            </a:r>
            <a:r>
              <a:rPr lang="el-GR" sz="2000" b="1" dirty="0"/>
              <a:t>πολλά σχολεία </a:t>
            </a:r>
            <a:r>
              <a:rPr lang="el-GR" sz="2000" dirty="0"/>
              <a:t>και σε </a:t>
            </a:r>
            <a:r>
              <a:rPr lang="el-GR" sz="2000" b="1" dirty="0"/>
              <a:t>μεγαλύτερες ομάδες μαθητών  </a:t>
            </a:r>
            <a:r>
              <a:rPr lang="el-GR" sz="2000" dirty="0" smtClean="0"/>
              <a:t>για εξαγωγή </a:t>
            </a:r>
            <a:r>
              <a:rPr lang="el-GR" sz="2000" b="1" dirty="0" smtClean="0"/>
              <a:t>ασφαλέστερων </a:t>
            </a:r>
            <a:r>
              <a:rPr lang="el-GR" sz="2000" dirty="0" smtClean="0"/>
              <a:t>συμπερασμάτων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 smtClean="0"/>
              <a:t>παρόμοιου </a:t>
            </a:r>
            <a:r>
              <a:rPr lang="el-GR" sz="2000" dirty="0"/>
              <a:t>τύπου έρευνες θα </a:t>
            </a:r>
            <a:r>
              <a:rPr lang="el-GR" sz="2000" b="1" dirty="0"/>
              <a:t>ενίσχυαν </a:t>
            </a:r>
            <a:r>
              <a:rPr lang="el-GR" sz="2000" dirty="0" smtClean="0"/>
              <a:t>και </a:t>
            </a:r>
            <a:r>
              <a:rPr lang="el-GR" sz="2000" dirty="0"/>
              <a:t>θα </a:t>
            </a:r>
            <a:r>
              <a:rPr lang="el-GR" sz="2000" b="1" dirty="0"/>
              <a:t>αναδείκνυαν</a:t>
            </a:r>
            <a:r>
              <a:rPr lang="el-GR" sz="2000" dirty="0"/>
              <a:t> την </a:t>
            </a:r>
            <a:r>
              <a:rPr lang="el-GR" sz="2000" b="1" dirty="0"/>
              <a:t>αξία</a:t>
            </a:r>
            <a:r>
              <a:rPr lang="el-GR" sz="2000" dirty="0"/>
              <a:t> της συμπληρωματικής </a:t>
            </a:r>
            <a:r>
              <a:rPr lang="el-GR" sz="2000" dirty="0" smtClean="0"/>
              <a:t> </a:t>
            </a:r>
            <a:r>
              <a:rPr lang="el-GR" sz="2000" dirty="0"/>
              <a:t>παρέμβασης </a:t>
            </a:r>
            <a:r>
              <a:rPr lang="el-GR" sz="2000" dirty="0" smtClean="0"/>
              <a:t>της </a:t>
            </a:r>
            <a:r>
              <a:rPr lang="el-GR" sz="2000" b="1" dirty="0" smtClean="0"/>
              <a:t>σχολικής </a:t>
            </a:r>
            <a:r>
              <a:rPr lang="el-GR" sz="2000" b="1" dirty="0" err="1" smtClean="0"/>
              <a:t>εξΑΕ</a:t>
            </a:r>
            <a:r>
              <a:rPr lang="el-GR" sz="2000" b="1" dirty="0" smtClean="0"/>
              <a:t> </a:t>
            </a:r>
            <a:r>
              <a:rPr lang="el-GR" sz="2000" dirty="0" smtClean="0"/>
              <a:t>στην </a:t>
            </a:r>
            <a:r>
              <a:rPr lang="el-GR" sz="2000" dirty="0"/>
              <a:t>συμβατική εκπαιδευτική διαδικασία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/>
              <a:t>ανάλογη έρευνα σε </a:t>
            </a:r>
            <a:r>
              <a:rPr lang="el-GR" sz="2000" dirty="0" smtClean="0"/>
              <a:t>εκπαιδευτικούς ώστε </a:t>
            </a:r>
            <a:r>
              <a:rPr lang="el-GR" sz="2000" dirty="0"/>
              <a:t>και αυτοί να μεταλαμπαδεύσουν ενδεχόμενα  κάποιες γνώσεις στο θέμα της </a:t>
            </a:r>
            <a:r>
              <a:rPr lang="el-GR" sz="2000" b="1" dirty="0" err="1"/>
              <a:t>Rock</a:t>
            </a:r>
            <a:r>
              <a:rPr lang="el-GR" sz="2000" dirty="0"/>
              <a:t> με τον τρόπο μετάδοσης της </a:t>
            </a:r>
            <a:r>
              <a:rPr lang="el-GR" sz="2000" dirty="0" err="1"/>
              <a:t>εξΑΕ</a:t>
            </a:r>
            <a:r>
              <a:rPr lang="el-GR" sz="2000" dirty="0"/>
              <a:t> στους μαθητές τους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/>
              <a:t>η βιβλιογραφική επισκόπηση </a:t>
            </a:r>
            <a:r>
              <a:rPr lang="el-GR" sz="2000" dirty="0" smtClean="0"/>
              <a:t>αναδεικνύει </a:t>
            </a:r>
            <a:r>
              <a:rPr lang="el-GR" sz="2000" dirty="0"/>
              <a:t>ό</a:t>
            </a:r>
            <a:r>
              <a:rPr lang="el-GR" sz="2000" dirty="0" smtClean="0"/>
              <a:t>τι </a:t>
            </a:r>
            <a:r>
              <a:rPr lang="el-GR" sz="2000" dirty="0"/>
              <a:t>πολλά </a:t>
            </a:r>
            <a:r>
              <a:rPr lang="el-GR" sz="2000" b="1" dirty="0"/>
              <a:t>αμφιλεγόμενα</a:t>
            </a:r>
            <a:r>
              <a:rPr lang="el-GR" sz="2000" dirty="0"/>
              <a:t> θέματα της </a:t>
            </a:r>
            <a:r>
              <a:rPr lang="el-GR" sz="2000" b="1" dirty="0" err="1" smtClean="0"/>
              <a:t>Rock</a:t>
            </a:r>
            <a:r>
              <a:rPr lang="el-GR" sz="2000" dirty="0" smtClean="0"/>
              <a:t>  </a:t>
            </a:r>
            <a:r>
              <a:rPr lang="el-GR" sz="2000" dirty="0"/>
              <a:t>χρήζουν εξονυχιστικής </a:t>
            </a:r>
            <a:r>
              <a:rPr lang="el-GR" sz="2000" b="1" dirty="0"/>
              <a:t>διερεύνησης</a:t>
            </a:r>
            <a:r>
              <a:rPr lang="el-GR" sz="2000" dirty="0"/>
              <a:t> και </a:t>
            </a:r>
            <a:r>
              <a:rPr lang="el-GR" sz="2000" b="1" dirty="0"/>
              <a:t>ερμηνείας</a:t>
            </a:r>
            <a:r>
              <a:rPr lang="el-GR" sz="2000" dirty="0" smtClean="0"/>
              <a:t>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08151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Rock will never die. 🖤 #RockNRoll. #RockNRollQuotes | Punk rock quotes,  Rock and roll quotes, Rock n roll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1302707923"/>
              </p:ext>
            </p:extLst>
          </p:nvPr>
        </p:nvGraphicFramePr>
        <p:xfrm>
          <a:off x="-34062" y="31086"/>
          <a:ext cx="9036496" cy="6577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87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57606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Ερευνητικά Ερωτήματα    (1)</a:t>
            </a:r>
            <a:endParaRPr lang="el-GR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412776"/>
            <a:ext cx="73448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sz="2000" dirty="0"/>
              <a:t>Ποιες οι </a:t>
            </a:r>
            <a:r>
              <a:rPr lang="el-GR" sz="2000" b="1" dirty="0"/>
              <a:t>γνώσεις</a:t>
            </a:r>
            <a:r>
              <a:rPr lang="el-GR" sz="2000" dirty="0"/>
              <a:t> και οι </a:t>
            </a:r>
            <a:r>
              <a:rPr lang="el-GR" sz="2000" b="1" dirty="0"/>
              <a:t>απόψεις</a:t>
            </a:r>
            <a:r>
              <a:rPr lang="el-GR" sz="2000" dirty="0"/>
              <a:t> των μαθητών για την δημιουργία και την εξέλιξη της </a:t>
            </a:r>
            <a:r>
              <a:rPr lang="en-US" sz="2000" b="1" dirty="0"/>
              <a:t>Rock</a:t>
            </a:r>
            <a:r>
              <a:rPr lang="el-GR" sz="2000" dirty="0"/>
              <a:t> μουσικής </a:t>
            </a:r>
            <a:r>
              <a:rPr lang="el-GR" sz="2000" b="1" dirty="0"/>
              <a:t>πριν</a:t>
            </a:r>
            <a:r>
              <a:rPr lang="el-GR" sz="2000" dirty="0"/>
              <a:t> από την μελέτη του Ε.Υ</a:t>
            </a:r>
            <a:r>
              <a:rPr lang="el-GR" sz="2000" dirty="0" smtClean="0"/>
              <a:t>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el-GR" sz="20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sz="2000" dirty="0"/>
              <a:t>Ποιες οι γ</a:t>
            </a:r>
            <a:r>
              <a:rPr lang="el-GR" sz="2000" b="1" dirty="0"/>
              <a:t>νώσεις</a:t>
            </a:r>
            <a:r>
              <a:rPr lang="el-GR" sz="2000" dirty="0"/>
              <a:t> που αποκόμισαν </a:t>
            </a:r>
            <a:r>
              <a:rPr lang="el-GR" sz="2000" dirty="0" smtClean="0"/>
              <a:t>και οι </a:t>
            </a:r>
            <a:r>
              <a:rPr lang="el-GR" sz="2000" b="1" dirty="0" smtClean="0"/>
              <a:t>απόψεις</a:t>
            </a:r>
            <a:r>
              <a:rPr lang="el-GR" sz="2000" dirty="0" smtClean="0"/>
              <a:t> που</a:t>
            </a:r>
            <a:r>
              <a:rPr lang="en-US" sz="2000" dirty="0" smtClean="0"/>
              <a:t> </a:t>
            </a:r>
            <a:r>
              <a:rPr lang="el-GR" sz="2000" dirty="0" smtClean="0"/>
              <a:t>διαμόρφωσαν οι </a:t>
            </a:r>
            <a:r>
              <a:rPr lang="el-GR" sz="2000" dirty="0"/>
              <a:t>μαθητές </a:t>
            </a:r>
            <a:r>
              <a:rPr lang="el-GR" sz="2000" b="1" dirty="0"/>
              <a:t>μετά</a:t>
            </a:r>
            <a:r>
              <a:rPr lang="el-GR" sz="2000" dirty="0"/>
              <a:t> την μελέτη του </a:t>
            </a:r>
            <a:r>
              <a:rPr lang="el-GR" sz="2000" dirty="0" smtClean="0"/>
              <a:t>Ε.Υ.;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el-GR" sz="20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sz="2000" dirty="0"/>
              <a:t>Κατά πόσο </a:t>
            </a:r>
            <a:r>
              <a:rPr lang="el-GR" sz="2000" b="1" dirty="0"/>
              <a:t>βοήθησε</a:t>
            </a:r>
            <a:r>
              <a:rPr lang="el-GR" sz="2000" dirty="0"/>
              <a:t> το Ε.Υ στην </a:t>
            </a:r>
            <a:r>
              <a:rPr lang="el-GR" sz="2000" b="1" dirty="0"/>
              <a:t>μετάδοση</a:t>
            </a:r>
            <a:r>
              <a:rPr lang="el-GR" sz="2000" dirty="0"/>
              <a:t> και εμπέδωση </a:t>
            </a:r>
            <a:r>
              <a:rPr lang="el-GR" sz="2000" b="1" dirty="0" smtClean="0"/>
              <a:t>αυτών </a:t>
            </a:r>
            <a:r>
              <a:rPr lang="el-GR" sz="2000" dirty="0" smtClean="0"/>
              <a:t>των γνώσεων και ποια η αξιολόγηση του Ε.Υ. από τους μαθητές</a:t>
            </a:r>
            <a:r>
              <a:rPr lang="en-US" sz="2000" dirty="0" smtClean="0"/>
              <a:t>;</a:t>
            </a:r>
            <a:endParaRPr lang="el-GR" sz="2000" dirty="0" smtClean="0"/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el-GR" sz="20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sz="2000" dirty="0"/>
              <a:t>Ποια η </a:t>
            </a:r>
            <a:r>
              <a:rPr lang="el-GR" sz="2000" b="1" dirty="0"/>
              <a:t>αποτίμηση</a:t>
            </a:r>
            <a:r>
              <a:rPr lang="el-GR" sz="2000" dirty="0"/>
              <a:t> της κριτικής ομάδας των εκπαιδευτικών όσον αφορά το </a:t>
            </a:r>
            <a:r>
              <a:rPr lang="el-GR" sz="2000" dirty="0" smtClean="0"/>
              <a:t>Ε.Υ.;</a:t>
            </a:r>
            <a:endParaRPr lang="el-GR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101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57606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Ερευνητικά Ερωτήματα    (2)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1556792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853005" y="1412776"/>
            <a:ext cx="73448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b="1" dirty="0"/>
              <a:t>Υπάρχει </a:t>
            </a:r>
            <a:r>
              <a:rPr lang="el-GR" sz="2000" b="1" dirty="0" smtClean="0"/>
              <a:t>επιστημονική </a:t>
            </a:r>
            <a:r>
              <a:rPr lang="el-GR" sz="2000" b="1" dirty="0"/>
              <a:t>συνοχή και </a:t>
            </a:r>
            <a:r>
              <a:rPr lang="el-GR" sz="2000" b="1" dirty="0" smtClean="0"/>
              <a:t>τεκμηρίωση  </a:t>
            </a:r>
            <a:r>
              <a:rPr lang="el-GR" sz="2000" b="1" dirty="0"/>
              <a:t>του Ε.Υ</a:t>
            </a:r>
            <a:r>
              <a:rPr lang="el-GR" sz="2000" b="1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b="1" dirty="0" smtClean="0"/>
              <a:t> </a:t>
            </a:r>
            <a:r>
              <a:rPr lang="el-GR" sz="2000" b="1" dirty="0"/>
              <a:t>Το Ε.Υ. συμβάλει στην απλή και κατανοητή παρουσίαση του </a:t>
            </a:r>
            <a:r>
              <a:rPr lang="el-GR" sz="2000" b="1" dirty="0" smtClean="0"/>
              <a:t>γνωστικού </a:t>
            </a:r>
            <a:r>
              <a:rPr lang="el-GR" sz="2000" b="1" dirty="0"/>
              <a:t>α</a:t>
            </a:r>
            <a:r>
              <a:rPr lang="el-GR" sz="2000" b="1" dirty="0" smtClean="0"/>
              <a:t>ντικειμένου;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b="1" dirty="0" smtClean="0"/>
              <a:t>Είναι </a:t>
            </a:r>
            <a:r>
              <a:rPr lang="el-GR" sz="2000" b="1" dirty="0"/>
              <a:t>το  Ε.Υ.  εύχρηστο</a:t>
            </a:r>
            <a:r>
              <a:rPr lang="el-GR" sz="2000" b="1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l-GR" sz="20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b="1" dirty="0" smtClean="0"/>
              <a:t> Το Ε.Υ. υποστηρίζει - καθοδηγεί τον εκπαιδευόμενο στη μελέτη του;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l-GR" sz="20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b="1" dirty="0" smtClean="0"/>
              <a:t> </a:t>
            </a:r>
            <a:r>
              <a:rPr lang="el-GR" sz="2000" b="1" dirty="0"/>
              <a:t>Ο εκπαιδευόμενος υποστηρίζεται στην αλληλεπίδραση με το Ε.Υ. στη μελέτη του; </a:t>
            </a:r>
            <a:endParaRPr lang="el-GR" sz="2000" dirty="0">
              <a:effectLst/>
            </a:endParaRPr>
          </a:p>
        </p:txBody>
      </p:sp>
      <p:pic>
        <p:nvPicPr>
          <p:cNvPr id="1026" name="Picture 2" descr="C:\Users\user1\AppData\Local\Microsoft\Windows\INetCache\IE\SNVDHH3B\8665137-hombre-con-pregunta-sobre-fondo-blanco-imagen-aislados-3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840129"/>
            <a:ext cx="1772816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53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57606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Ερευνητικά Ερωτήματα    (3)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1556792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561585"/>
            <a:ext cx="73448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b="1" dirty="0"/>
              <a:t>Το Ε.Υ. παρέχει δυνατότητα </a:t>
            </a:r>
            <a:r>
              <a:rPr lang="el-GR" sz="2000" b="1" dirty="0" smtClean="0"/>
              <a:t> </a:t>
            </a:r>
            <a:r>
              <a:rPr lang="el-GR" sz="2000" b="1" dirty="0" err="1"/>
              <a:t>α</a:t>
            </a:r>
            <a:r>
              <a:rPr lang="el-GR" sz="2000" b="1" dirty="0" err="1" smtClean="0"/>
              <a:t>ναστοχασμού</a:t>
            </a:r>
            <a:r>
              <a:rPr lang="el-GR" sz="2000" b="1" dirty="0" smtClean="0"/>
              <a:t> </a:t>
            </a:r>
            <a:r>
              <a:rPr lang="el-GR" sz="2000" b="1" dirty="0"/>
              <a:t>- </a:t>
            </a:r>
            <a:r>
              <a:rPr lang="el-GR" sz="2000" b="1" dirty="0" err="1"/>
              <a:t>α</a:t>
            </a:r>
            <a:r>
              <a:rPr lang="el-GR" sz="2000" b="1" dirty="0" err="1" smtClean="0"/>
              <a:t>υτοαξιολόγησης</a:t>
            </a:r>
            <a:r>
              <a:rPr lang="el-GR" sz="2000" b="1" dirty="0" smtClean="0"/>
              <a:t> </a:t>
            </a:r>
            <a:r>
              <a:rPr lang="el-GR" sz="2000" b="1" dirty="0"/>
              <a:t>στον εκπαιδευόμενο</a:t>
            </a:r>
            <a:r>
              <a:rPr lang="el-GR" sz="2000" b="1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b="1" dirty="0" smtClean="0"/>
              <a:t> </a:t>
            </a:r>
            <a:r>
              <a:rPr lang="el-GR" sz="2000" b="1" dirty="0"/>
              <a:t>Στο Ε.Υ. προσδιορίζονται με σαφήνεια ο </a:t>
            </a:r>
            <a:r>
              <a:rPr lang="el-GR" sz="2000" b="1" dirty="0" smtClean="0"/>
              <a:t>σκοπός </a:t>
            </a:r>
            <a:r>
              <a:rPr lang="el-GR" sz="2000" b="1" dirty="0"/>
              <a:t>και τα </a:t>
            </a:r>
            <a:r>
              <a:rPr lang="el-GR" sz="2000" b="1" dirty="0" smtClean="0"/>
              <a:t>προσδοκώμενα </a:t>
            </a:r>
            <a:r>
              <a:rPr lang="el-GR" sz="2000" b="1" dirty="0"/>
              <a:t>Αποτελέσματα</a:t>
            </a:r>
            <a:r>
              <a:rPr lang="el-GR" sz="2000" b="1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b="1" dirty="0" smtClean="0"/>
              <a:t> </a:t>
            </a:r>
            <a:r>
              <a:rPr lang="el-GR" sz="2000" b="1" dirty="0"/>
              <a:t>Το Ε.Υ. έχει δημιουργηθεί σύμφωνα με τις αρχές της </a:t>
            </a:r>
            <a:r>
              <a:rPr lang="el-GR" sz="2000" b="1" dirty="0" err="1"/>
              <a:t>Πολυμεσικής</a:t>
            </a:r>
            <a:r>
              <a:rPr lang="el-GR" sz="2000" b="1" dirty="0"/>
              <a:t> Μάθησης;</a:t>
            </a:r>
            <a:endParaRPr lang="el-GR" sz="2000" dirty="0"/>
          </a:p>
          <a:p>
            <a:endParaRPr lang="el-GR" sz="2000" dirty="0">
              <a:effectLst/>
            </a:endParaRPr>
          </a:p>
        </p:txBody>
      </p:sp>
      <p:pic>
        <p:nvPicPr>
          <p:cNvPr id="2051" name="Picture 3" descr="C:\Users\user1\AppData\Local\Microsoft\Windows\INetCache\IE\SNVDHH3B\question-mark-1106309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818" y="4672547"/>
            <a:ext cx="2500211" cy="14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41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51719" y="404664"/>
            <a:ext cx="504056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600" dirty="0" smtClean="0"/>
              <a:t>Δομή της εργασίας (1)</a:t>
            </a:r>
            <a:endParaRPr lang="el-GR" sz="3600" dirty="0"/>
          </a:p>
        </p:txBody>
      </p:sp>
      <p:graphicFrame>
        <p:nvGraphicFramePr>
          <p:cNvPr id="9" name="Διάγραμμα 8"/>
          <p:cNvGraphicFramePr/>
          <p:nvPr>
            <p:extLst>
              <p:ext uri="{D42A27DB-BD31-4B8C-83A1-F6EECF244321}">
                <p14:modId xmlns:p14="http://schemas.microsoft.com/office/powerpoint/2010/main" val="2545582983"/>
              </p:ext>
            </p:extLst>
          </p:nvPr>
        </p:nvGraphicFramePr>
        <p:xfrm>
          <a:off x="935596" y="1412776"/>
          <a:ext cx="727280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C:\Users\user1\AppData\Local\Microsoft\Windows\INetCache\IE\R479CDCK\ex-apostaseos22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72" y="1628800"/>
            <a:ext cx="208525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5452985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                 Θεωρητικό πλαίσιο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220556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51720" y="404664"/>
            <a:ext cx="504056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600" dirty="0" smtClean="0"/>
              <a:t>Δομή της εργασίας (2)</a:t>
            </a:r>
            <a:endParaRPr lang="el-GR" sz="3600" dirty="0"/>
          </a:p>
        </p:txBody>
      </p:sp>
      <p:graphicFrame>
        <p:nvGraphicFramePr>
          <p:cNvPr id="9" name="Διάγραμμα 8"/>
          <p:cNvGraphicFramePr/>
          <p:nvPr>
            <p:extLst>
              <p:ext uri="{D42A27DB-BD31-4B8C-83A1-F6EECF244321}">
                <p14:modId xmlns:p14="http://schemas.microsoft.com/office/powerpoint/2010/main" val="3890265268"/>
              </p:ext>
            </p:extLst>
          </p:nvPr>
        </p:nvGraphicFramePr>
        <p:xfrm>
          <a:off x="935596" y="1412776"/>
          <a:ext cx="727280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51920" y="5409443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Η έρευνα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149904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2741</Words>
  <Application>Microsoft Office PowerPoint</Application>
  <PresentationFormat>Προβολή στην οθόνη (4:3)</PresentationFormat>
  <Paragraphs>359</Paragraphs>
  <Slides>45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45</vt:i4>
      </vt:variant>
    </vt:vector>
  </HeadingPairs>
  <TitlesOfParts>
    <vt:vector size="46" baseType="lpstr">
      <vt:lpstr>Θέμα του Office</vt:lpstr>
      <vt:lpstr>Σχεδιασμός, υλοποίηση και αποτίμηση εκπαιδευτικού υλικού με τη μέθοδο της εξ αποστάσεως εκπαίδευσης με θέμα την μελέτη της Rock μουσικής στην Ευρώπη και την Αμερική </vt:lpstr>
      <vt:lpstr>Παρουσίαση του PowerPoint</vt:lpstr>
      <vt:lpstr>Σκοπός της Δ.Ε</vt:lpstr>
      <vt:lpstr>Συνεισφορά της διπλωματικής</vt:lpstr>
      <vt:lpstr>Ερευνητικά Ερωτήματα    (1)</vt:lpstr>
      <vt:lpstr>Ερευνητικά Ερωτήματα    (2)</vt:lpstr>
      <vt:lpstr>Ερευνητικά Ερωτήματα    (3)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Σχεδιασμός υλοποίηση και αποτίμηση εκπαιδευτικού υλικού με τη μέθοδο της εξ αποστάσεως εκπαίδευσης με θέμα την μελέτη της Rockμουσικής στην Ευρώπη και την Αμερική</dc:title>
  <dc:creator>user1</dc:creator>
  <cp:lastModifiedBy>user1</cp:lastModifiedBy>
  <cp:revision>131</cp:revision>
  <dcterms:created xsi:type="dcterms:W3CDTF">2020-10-25T16:11:47Z</dcterms:created>
  <dcterms:modified xsi:type="dcterms:W3CDTF">2021-01-10T16:46:28Z</dcterms:modified>
</cp:coreProperties>
</file>